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87"/>
  </p:notesMasterIdLst>
  <p:sldIdLst>
    <p:sldId id="318" r:id="rId2"/>
    <p:sldId id="362" r:id="rId3"/>
    <p:sldId id="418" r:id="rId4"/>
    <p:sldId id="334" r:id="rId5"/>
    <p:sldId id="353" r:id="rId6"/>
    <p:sldId id="333" r:id="rId7"/>
    <p:sldId id="331" r:id="rId8"/>
    <p:sldId id="405" r:id="rId9"/>
    <p:sldId id="468" r:id="rId10"/>
    <p:sldId id="354" r:id="rId11"/>
    <p:sldId id="335" r:id="rId12"/>
    <p:sldId id="336" r:id="rId13"/>
    <p:sldId id="338" r:id="rId14"/>
    <p:sldId id="337" r:id="rId15"/>
    <p:sldId id="380" r:id="rId16"/>
    <p:sldId id="453" r:id="rId17"/>
    <p:sldId id="339" r:id="rId18"/>
    <p:sldId id="440" r:id="rId19"/>
    <p:sldId id="344" r:id="rId20"/>
    <p:sldId id="351" r:id="rId21"/>
    <p:sldId id="438" r:id="rId22"/>
    <p:sldId id="352" r:id="rId23"/>
    <p:sldId id="381" r:id="rId24"/>
    <p:sldId id="279" r:id="rId25"/>
    <p:sldId id="401" r:id="rId26"/>
    <p:sldId id="382" r:id="rId27"/>
    <p:sldId id="366" r:id="rId28"/>
    <p:sldId id="378" r:id="rId29"/>
    <p:sldId id="443" r:id="rId30"/>
    <p:sldId id="312" r:id="rId31"/>
    <p:sldId id="332" r:id="rId32"/>
    <p:sldId id="317" r:id="rId33"/>
    <p:sldId id="265" r:id="rId34"/>
    <p:sldId id="313" r:id="rId35"/>
    <p:sldId id="256" r:id="rId36"/>
    <p:sldId id="314" r:id="rId37"/>
    <p:sldId id="356" r:id="rId38"/>
    <p:sldId id="341" r:id="rId39"/>
    <p:sldId id="364" r:id="rId40"/>
    <p:sldId id="358" r:id="rId41"/>
    <p:sldId id="357" r:id="rId42"/>
    <p:sldId id="257" r:id="rId43"/>
    <p:sldId id="340" r:id="rId44"/>
    <p:sldId id="448" r:id="rId45"/>
    <p:sldId id="406" r:id="rId46"/>
    <p:sldId id="342" r:id="rId47"/>
    <p:sldId id="478" r:id="rId48"/>
    <p:sldId id="343" r:id="rId49"/>
    <p:sldId id="360" r:id="rId50"/>
    <p:sldId id="379" r:id="rId51"/>
    <p:sldId id="326" r:id="rId52"/>
    <p:sldId id="372" r:id="rId53"/>
    <p:sldId id="397" r:id="rId54"/>
    <p:sldId id="359" r:id="rId55"/>
    <p:sldId id="361" r:id="rId56"/>
    <p:sldId id="345" r:id="rId57"/>
    <p:sldId id="350" r:id="rId58"/>
    <p:sldId id="451" r:id="rId59"/>
    <p:sldId id="446" r:id="rId60"/>
    <p:sldId id="262" r:id="rId61"/>
    <p:sldId id="267" r:id="rId62"/>
    <p:sldId id="369" r:id="rId63"/>
    <p:sldId id="370" r:id="rId64"/>
    <p:sldId id="463" r:id="rId65"/>
    <p:sldId id="465" r:id="rId66"/>
    <p:sldId id="328" r:id="rId67"/>
    <p:sldId id="374" r:id="rId68"/>
    <p:sldId id="459" r:id="rId69"/>
    <p:sldId id="480" r:id="rId70"/>
    <p:sldId id="329" r:id="rId71"/>
    <p:sldId id="452" r:id="rId72"/>
    <p:sldId id="327" r:id="rId73"/>
    <p:sldId id="259" r:id="rId74"/>
    <p:sldId id="280" r:id="rId75"/>
    <p:sldId id="316" r:id="rId76"/>
    <p:sldId id="325" r:id="rId77"/>
    <p:sldId id="260" r:id="rId78"/>
    <p:sldId id="449" r:id="rId79"/>
    <p:sldId id="410" r:id="rId80"/>
    <p:sldId id="376" r:id="rId81"/>
    <p:sldId id="479" r:id="rId82"/>
    <p:sldId id="477" r:id="rId83"/>
    <p:sldId id="258" r:id="rId84"/>
    <p:sldId id="261" r:id="rId85"/>
    <p:sldId id="462" r:id="rId86"/>
    <p:sldId id="377" r:id="rId87"/>
    <p:sldId id="330" r:id="rId88"/>
    <p:sldId id="272" r:id="rId89"/>
    <p:sldId id="281" r:id="rId90"/>
    <p:sldId id="450" r:id="rId91"/>
    <p:sldId id="375" r:id="rId92"/>
    <p:sldId id="399" r:id="rId93"/>
    <p:sldId id="411" r:id="rId94"/>
    <p:sldId id="368" r:id="rId95"/>
    <p:sldId id="324" r:id="rId96"/>
    <p:sldId id="373" r:id="rId97"/>
    <p:sldId id="315" r:id="rId98"/>
    <p:sldId id="322" r:id="rId99"/>
    <p:sldId id="320" r:id="rId100"/>
    <p:sldId id="365" r:id="rId101"/>
    <p:sldId id="447" r:id="rId102"/>
    <p:sldId id="371" r:id="rId103"/>
    <p:sldId id="367" r:id="rId104"/>
    <p:sldId id="349" r:id="rId105"/>
    <p:sldId id="319" r:id="rId106"/>
    <p:sldId id="323" r:id="rId107"/>
    <p:sldId id="435" r:id="rId108"/>
    <p:sldId id="347" r:id="rId109"/>
    <p:sldId id="400" r:id="rId110"/>
    <p:sldId id="321" r:id="rId111"/>
    <p:sldId id="346" r:id="rId112"/>
    <p:sldId id="363" r:id="rId113"/>
    <p:sldId id="403" r:id="rId114"/>
    <p:sldId id="408" r:id="rId115"/>
    <p:sldId id="409" r:id="rId116"/>
    <p:sldId id="422" r:id="rId117"/>
    <p:sldId id="412" r:id="rId118"/>
    <p:sldId id="437" r:id="rId119"/>
    <p:sldId id="389" r:id="rId120"/>
    <p:sldId id="402" r:id="rId121"/>
    <p:sldId id="404" r:id="rId122"/>
    <p:sldId id="423" r:id="rId123"/>
    <p:sldId id="425" r:id="rId124"/>
    <p:sldId id="413" r:id="rId125"/>
    <p:sldId id="407" r:id="rId126"/>
    <p:sldId id="439" r:id="rId127"/>
    <p:sldId id="445" r:id="rId128"/>
    <p:sldId id="421" r:id="rId129"/>
    <p:sldId id="441" r:id="rId130"/>
    <p:sldId id="384" r:id="rId131"/>
    <p:sldId id="424" r:id="rId132"/>
    <p:sldId id="431" r:id="rId133"/>
    <p:sldId id="442" r:id="rId134"/>
    <p:sldId id="436" r:id="rId135"/>
    <p:sldId id="396" r:id="rId136"/>
    <p:sldId id="420" r:id="rId137"/>
    <p:sldId id="388" r:id="rId138"/>
    <p:sldId id="434" r:id="rId139"/>
    <p:sldId id="387" r:id="rId140"/>
    <p:sldId id="395" r:id="rId141"/>
    <p:sldId id="383" r:id="rId142"/>
    <p:sldId id="393" r:id="rId143"/>
    <p:sldId id="398" r:id="rId144"/>
    <p:sldId id="444" r:id="rId145"/>
    <p:sldId id="419" r:id="rId146"/>
    <p:sldId id="386" r:id="rId147"/>
    <p:sldId id="428" r:id="rId148"/>
    <p:sldId id="415" r:id="rId149"/>
    <p:sldId id="416" r:id="rId150"/>
    <p:sldId id="417" r:id="rId151"/>
    <p:sldId id="385" r:id="rId152"/>
    <p:sldId id="392" r:id="rId153"/>
    <p:sldId id="391" r:id="rId154"/>
    <p:sldId id="414" r:id="rId155"/>
    <p:sldId id="427" r:id="rId156"/>
    <p:sldId id="426" r:id="rId157"/>
    <p:sldId id="433" r:id="rId158"/>
    <p:sldId id="432" r:id="rId159"/>
    <p:sldId id="430" r:id="rId160"/>
    <p:sldId id="460" r:id="rId161"/>
    <p:sldId id="461" r:id="rId162"/>
    <p:sldId id="455" r:id="rId163"/>
    <p:sldId id="475" r:id="rId164"/>
    <p:sldId id="457" r:id="rId165"/>
    <p:sldId id="458" r:id="rId166"/>
    <p:sldId id="456" r:id="rId167"/>
    <p:sldId id="476" r:id="rId168"/>
    <p:sldId id="454" r:id="rId169"/>
    <p:sldId id="467" r:id="rId170"/>
    <p:sldId id="466" r:id="rId171"/>
    <p:sldId id="469" r:id="rId172"/>
    <p:sldId id="470" r:id="rId173"/>
    <p:sldId id="472" r:id="rId174"/>
    <p:sldId id="471" r:id="rId175"/>
    <p:sldId id="473" r:id="rId176"/>
    <p:sldId id="355" r:id="rId177"/>
    <p:sldId id="273" r:id="rId178"/>
    <p:sldId id="274" r:id="rId179"/>
    <p:sldId id="275" r:id="rId180"/>
    <p:sldId id="278" r:id="rId181"/>
    <p:sldId id="276" r:id="rId182"/>
    <p:sldId id="271" r:id="rId183"/>
    <p:sldId id="311" r:id="rId184"/>
    <p:sldId id="277" r:id="rId185"/>
    <p:sldId id="482" r:id="rId186"/>
  </p:sldIdLst>
  <p:sldSz cx="9144000" cy="6858000" type="screen4x3"/>
  <p:notesSz cx="6889750" cy="1002188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initials="P" lastIdx="2" clrIdx="0">
    <p:extLst>
      <p:ext uri="{19B8F6BF-5375-455C-9EA6-DF929625EA0E}">
        <p15:presenceInfo xmlns:p15="http://schemas.microsoft.com/office/powerpoint/2012/main" userId="PATRIC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6" autoAdjust="0"/>
    <p:restoredTop sz="94660"/>
  </p:normalViewPr>
  <p:slideViewPr>
    <p:cSldViewPr>
      <p:cViewPr varScale="1">
        <p:scale>
          <a:sx n="114" d="100"/>
          <a:sy n="114" d="100"/>
        </p:scale>
        <p:origin x="1332"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902075" y="0"/>
            <a:ext cx="2986088" cy="501650"/>
          </a:xfrm>
          <a:prstGeom prst="rect">
            <a:avLst/>
          </a:prstGeom>
        </p:spPr>
        <p:txBody>
          <a:bodyPr vert="horz" lIns="91440" tIns="45720" rIns="91440" bIns="45720" rtlCol="0"/>
          <a:lstStyle>
            <a:lvl1pPr algn="r">
              <a:defRPr sz="1200"/>
            </a:lvl1pPr>
          </a:lstStyle>
          <a:p>
            <a:fld id="{8D86D9FD-2C5A-48C7-944A-F89CF6BBB337}" type="datetimeFigureOut">
              <a:rPr lang="pt-BR" smtClean="0"/>
              <a:t>13/06/2022</a:t>
            </a:fld>
            <a:endParaRPr lang="pt-BR"/>
          </a:p>
        </p:txBody>
      </p:sp>
      <p:sp>
        <p:nvSpPr>
          <p:cNvPr id="4" name="Espaço Reservado para Imagem de Slide 3"/>
          <p:cNvSpPr>
            <a:spLocks noGrp="1" noRot="1" noChangeAspect="1"/>
          </p:cNvSpPr>
          <p:nvPr>
            <p:ph type="sldImg" idx="2"/>
          </p:nvPr>
        </p:nvSpPr>
        <p:spPr>
          <a:xfrm>
            <a:off x="1190625" y="1252538"/>
            <a:ext cx="4508500" cy="3382962"/>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8976" y="4822826"/>
            <a:ext cx="5511800" cy="3946525"/>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520238"/>
            <a:ext cx="2986088" cy="50165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902075" y="9520238"/>
            <a:ext cx="2986088" cy="501650"/>
          </a:xfrm>
          <a:prstGeom prst="rect">
            <a:avLst/>
          </a:prstGeom>
        </p:spPr>
        <p:txBody>
          <a:bodyPr vert="horz" lIns="91440" tIns="45720" rIns="91440" bIns="45720" rtlCol="0" anchor="b"/>
          <a:lstStyle>
            <a:lvl1pPr algn="r">
              <a:defRPr sz="1200"/>
            </a:lvl1pPr>
          </a:lstStyle>
          <a:p>
            <a:fld id="{1F6CEA62-DBB0-435E-A980-CB12783B6C73}" type="slidenum">
              <a:rPr lang="pt-BR" smtClean="0"/>
              <a:t>‹nº›</a:t>
            </a:fld>
            <a:endParaRPr lang="pt-BR"/>
          </a:p>
        </p:txBody>
      </p:sp>
    </p:spTree>
    <p:extLst>
      <p:ext uri="{BB962C8B-B14F-4D97-AF65-F5344CB8AC3E}">
        <p14:creationId xmlns:p14="http://schemas.microsoft.com/office/powerpoint/2010/main" val="312903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g1.globo.com/rs/rio-grande-do-sul/noticia/2014/04/me-senti-enganado-diz-juiz-que-manteve-menino-com-o-pai-no-rs.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hlinkClick r:id="rId3"/>
              </a:rPr>
              <a:t>http://g1.globo.com/rs/rio-grande-do-sul/noticia/2014/04/me-senti-enganado-diz-juiz-que-manteve-menino-com-o-pai-no-rs.html</a:t>
            </a:r>
            <a:endParaRPr lang="pt-BR" dirty="0"/>
          </a:p>
        </p:txBody>
      </p:sp>
      <p:sp>
        <p:nvSpPr>
          <p:cNvPr id="4" name="Espaço Reservado para Número de Slide 3"/>
          <p:cNvSpPr>
            <a:spLocks noGrp="1"/>
          </p:cNvSpPr>
          <p:nvPr>
            <p:ph type="sldNum" sz="quarter" idx="5"/>
          </p:nvPr>
        </p:nvSpPr>
        <p:spPr/>
        <p:txBody>
          <a:bodyPr/>
          <a:lstStyle/>
          <a:p>
            <a:fld id="{1F6CEA62-DBB0-435E-A980-CB12783B6C73}" type="slidenum">
              <a:rPr lang="pt-BR" smtClean="0"/>
              <a:t>17</a:t>
            </a:fld>
            <a:endParaRPr lang="pt-BR"/>
          </a:p>
        </p:txBody>
      </p:sp>
    </p:spTree>
    <p:extLst>
      <p:ext uri="{BB962C8B-B14F-4D97-AF65-F5344CB8AC3E}">
        <p14:creationId xmlns:p14="http://schemas.microsoft.com/office/powerpoint/2010/main" val="41064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1F6CEA62-DBB0-435E-A980-CB12783B6C73}" type="slidenum">
              <a:rPr lang="pt-BR" smtClean="0"/>
              <a:t>20</a:t>
            </a:fld>
            <a:endParaRPr lang="pt-BR"/>
          </a:p>
        </p:txBody>
      </p:sp>
    </p:spTree>
    <p:extLst>
      <p:ext uri="{BB962C8B-B14F-4D97-AF65-F5344CB8AC3E}">
        <p14:creationId xmlns:p14="http://schemas.microsoft.com/office/powerpoint/2010/main" val="3153087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421E51-2762-42AC-BF89-33E025495C50}"/>
              </a:ext>
            </a:extLst>
          </p:cNvPr>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id="{AF80320F-48E9-4996-AE0A-BA0E6E83E7D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E1F8F77E-A993-4151-B7FF-CE7F39FF3D56}"/>
              </a:ext>
            </a:extLst>
          </p:cNvPr>
          <p:cNvSpPr>
            <a:spLocks noGrp="1"/>
          </p:cNvSpPr>
          <p:nvPr>
            <p:ph type="dt" sz="half" idx="10"/>
          </p:nvPr>
        </p:nvSpPr>
        <p:spPr/>
        <p:txBody>
          <a:bodyPr/>
          <a:lstStyle/>
          <a:p>
            <a:fld id="{A8C4D353-38AD-4E4C-9FFF-BC2D295E64AC}" type="datetimeFigureOut">
              <a:rPr lang="pt-BR" smtClean="0"/>
              <a:pPr/>
              <a:t>13/06/2022</a:t>
            </a:fld>
            <a:endParaRPr lang="pt-BR"/>
          </a:p>
        </p:txBody>
      </p:sp>
      <p:sp>
        <p:nvSpPr>
          <p:cNvPr id="5" name="Espaço Reservado para Rodapé 4">
            <a:extLst>
              <a:ext uri="{FF2B5EF4-FFF2-40B4-BE49-F238E27FC236}">
                <a16:creationId xmlns:a16="http://schemas.microsoft.com/office/drawing/2014/main" id="{4EE2E148-1DDE-4A76-9EF8-CC4E6011441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8B7DD73-D87F-49ED-9A55-118FB1E12A21}"/>
              </a:ext>
            </a:extLst>
          </p:cNvPr>
          <p:cNvSpPr>
            <a:spLocks noGrp="1"/>
          </p:cNvSpPr>
          <p:nvPr>
            <p:ph type="sldNum" sz="quarter" idx="12"/>
          </p:nvPr>
        </p:nvSpPr>
        <p:spPr/>
        <p:txBody>
          <a:bodyPr/>
          <a:lstStyle/>
          <a:p>
            <a:fld id="{237FC086-A0FD-439C-96B5-98CA83522124}" type="slidenum">
              <a:rPr lang="pt-BR" smtClean="0"/>
              <a:pPr/>
              <a:t>‹nº›</a:t>
            </a:fld>
            <a:endParaRPr lang="pt-BR"/>
          </a:p>
        </p:txBody>
      </p:sp>
    </p:spTree>
    <p:extLst>
      <p:ext uri="{BB962C8B-B14F-4D97-AF65-F5344CB8AC3E}">
        <p14:creationId xmlns:p14="http://schemas.microsoft.com/office/powerpoint/2010/main" val="205785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68EB9-B0F8-465A-BAA3-2CF76B208A6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E0FC963-F095-4F59-B25E-E4D536F42693}"/>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1E6AD46-850D-45AB-8B2C-F2009560EC86}"/>
              </a:ext>
            </a:extLst>
          </p:cNvPr>
          <p:cNvSpPr>
            <a:spLocks noGrp="1"/>
          </p:cNvSpPr>
          <p:nvPr>
            <p:ph type="dt" sz="half" idx="10"/>
          </p:nvPr>
        </p:nvSpPr>
        <p:spPr/>
        <p:txBody>
          <a:bodyPr/>
          <a:lstStyle/>
          <a:p>
            <a:fld id="{A8C4D353-38AD-4E4C-9FFF-BC2D295E64AC}" type="datetimeFigureOut">
              <a:rPr lang="pt-BR" smtClean="0"/>
              <a:pPr/>
              <a:t>13/06/2022</a:t>
            </a:fld>
            <a:endParaRPr lang="pt-BR"/>
          </a:p>
        </p:txBody>
      </p:sp>
      <p:sp>
        <p:nvSpPr>
          <p:cNvPr id="5" name="Espaço Reservado para Rodapé 4">
            <a:extLst>
              <a:ext uri="{FF2B5EF4-FFF2-40B4-BE49-F238E27FC236}">
                <a16:creationId xmlns:a16="http://schemas.microsoft.com/office/drawing/2014/main" id="{CA433A4D-9A61-44B1-AF89-DEDED19C837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447C1FD-7C43-40C6-9867-99C7BFD08650}"/>
              </a:ext>
            </a:extLst>
          </p:cNvPr>
          <p:cNvSpPr>
            <a:spLocks noGrp="1"/>
          </p:cNvSpPr>
          <p:nvPr>
            <p:ph type="sldNum" sz="quarter" idx="12"/>
          </p:nvPr>
        </p:nvSpPr>
        <p:spPr/>
        <p:txBody>
          <a:bodyPr/>
          <a:lstStyle/>
          <a:p>
            <a:fld id="{237FC086-A0FD-439C-96B5-98CA83522124}" type="slidenum">
              <a:rPr lang="pt-BR" smtClean="0"/>
              <a:pPr/>
              <a:t>‹nº›</a:t>
            </a:fld>
            <a:endParaRPr lang="pt-BR"/>
          </a:p>
        </p:txBody>
      </p:sp>
    </p:spTree>
    <p:extLst>
      <p:ext uri="{BB962C8B-B14F-4D97-AF65-F5344CB8AC3E}">
        <p14:creationId xmlns:p14="http://schemas.microsoft.com/office/powerpoint/2010/main" val="1419451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4AFC6F2-A76C-481A-9FA3-A0EFFEDA1F35}"/>
              </a:ext>
            </a:extLst>
          </p:cNvPr>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B0570DE-42B5-4D34-9BB8-0A92F4ECF933}"/>
              </a:ext>
            </a:extLst>
          </p:cNvPr>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7D42932-9208-41ED-B1A7-C4F41DBCC1CB}"/>
              </a:ext>
            </a:extLst>
          </p:cNvPr>
          <p:cNvSpPr>
            <a:spLocks noGrp="1"/>
          </p:cNvSpPr>
          <p:nvPr>
            <p:ph type="dt" sz="half" idx="10"/>
          </p:nvPr>
        </p:nvSpPr>
        <p:spPr/>
        <p:txBody>
          <a:bodyPr/>
          <a:lstStyle/>
          <a:p>
            <a:fld id="{A8C4D353-38AD-4E4C-9FFF-BC2D295E64AC}" type="datetimeFigureOut">
              <a:rPr lang="pt-BR" smtClean="0"/>
              <a:pPr/>
              <a:t>13/06/2022</a:t>
            </a:fld>
            <a:endParaRPr lang="pt-BR"/>
          </a:p>
        </p:txBody>
      </p:sp>
      <p:sp>
        <p:nvSpPr>
          <p:cNvPr id="5" name="Espaço Reservado para Rodapé 4">
            <a:extLst>
              <a:ext uri="{FF2B5EF4-FFF2-40B4-BE49-F238E27FC236}">
                <a16:creationId xmlns:a16="http://schemas.microsoft.com/office/drawing/2014/main" id="{EFDD1C03-16D3-4F33-8CC2-2F3ED615626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707D7A5-A7B8-4A7F-B375-9613B6EDA7F3}"/>
              </a:ext>
            </a:extLst>
          </p:cNvPr>
          <p:cNvSpPr>
            <a:spLocks noGrp="1"/>
          </p:cNvSpPr>
          <p:nvPr>
            <p:ph type="sldNum" sz="quarter" idx="12"/>
          </p:nvPr>
        </p:nvSpPr>
        <p:spPr/>
        <p:txBody>
          <a:bodyPr/>
          <a:lstStyle/>
          <a:p>
            <a:fld id="{237FC086-A0FD-439C-96B5-98CA83522124}" type="slidenum">
              <a:rPr lang="pt-BR" smtClean="0"/>
              <a:pPr/>
              <a:t>‹nº›</a:t>
            </a:fld>
            <a:endParaRPr lang="pt-BR"/>
          </a:p>
        </p:txBody>
      </p:sp>
    </p:spTree>
    <p:extLst>
      <p:ext uri="{BB962C8B-B14F-4D97-AF65-F5344CB8AC3E}">
        <p14:creationId xmlns:p14="http://schemas.microsoft.com/office/powerpoint/2010/main" val="274007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B7EEB0-B15D-4212-BD60-2A9E90622D5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AAA2F84-77A2-4A39-8524-8C2EBD19412D}"/>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5846E54-5E26-4135-B8F0-1D9A6A9374E2}"/>
              </a:ext>
            </a:extLst>
          </p:cNvPr>
          <p:cNvSpPr>
            <a:spLocks noGrp="1"/>
          </p:cNvSpPr>
          <p:nvPr>
            <p:ph type="dt" sz="half" idx="10"/>
          </p:nvPr>
        </p:nvSpPr>
        <p:spPr/>
        <p:txBody>
          <a:bodyPr/>
          <a:lstStyle/>
          <a:p>
            <a:fld id="{A8C4D353-38AD-4E4C-9FFF-BC2D295E64AC}" type="datetimeFigureOut">
              <a:rPr lang="pt-BR" smtClean="0"/>
              <a:pPr/>
              <a:t>13/06/2022</a:t>
            </a:fld>
            <a:endParaRPr lang="pt-BR"/>
          </a:p>
        </p:txBody>
      </p:sp>
      <p:sp>
        <p:nvSpPr>
          <p:cNvPr id="5" name="Espaço Reservado para Rodapé 4">
            <a:extLst>
              <a:ext uri="{FF2B5EF4-FFF2-40B4-BE49-F238E27FC236}">
                <a16:creationId xmlns:a16="http://schemas.microsoft.com/office/drawing/2014/main" id="{728CE248-A6C1-4F58-810B-23C69348C18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39F7622-CC4A-4AD8-BB96-F9925967BE9F}"/>
              </a:ext>
            </a:extLst>
          </p:cNvPr>
          <p:cNvSpPr>
            <a:spLocks noGrp="1"/>
          </p:cNvSpPr>
          <p:nvPr>
            <p:ph type="sldNum" sz="quarter" idx="12"/>
          </p:nvPr>
        </p:nvSpPr>
        <p:spPr/>
        <p:txBody>
          <a:bodyPr/>
          <a:lstStyle/>
          <a:p>
            <a:fld id="{237FC086-A0FD-439C-96B5-98CA83522124}" type="slidenum">
              <a:rPr lang="pt-BR" smtClean="0"/>
              <a:pPr/>
              <a:t>‹nº›</a:t>
            </a:fld>
            <a:endParaRPr lang="pt-BR"/>
          </a:p>
        </p:txBody>
      </p:sp>
    </p:spTree>
    <p:extLst>
      <p:ext uri="{BB962C8B-B14F-4D97-AF65-F5344CB8AC3E}">
        <p14:creationId xmlns:p14="http://schemas.microsoft.com/office/powerpoint/2010/main" val="3876799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DB0C95-33EF-4986-B359-96D6B7AD2C3A}"/>
              </a:ext>
            </a:extLst>
          </p:cNvPr>
          <p:cNvSpPr>
            <a:spLocks noGrp="1"/>
          </p:cNvSpPr>
          <p:nvPr>
            <p:ph type="title"/>
          </p:nvPr>
        </p:nvSpPr>
        <p:spPr>
          <a:xfrm>
            <a:off x="623888" y="1709739"/>
            <a:ext cx="7886700" cy="2852737"/>
          </a:xfrm>
        </p:spPr>
        <p:txBody>
          <a:bodyPr anchor="b"/>
          <a:lstStyle>
            <a:lvl1pPr>
              <a:defRPr sz="4500"/>
            </a:lvl1pPr>
          </a:lstStyle>
          <a:p>
            <a:r>
              <a:rPr lang="pt-BR"/>
              <a:t>Clique para editar o título Mestre</a:t>
            </a:r>
          </a:p>
        </p:txBody>
      </p:sp>
      <p:sp>
        <p:nvSpPr>
          <p:cNvPr id="3" name="Espaço Reservado para Texto 2">
            <a:extLst>
              <a:ext uri="{FF2B5EF4-FFF2-40B4-BE49-F238E27FC236}">
                <a16:creationId xmlns:a16="http://schemas.microsoft.com/office/drawing/2014/main" id="{6EF234FD-6FAE-4977-9249-A03725D5DE8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252D5FDE-619C-4851-B344-677211002497}"/>
              </a:ext>
            </a:extLst>
          </p:cNvPr>
          <p:cNvSpPr>
            <a:spLocks noGrp="1"/>
          </p:cNvSpPr>
          <p:nvPr>
            <p:ph type="dt" sz="half" idx="10"/>
          </p:nvPr>
        </p:nvSpPr>
        <p:spPr/>
        <p:txBody>
          <a:bodyPr/>
          <a:lstStyle/>
          <a:p>
            <a:fld id="{A8C4D353-38AD-4E4C-9FFF-BC2D295E64AC}" type="datetimeFigureOut">
              <a:rPr lang="pt-BR" smtClean="0"/>
              <a:pPr/>
              <a:t>13/06/2022</a:t>
            </a:fld>
            <a:endParaRPr lang="pt-BR"/>
          </a:p>
        </p:txBody>
      </p:sp>
      <p:sp>
        <p:nvSpPr>
          <p:cNvPr id="5" name="Espaço Reservado para Rodapé 4">
            <a:extLst>
              <a:ext uri="{FF2B5EF4-FFF2-40B4-BE49-F238E27FC236}">
                <a16:creationId xmlns:a16="http://schemas.microsoft.com/office/drawing/2014/main" id="{6C908552-3FAE-4321-B816-5658E44FD1A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1A4925B-67B1-4E3E-AB76-10C814C06195}"/>
              </a:ext>
            </a:extLst>
          </p:cNvPr>
          <p:cNvSpPr>
            <a:spLocks noGrp="1"/>
          </p:cNvSpPr>
          <p:nvPr>
            <p:ph type="sldNum" sz="quarter" idx="12"/>
          </p:nvPr>
        </p:nvSpPr>
        <p:spPr/>
        <p:txBody>
          <a:bodyPr/>
          <a:lstStyle/>
          <a:p>
            <a:fld id="{237FC086-A0FD-439C-96B5-98CA83522124}" type="slidenum">
              <a:rPr lang="pt-BR" smtClean="0"/>
              <a:pPr/>
              <a:t>‹nº›</a:t>
            </a:fld>
            <a:endParaRPr lang="pt-BR"/>
          </a:p>
        </p:txBody>
      </p:sp>
    </p:spTree>
    <p:extLst>
      <p:ext uri="{BB962C8B-B14F-4D97-AF65-F5344CB8AC3E}">
        <p14:creationId xmlns:p14="http://schemas.microsoft.com/office/powerpoint/2010/main" val="230582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36134F-CE10-4FB0-A3E8-80347F4F3A1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3EDF1A9-C3BC-4A05-88EF-5AD9237CE04F}"/>
              </a:ext>
            </a:extLst>
          </p:cNvPr>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5FAC401-D258-4B22-8CB8-174943E72CFF}"/>
              </a:ext>
            </a:extLst>
          </p:cNvPr>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4FC8806-5617-4421-AF1F-5E898D728407}"/>
              </a:ext>
            </a:extLst>
          </p:cNvPr>
          <p:cNvSpPr>
            <a:spLocks noGrp="1"/>
          </p:cNvSpPr>
          <p:nvPr>
            <p:ph type="dt" sz="half" idx="10"/>
          </p:nvPr>
        </p:nvSpPr>
        <p:spPr/>
        <p:txBody>
          <a:bodyPr/>
          <a:lstStyle/>
          <a:p>
            <a:fld id="{A8C4D353-38AD-4E4C-9FFF-BC2D295E64AC}" type="datetimeFigureOut">
              <a:rPr lang="pt-BR" smtClean="0"/>
              <a:pPr/>
              <a:t>13/06/2022</a:t>
            </a:fld>
            <a:endParaRPr lang="pt-BR"/>
          </a:p>
        </p:txBody>
      </p:sp>
      <p:sp>
        <p:nvSpPr>
          <p:cNvPr id="6" name="Espaço Reservado para Rodapé 5">
            <a:extLst>
              <a:ext uri="{FF2B5EF4-FFF2-40B4-BE49-F238E27FC236}">
                <a16:creationId xmlns:a16="http://schemas.microsoft.com/office/drawing/2014/main" id="{E11E032B-E299-4EF4-91A2-1F8249B4294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319327F-3C0A-4D51-AAED-ACC892AB6093}"/>
              </a:ext>
            </a:extLst>
          </p:cNvPr>
          <p:cNvSpPr>
            <a:spLocks noGrp="1"/>
          </p:cNvSpPr>
          <p:nvPr>
            <p:ph type="sldNum" sz="quarter" idx="12"/>
          </p:nvPr>
        </p:nvSpPr>
        <p:spPr/>
        <p:txBody>
          <a:bodyPr/>
          <a:lstStyle/>
          <a:p>
            <a:fld id="{237FC086-A0FD-439C-96B5-98CA83522124}" type="slidenum">
              <a:rPr lang="pt-BR" smtClean="0"/>
              <a:pPr/>
              <a:t>‹nº›</a:t>
            </a:fld>
            <a:endParaRPr lang="pt-BR"/>
          </a:p>
        </p:txBody>
      </p:sp>
    </p:spTree>
    <p:extLst>
      <p:ext uri="{BB962C8B-B14F-4D97-AF65-F5344CB8AC3E}">
        <p14:creationId xmlns:p14="http://schemas.microsoft.com/office/powerpoint/2010/main" val="341189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319B58-3527-4841-AC34-82DB03D18D86}"/>
              </a:ext>
            </a:extLst>
          </p:cNvPr>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1A0DCC6-071F-4953-95CA-E914CB74279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AB1B642-40B0-49F6-9673-9EA6F386A10B}"/>
              </a:ext>
            </a:extLst>
          </p:cNvPr>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881DEBC-7B26-4A8F-AC13-2ADA501AB25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0328B117-A467-44C0-88F3-5F585E8547C5}"/>
              </a:ext>
            </a:extLst>
          </p:cNvPr>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B506848-A886-498A-8862-A9C37544D16D}"/>
              </a:ext>
            </a:extLst>
          </p:cNvPr>
          <p:cNvSpPr>
            <a:spLocks noGrp="1"/>
          </p:cNvSpPr>
          <p:nvPr>
            <p:ph type="dt" sz="half" idx="10"/>
          </p:nvPr>
        </p:nvSpPr>
        <p:spPr/>
        <p:txBody>
          <a:bodyPr/>
          <a:lstStyle/>
          <a:p>
            <a:fld id="{A8C4D353-38AD-4E4C-9FFF-BC2D295E64AC}" type="datetimeFigureOut">
              <a:rPr lang="pt-BR" smtClean="0"/>
              <a:pPr/>
              <a:t>13/06/2022</a:t>
            </a:fld>
            <a:endParaRPr lang="pt-BR"/>
          </a:p>
        </p:txBody>
      </p:sp>
      <p:sp>
        <p:nvSpPr>
          <p:cNvPr id="8" name="Espaço Reservado para Rodapé 7">
            <a:extLst>
              <a:ext uri="{FF2B5EF4-FFF2-40B4-BE49-F238E27FC236}">
                <a16:creationId xmlns:a16="http://schemas.microsoft.com/office/drawing/2014/main" id="{4AB6C9A2-B0DE-4E17-A0FC-79F5050F8A0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9664183-1037-4D56-918B-5A9B45CEDEA1}"/>
              </a:ext>
            </a:extLst>
          </p:cNvPr>
          <p:cNvSpPr>
            <a:spLocks noGrp="1"/>
          </p:cNvSpPr>
          <p:nvPr>
            <p:ph type="sldNum" sz="quarter" idx="12"/>
          </p:nvPr>
        </p:nvSpPr>
        <p:spPr/>
        <p:txBody>
          <a:bodyPr/>
          <a:lstStyle/>
          <a:p>
            <a:fld id="{237FC086-A0FD-439C-96B5-98CA83522124}" type="slidenum">
              <a:rPr lang="pt-BR" smtClean="0"/>
              <a:pPr/>
              <a:t>‹nº›</a:t>
            </a:fld>
            <a:endParaRPr lang="pt-BR"/>
          </a:p>
        </p:txBody>
      </p:sp>
    </p:spTree>
    <p:extLst>
      <p:ext uri="{BB962C8B-B14F-4D97-AF65-F5344CB8AC3E}">
        <p14:creationId xmlns:p14="http://schemas.microsoft.com/office/powerpoint/2010/main" val="41340223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6B2C36-C2A3-4E60-938F-1A1FFA67DAEC}"/>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C68A2FC2-9B52-4B0E-93E9-1C09287D79A8}"/>
              </a:ext>
            </a:extLst>
          </p:cNvPr>
          <p:cNvSpPr>
            <a:spLocks noGrp="1"/>
          </p:cNvSpPr>
          <p:nvPr>
            <p:ph type="dt" sz="half" idx="10"/>
          </p:nvPr>
        </p:nvSpPr>
        <p:spPr/>
        <p:txBody>
          <a:bodyPr/>
          <a:lstStyle/>
          <a:p>
            <a:fld id="{A8C4D353-38AD-4E4C-9FFF-BC2D295E64AC}" type="datetimeFigureOut">
              <a:rPr lang="pt-BR" smtClean="0"/>
              <a:pPr/>
              <a:t>13/06/2022</a:t>
            </a:fld>
            <a:endParaRPr lang="pt-BR"/>
          </a:p>
        </p:txBody>
      </p:sp>
      <p:sp>
        <p:nvSpPr>
          <p:cNvPr id="4" name="Espaço Reservado para Rodapé 3">
            <a:extLst>
              <a:ext uri="{FF2B5EF4-FFF2-40B4-BE49-F238E27FC236}">
                <a16:creationId xmlns:a16="http://schemas.microsoft.com/office/drawing/2014/main" id="{3B5D9C5F-FBE3-4841-855B-C06C34E1F1B7}"/>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B541701-0FA6-4F25-920C-854EA2D591CE}"/>
              </a:ext>
            </a:extLst>
          </p:cNvPr>
          <p:cNvSpPr>
            <a:spLocks noGrp="1"/>
          </p:cNvSpPr>
          <p:nvPr>
            <p:ph type="sldNum" sz="quarter" idx="12"/>
          </p:nvPr>
        </p:nvSpPr>
        <p:spPr/>
        <p:txBody>
          <a:bodyPr/>
          <a:lstStyle/>
          <a:p>
            <a:fld id="{237FC086-A0FD-439C-96B5-98CA83522124}" type="slidenum">
              <a:rPr lang="pt-BR" smtClean="0"/>
              <a:pPr/>
              <a:t>‹nº›</a:t>
            </a:fld>
            <a:endParaRPr lang="pt-BR"/>
          </a:p>
        </p:txBody>
      </p:sp>
    </p:spTree>
    <p:extLst>
      <p:ext uri="{BB962C8B-B14F-4D97-AF65-F5344CB8AC3E}">
        <p14:creationId xmlns:p14="http://schemas.microsoft.com/office/powerpoint/2010/main" val="2135172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B914525-998F-4F40-B480-7F5862DC11DC}"/>
              </a:ext>
            </a:extLst>
          </p:cNvPr>
          <p:cNvSpPr>
            <a:spLocks noGrp="1"/>
          </p:cNvSpPr>
          <p:nvPr>
            <p:ph type="dt" sz="half" idx="10"/>
          </p:nvPr>
        </p:nvSpPr>
        <p:spPr/>
        <p:txBody>
          <a:bodyPr/>
          <a:lstStyle/>
          <a:p>
            <a:fld id="{A8C4D353-38AD-4E4C-9FFF-BC2D295E64AC}" type="datetimeFigureOut">
              <a:rPr lang="pt-BR" smtClean="0"/>
              <a:pPr/>
              <a:t>13/06/2022</a:t>
            </a:fld>
            <a:endParaRPr lang="pt-BR"/>
          </a:p>
        </p:txBody>
      </p:sp>
      <p:sp>
        <p:nvSpPr>
          <p:cNvPr id="3" name="Espaço Reservado para Rodapé 2">
            <a:extLst>
              <a:ext uri="{FF2B5EF4-FFF2-40B4-BE49-F238E27FC236}">
                <a16:creationId xmlns:a16="http://schemas.microsoft.com/office/drawing/2014/main" id="{BEB2FCA8-6962-47CF-BD4C-DCC7D6064226}"/>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8284EBD-3A4D-4C36-AC1D-3ECCB641F98C}"/>
              </a:ext>
            </a:extLst>
          </p:cNvPr>
          <p:cNvSpPr>
            <a:spLocks noGrp="1"/>
          </p:cNvSpPr>
          <p:nvPr>
            <p:ph type="sldNum" sz="quarter" idx="12"/>
          </p:nvPr>
        </p:nvSpPr>
        <p:spPr/>
        <p:txBody>
          <a:bodyPr/>
          <a:lstStyle/>
          <a:p>
            <a:fld id="{237FC086-A0FD-439C-96B5-98CA83522124}" type="slidenum">
              <a:rPr lang="pt-BR" smtClean="0"/>
              <a:pPr/>
              <a:t>‹nº›</a:t>
            </a:fld>
            <a:endParaRPr lang="pt-BR"/>
          </a:p>
        </p:txBody>
      </p:sp>
    </p:spTree>
    <p:extLst>
      <p:ext uri="{BB962C8B-B14F-4D97-AF65-F5344CB8AC3E}">
        <p14:creationId xmlns:p14="http://schemas.microsoft.com/office/powerpoint/2010/main" val="1837601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5C18-A7DE-4D74-8858-A6CB2F9720C9}"/>
              </a:ext>
            </a:extLst>
          </p:cNvPr>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ED3F3615-B507-492C-AF4C-98FAB19CD0F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A19C395-522A-4E19-8AB9-E2F4B298CE1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35D3B2B-6375-412F-A300-2C7BB908353F}"/>
              </a:ext>
            </a:extLst>
          </p:cNvPr>
          <p:cNvSpPr>
            <a:spLocks noGrp="1"/>
          </p:cNvSpPr>
          <p:nvPr>
            <p:ph type="dt" sz="half" idx="10"/>
          </p:nvPr>
        </p:nvSpPr>
        <p:spPr/>
        <p:txBody>
          <a:bodyPr/>
          <a:lstStyle/>
          <a:p>
            <a:fld id="{A8C4D353-38AD-4E4C-9FFF-BC2D295E64AC}" type="datetimeFigureOut">
              <a:rPr lang="pt-BR" smtClean="0"/>
              <a:pPr/>
              <a:t>13/06/2022</a:t>
            </a:fld>
            <a:endParaRPr lang="pt-BR"/>
          </a:p>
        </p:txBody>
      </p:sp>
      <p:sp>
        <p:nvSpPr>
          <p:cNvPr id="6" name="Espaço Reservado para Rodapé 5">
            <a:extLst>
              <a:ext uri="{FF2B5EF4-FFF2-40B4-BE49-F238E27FC236}">
                <a16:creationId xmlns:a16="http://schemas.microsoft.com/office/drawing/2014/main" id="{8FDF0CF5-1AB3-4A22-9B27-98DC2DD71C2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40376EE-091C-4452-8AAE-4B3F96FBDDDC}"/>
              </a:ext>
            </a:extLst>
          </p:cNvPr>
          <p:cNvSpPr>
            <a:spLocks noGrp="1"/>
          </p:cNvSpPr>
          <p:nvPr>
            <p:ph type="sldNum" sz="quarter" idx="12"/>
          </p:nvPr>
        </p:nvSpPr>
        <p:spPr/>
        <p:txBody>
          <a:bodyPr/>
          <a:lstStyle/>
          <a:p>
            <a:fld id="{237FC086-A0FD-439C-96B5-98CA83522124}" type="slidenum">
              <a:rPr lang="pt-BR" smtClean="0"/>
              <a:pPr/>
              <a:t>‹nº›</a:t>
            </a:fld>
            <a:endParaRPr lang="pt-BR"/>
          </a:p>
        </p:txBody>
      </p:sp>
    </p:spTree>
    <p:extLst>
      <p:ext uri="{BB962C8B-B14F-4D97-AF65-F5344CB8AC3E}">
        <p14:creationId xmlns:p14="http://schemas.microsoft.com/office/powerpoint/2010/main" val="388953133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B47BEA-5450-4A6A-A0B6-3F67092D466F}"/>
              </a:ext>
            </a:extLst>
          </p:cNvPr>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Imagem 2">
            <a:extLst>
              <a:ext uri="{FF2B5EF4-FFF2-40B4-BE49-F238E27FC236}">
                <a16:creationId xmlns:a16="http://schemas.microsoft.com/office/drawing/2014/main" id="{6EE23566-95BE-4C1B-A8C3-6234F78898E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a:extLst>
              <a:ext uri="{FF2B5EF4-FFF2-40B4-BE49-F238E27FC236}">
                <a16:creationId xmlns:a16="http://schemas.microsoft.com/office/drawing/2014/main" id="{1E8840DC-F775-4A46-9709-81A280B52AE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1E17EF1-C9E3-4468-B3DA-4703F068F572}"/>
              </a:ext>
            </a:extLst>
          </p:cNvPr>
          <p:cNvSpPr>
            <a:spLocks noGrp="1"/>
          </p:cNvSpPr>
          <p:nvPr>
            <p:ph type="dt" sz="half" idx="10"/>
          </p:nvPr>
        </p:nvSpPr>
        <p:spPr/>
        <p:txBody>
          <a:bodyPr/>
          <a:lstStyle/>
          <a:p>
            <a:fld id="{A8C4D353-38AD-4E4C-9FFF-BC2D295E64AC}" type="datetimeFigureOut">
              <a:rPr lang="pt-BR" smtClean="0"/>
              <a:pPr/>
              <a:t>13/06/2022</a:t>
            </a:fld>
            <a:endParaRPr lang="pt-BR"/>
          </a:p>
        </p:txBody>
      </p:sp>
      <p:sp>
        <p:nvSpPr>
          <p:cNvPr id="6" name="Espaço Reservado para Rodapé 5">
            <a:extLst>
              <a:ext uri="{FF2B5EF4-FFF2-40B4-BE49-F238E27FC236}">
                <a16:creationId xmlns:a16="http://schemas.microsoft.com/office/drawing/2014/main" id="{7965312E-FE58-4E4A-BDD8-01FD4E49BD2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70B3944-B913-49DE-98F8-B63158C6FEAE}"/>
              </a:ext>
            </a:extLst>
          </p:cNvPr>
          <p:cNvSpPr>
            <a:spLocks noGrp="1"/>
          </p:cNvSpPr>
          <p:nvPr>
            <p:ph type="sldNum" sz="quarter" idx="12"/>
          </p:nvPr>
        </p:nvSpPr>
        <p:spPr/>
        <p:txBody>
          <a:bodyPr/>
          <a:lstStyle/>
          <a:p>
            <a:fld id="{237FC086-A0FD-439C-96B5-98CA83522124}" type="slidenum">
              <a:rPr lang="pt-BR" smtClean="0"/>
              <a:pPr/>
              <a:t>‹nº›</a:t>
            </a:fld>
            <a:endParaRPr lang="pt-BR"/>
          </a:p>
        </p:txBody>
      </p:sp>
    </p:spTree>
    <p:extLst>
      <p:ext uri="{BB962C8B-B14F-4D97-AF65-F5344CB8AC3E}">
        <p14:creationId xmlns:p14="http://schemas.microsoft.com/office/powerpoint/2010/main" val="2858943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8BB39ED-DAD0-4E26-AD0E-EB138780F62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704B8FC-10B5-48D5-A84F-FA987F03C2D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6160B18-AC9C-4060-A253-44CDE935D8E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C4D353-38AD-4E4C-9FFF-BC2D295E64AC}" type="datetimeFigureOut">
              <a:rPr lang="pt-BR" smtClean="0"/>
              <a:pPr/>
              <a:t>13/06/2022</a:t>
            </a:fld>
            <a:endParaRPr lang="pt-BR"/>
          </a:p>
        </p:txBody>
      </p:sp>
      <p:sp>
        <p:nvSpPr>
          <p:cNvPr id="5" name="Espaço Reservado para Rodapé 4">
            <a:extLst>
              <a:ext uri="{FF2B5EF4-FFF2-40B4-BE49-F238E27FC236}">
                <a16:creationId xmlns:a16="http://schemas.microsoft.com/office/drawing/2014/main" id="{B09DD4DE-7383-4525-986D-67D05EE2D99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B4E9697-2FD8-4FF9-BF4A-2608110CAD1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7FC086-A0FD-439C-96B5-98CA83522124}" type="slidenum">
              <a:rPr lang="pt-BR" smtClean="0"/>
              <a:pPr/>
              <a:t>‹nº›</a:t>
            </a:fld>
            <a:endParaRPr lang="pt-BR"/>
          </a:p>
        </p:txBody>
      </p:sp>
    </p:spTree>
    <p:extLst>
      <p:ext uri="{BB962C8B-B14F-4D97-AF65-F5344CB8AC3E}">
        <p14:creationId xmlns:p14="http://schemas.microsoft.com/office/powerpoint/2010/main" val="75225628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uol.com.br/universa/especiais/filhos-da-violencia/#filhos-da-violencia"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hyperlink" Target="https://medium.com/@marcellafernandes1496/defesa-de-milton-acusado-pelo-homic%C3%ADdio-de-lorena-baptista-gera-controv%C3%A9rsias-em-julgamento-981e4e1471df" TargetMode="External"/><Relationship Id="rId5" Type="http://schemas.openxmlformats.org/officeDocument/2006/relationships/hyperlink" Target="https://www.portaldoholanda.com.br/noticia-hoje/diario-de-lorena-baptista-relata-traicoes-e-agressoes-sofridas" TargetMode="External"/><Relationship Id="rId4" Type="http://schemas.openxmlformats.org/officeDocument/2006/relationships/hyperlink" Target="https://www.acritica.com/channels/manaus/news/no-am-homem-que-matou-ex-esposa-e-condenado-a-9-anos-e-seis-meses-de-prisao"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2.xml"/><Relationship Id="rId4" Type="http://schemas.openxmlformats.org/officeDocument/2006/relationships/hyperlink" Target="http://rondoniaovivo.com/policia/noticia/2020/01/19/estarrecedor-mae-flagra-marido-estuprando-propria-filha-dentro-de-casa.html"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diariodonordeste.verdesmares.com.br/seguranca/agricultor-e-indiciado-por-estuprar-a-filha-e-duas-enteadas-no-ceara-1.2204800" TargetMode="External"/><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midiamax.com.br/policia/2020/pai-que-matou-bebe-afogado-em-bacia-ja-tinha-tentado-assassinar-filho" TargetMode="External"/><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portaldecamaqua.com.br/noticias/7014/menina-de-dez-e-estuprada-pelo-pai-em-sapiranga-e-a-mae-flagra-ambos-se-vestindo-no-quarto-da-vitima.html" TargetMode="External"/><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g1.globo.com/go/goias/noticia/2020/02/25/ex-marido-mata-professora-na-frente-dos-filhos-pequenos-por-nao-aceitar-fim-da-relacao-diz-policia.ghtml?fbclid=IwAR3qqfniZUxijAiKhd26Oj8JrHIRkCvr1LsqHcqsXmHwL4eupdZ5V9T6-sI" TargetMode="External"/><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ultimosegundo.ig.com.br/policia/2020-03-03/apos-ser-preso-por-agredir-ex-mulher-homem-mata-filha-e-atira-em-filho.html" TargetMode="External"/><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2.xml"/><Relationship Id="rId5" Type="http://schemas.openxmlformats.org/officeDocument/2006/relationships/hyperlink" Target="https://manausalerta.com.br/pai-mata-e-enterra-em-praia-o-proprio-filho-de-8-anos-para-nao-pagar-pensao-alimenticia/" TargetMode="External"/><Relationship Id="rId4" Type="http://schemas.openxmlformats.org/officeDocument/2006/relationships/image" Target="../media/image147.jpg"/></Relationships>
</file>

<file path=ppt/slides/_rels/slide107.xml.rels><?xml version="1.0" encoding="UTF-8" standalone="yes"?>
<Relationships xmlns="http://schemas.openxmlformats.org/package/2006/relationships"><Relationship Id="rId3" Type="http://schemas.openxmlformats.org/officeDocument/2006/relationships/hyperlink" Target="http://bnnspace.com/home/watch?id=1044905" TargetMode="External"/><Relationship Id="rId2" Type="http://schemas.openxmlformats.org/officeDocument/2006/relationships/image" Target="../media/image148.jpg"/><Relationship Id="rId1" Type="http://schemas.openxmlformats.org/officeDocument/2006/relationships/slideLayout" Target="../slideLayouts/slideLayout2.xml"/><Relationship Id="rId4" Type="http://schemas.openxmlformats.org/officeDocument/2006/relationships/hyperlink" Target="http://www.milnoticias.com.br/2020/03/10/foram-apenas-4-vezes-disse-o-pai-que-abusou-da-filha/"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g1.globo.com/sp/sao-paulo/noticia/2020/03/17/investigadora-e-morta-por-marido-policial-na-zona-leste-de-sp.ghtml" TargetMode="External"/><Relationship Id="rId2" Type="http://schemas.openxmlformats.org/officeDocument/2006/relationships/image" Target="../media/image149.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hyperlink" Target="https://tribunaonline.com.br/universitario-mata-ex-mulher-na-frente-do-filho-de-1-ano" TargetMode="External"/><Relationship Id="rId2" Type="http://schemas.openxmlformats.org/officeDocument/2006/relationships/image" Target="../media/image15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s://www.pomeranafm.com.br/pai-mata-filho-de-tres-anos-enforcado-e-tambem-e-encontrado-morto-em-brejetuba/" TargetMode="External"/><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google.com/amp/s/g1.globo.com/google/amp/sp/santos-regiao/noticia/2020/03/17/mulher-e-morta-pelo-ex-marido-na-frente-da-filha-de-tres-anos-em-sp.ghtml" TargetMode="External"/><Relationship Id="rId2" Type="http://schemas.openxmlformats.org/officeDocument/2006/relationships/image" Target="../media/image152.jp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https://www.topmidianews.com.br/policia/mae-flagra-pai-com-penis-na-boca-da-filha-de-9-anos-em-campo-grande/126103/" TargetMode="External"/><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extra.globo.com/casos-de-policia/homem-filma-xingamentos-ex-mulher-tres-dias-antes-de-mata-la-na-frente-da-filha-no-df-23566051.html" TargetMode="External"/><Relationship Id="rId2" Type="http://schemas.openxmlformats.org/officeDocument/2006/relationships/image" Target="../media/image154.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ricmais.com.br/noticias/advogado-mata-mulher-em-pinhais/" TargetMode="External"/><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matogrossomais.com.br/2020/04/16/homem-mata-ex-esposa-com-golpe-de-faca-na-frente-do-filho-de-1-ano-e-7-meses/" TargetMode="External"/><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bhaz.com.br/2020/05/05/pai-estupra-filho-filmes/#gref" TargetMode="External"/><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pagina1news.com.br/na-frente-dos-filhos-homem-atira-na-ex-esposa-mata-sogra-e-depois-comete-suicidio/" TargetMode="External"/><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bhaz.com.br/2020/07/11/pai-oferece-filha-jovem-estupra/" TargetMode="External"/><Relationship Id="rId2" Type="http://schemas.openxmlformats.org/officeDocument/2006/relationships/image" Target="../media/image159.jp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s://www.paiquere.com.br/homem-mata-ex-mulher-na-frente-dos-filhos-com-dez-facadas/" TargetMode="External"/><Relationship Id="rId2" Type="http://schemas.openxmlformats.org/officeDocument/2006/relationships/image" Target="../media/image16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istoe.com.br/96766_AS+VARIAS+TRAGEDIAS+DE+JOANNA/" TargetMode="Externa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12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g"/><Relationship Id="rId1" Type="http://schemas.openxmlformats.org/officeDocument/2006/relationships/slideLayout" Target="../slideLayouts/slideLayout1.xml"/><Relationship Id="rId4" Type="http://schemas.openxmlformats.org/officeDocument/2006/relationships/hyperlink" Target="https://liberal.com.br/cidades/americana/preso-homem-que-matou-ex-mulher-na-frente-do-filho-se-escondia-em-americana-1299686/"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tododia.com.br/jovem-e-morta-pelo-ex-na-frente-dos-filhos-e-dos-pais-em-sumare/" TargetMode="External"/><Relationship Id="rId2" Type="http://schemas.openxmlformats.org/officeDocument/2006/relationships/image" Target="../media/image163.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hyperlink" Target="https://tribunademinas.com.br/noticias/cidade/27-07-2020/homem-e-preso-por-suspeita-de-estuprar-filho-na-zona-sul.html" TargetMode="External"/><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www.folhape.com.br/noticias/pai-e-preso-acusado-de-estuprar-ha-anos-tres-filhos-e-dois-netos-em/150063/" TargetMode="External"/><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s://agora.folha.uol.com.br/sao-paulo/2020/08/homem-mata-mulher-gravida-na-frente-do-filho-do-casal-em-sp.shtml" TargetMode="External"/><Relationship Id="rId2" Type="http://schemas.openxmlformats.org/officeDocument/2006/relationships/image" Target="../media/image166.jp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hyperlink" Target="https://jornaldebrasilia.com.br/nahorah/homem-invade-casa-da-ex-a-esfaqueia-e-tenta-suicidio-filhos-presenciaram-tudo/" TargetMode="External"/><Relationship Id="rId2" Type="http://schemas.openxmlformats.org/officeDocument/2006/relationships/image" Target="../media/image167.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hyperlink" Target="https://www.portaldoholanda.com.br/amazonas/pai-que-estuprou-filha-de-13-anos-tem-prisao-preventiva-decretada-?fbclid=IwAR0wQ-zZvwllYCGlh1lvnxLpHhDfet0Y4nNdvm5EQK4oMiYn_hoTALsI2uM" TargetMode="External"/><Relationship Id="rId2" Type="http://schemas.openxmlformats.org/officeDocument/2006/relationships/image" Target="../media/image168.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hyperlink" Target="https://www.bbc.com/portuguese/brasil-53843727" TargetMode="External"/><Relationship Id="rId2" Type="http://schemas.openxmlformats.org/officeDocument/2006/relationships/image" Target="../media/image169.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hyperlink" Target="https://www.agoramt.com.br/2020/09/pai-que-estuprou-e-matou-filho-de-dois-meses-disse-que-perdeu-a-cabeca/" TargetMode="External"/><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metropoles.com/brasil/pai-estupra-a-propria-filha-de-15-anos-e-a-obriga-a-transportar-drogas" TargetMode="External"/><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noticias.uol.com.br/cotidiano/ultimas-noticias/2011/08/04/reu-em-processo-pela-morte-da-filha-pai-de-joanna-continua-com-cargo-no-tj-rj.htm" TargetMode="External"/><Relationship Id="rId1" Type="http://schemas.openxmlformats.org/officeDocument/2006/relationships/slideLayout" Target="../slideLayouts/slideLayout7.xml"/><Relationship Id="rId5" Type="http://schemas.openxmlformats.org/officeDocument/2006/relationships/hyperlink" Target="https://www.camara.leg.br/internet/sitaqweb/textoHTML.asp?etapa=11&amp;nuSessao=1667/09&amp;nuQuarto=0&amp;nuOrador=0&amp;nuInsercao=0&amp;dtHorarioQuarto=10:00&amp;sgFaseSessao=&amp;Data=1/10/2009&amp;txApelido=CONSTITUI%C3%87%C3%83O%20E%20JUSTI%C3%87A%20E%20DE%20CIDADANIA&amp;txFaseSessao=Audi%C3%AAncia%20P%C3%BAblica%20Ordin%C3%A1ria&amp;txTipoSessao=&amp;dtHoraQuarto=10:00&amp;txEtapa=" TargetMode="External"/><Relationship Id="rId4" Type="http://schemas.openxmlformats.org/officeDocument/2006/relationships/image" Target="../media/image15.jpg"/></Relationships>
</file>

<file path=ppt/slides/_rels/slide130.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s://g1.globo.com/ce/ceara/noticia/2020/10/14/pai-e-preso-suspeito-de-estuprar-o-proprio-filho-de-nove-anos-em-poranga-no-ceara.ghtml" TargetMode="External"/><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hyperlink" Target="https://www.correiobraziliense.com.br/cidades-df/2020/10/4881710-crianca-de-4-anos-e-estuprada-pelo-proprio-pai-no-guara.html" TargetMode="External"/><Relationship Id="rId1" Type="http://schemas.openxmlformats.org/officeDocument/2006/relationships/slideLayout" Target="../slideLayouts/slideLayout2.xml"/><Relationship Id="rId4" Type="http://schemas.openxmlformats.org/officeDocument/2006/relationships/hyperlink" Target="https://www.correiobraziliense.com.br/brasil/2020/10/4882087-pai-e-preso-por-ameacar-estuprar-e-engravidar-a-filha-de-14-anos-em-goias.html"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g1.globo.com/mg/grande-minas/noticia/2020/10/14/ao-ter-o-pai-preso-suspeito-de-estupra-la-menina-diz-a-pm-que-foi-molestada-no-dia-das-criancas.ghtml" TargetMode="External"/><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correiobraziliense.com.br/cidades-df/2020/11/4887373-homem-e-preso-suspeito-de-estuprar-e-drogar-os-filhos-no-paranoa.html" TargetMode="External"/><Relationship Id="rId7" Type="http://schemas.openxmlformats.org/officeDocument/2006/relationships/hyperlink" Target="https://www.correiobraziliense.com.br/cidades-df/2020/11/4887680-pai-que-estuprou-os-tres-filhos-obrigava-vitima-de-12-anos-a-usar-cocaina.html" TargetMode="External"/><Relationship Id="rId2" Type="http://schemas.openxmlformats.org/officeDocument/2006/relationships/image" Target="../media/image177.jpg"/><Relationship Id="rId1" Type="http://schemas.openxmlformats.org/officeDocument/2006/relationships/slideLayout" Target="../slideLayouts/slideLayout2.xml"/><Relationship Id="rId6" Type="http://schemas.openxmlformats.org/officeDocument/2006/relationships/hyperlink" Target="https://www.correiobraziliense.com.br/app/noticia/cidades/2008/06/23/interna_cidadesdf,14688/pedofilo-e-preso-no-itapoa.shtml" TargetMode="External"/><Relationship Id="rId5" Type="http://schemas.openxmlformats.org/officeDocument/2006/relationships/hyperlink" Target="https://www.correiobraziliense.com.br/app/noticia/cidades/2012/06/29/interna_cidadesdf,309898/homem-e-suspeito-de-estuprar-filha-de-oito-anos-e-dois-enteados-no-paranoa.shtml" TargetMode="External"/><Relationship Id="rId4" Type="http://schemas.openxmlformats.org/officeDocument/2006/relationships/hyperlink" Target="https://www.correiobraziliense.com.br/app/noticia/cidades/2019/06/18/interna_cidadesdf,763925/falso-pastor-do-paranoa-pode-ter-feito-pelo-menos-11-vitimas.shtml"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recordtv.r7.com/balanco-geral/videos/homem-cumpre-promessa-e-mata-ex-mulher-em-santo-andre-sp-10112020" TargetMode="External"/><Relationship Id="rId2" Type="http://schemas.openxmlformats.org/officeDocument/2006/relationships/image" Target="../media/image178.jpg"/><Relationship Id="rId1" Type="http://schemas.openxmlformats.org/officeDocument/2006/relationships/slideLayout" Target="../slideLayouts/slideLayout2.xml"/><Relationship Id="rId4" Type="http://schemas.openxmlformats.org/officeDocument/2006/relationships/hyperlink" Target="https://revistaforum.com.br/mulher/homem-cumpre-promessa-e-mata-ex-esposa-na-frente-do-filho-e-do-neto/"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www.folhavitoria.com.br/policia/noticia/11/2020/homem-mata-esposa-na-frente-do-filho-e-depois-se-suicida-em-jardim-camburi-vitoria" TargetMode="External"/><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redegni.com.br/rio-pai-estupra-a-filha-de-9-anos-e-e-preso-em-araruama/" TargetMode="External"/><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www.nsctotal.com.br/noticias/suspeito-de-matar-mulher-na-frente-dos-filhos-e-encontrado-morto-em-empresa-de-araquari" TargetMode="External"/><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www.jornalextrasc.com.br/noticias/detalhes/feminicIdio-homem-mata-mulher-na-frente-ao-filho-em-cacador-5950" TargetMode="External"/><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s://catracalivre.com.br/cidadania/apos-vencer-o-cancer-mulher-e-vitima-de-feminicidio/" TargetMode="External"/><Relationship Id="rId2" Type="http://schemas.openxmlformats.org/officeDocument/2006/relationships/image" Target="../media/image183.jpg"/><Relationship Id="rId1" Type="http://schemas.openxmlformats.org/officeDocument/2006/relationships/slideLayout" Target="../slideLayouts/slideLayout2.xml"/><Relationship Id="rId5" Type="http://schemas.openxmlformats.org/officeDocument/2006/relationships/hyperlink" Target="https://catracalivre.com.br/cidadania/ex-mata-mulher-a-facadas-em-frente-do-filho-de-4-anos/" TargetMode="External"/><Relationship Id="rId4" Type="http://schemas.openxmlformats.org/officeDocument/2006/relationships/hyperlink" Target="https://catracalivre.com.br/?s=bauru"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s://www.campograndenews.com.br/cidades/capital/veterinario-mata-ex-cunhado-na-frente-do-filho" TargetMode="External"/><Relationship Id="rId2" Type="http://schemas.openxmlformats.org/officeDocument/2006/relationships/image" Target="../media/image184.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2.xml"/><Relationship Id="rId4" Type="http://schemas.openxmlformats.org/officeDocument/2006/relationships/hyperlink" Target="https://www.diariodaregiao.com.br/cidades/2020/12/1215863-homem-mata-ex-namorada-em-santa-adelia.html"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hyperlink" Target="https://www.campograndenews.com.br/cidades/capital/em-prisao-domiciliar-pai-estupra-filha-e-e-condenado-a-2a-vez-pelo-mesmo-crime"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www.correiodopovo.com.br/not%C3%ADcias/pol%C3%ADcia/pai-estupra-filho-de-11-meses-em-canoas-1.538724" TargetMode="External"/><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www.youtube.com/watch?v=Cz9ym9ejNKM" TargetMode="External"/><Relationship Id="rId2" Type="http://schemas.openxmlformats.org/officeDocument/2006/relationships/image" Target="../media/image189.jpeg"/><Relationship Id="rId1" Type="http://schemas.openxmlformats.org/officeDocument/2006/relationships/slideLayout" Target="../slideLayouts/slideLayout2.xml"/><Relationship Id="rId4" Type="http://schemas.openxmlformats.org/officeDocument/2006/relationships/hyperlink" Target="https://g1.globo.com/sp/ribeirao-preto-franca/noticia/2020/12/21/mulher-e-morta-por-ex-marido-na-frente-dos-filhos-em-sertaozinho-sp-diz-policia.ghtml" TargetMode="External"/></Relationships>
</file>

<file path=ppt/slides/_rels/slide147.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istoe.com.br/juiza-e-assassinada-a-facadas-por-ex-marido-na-barra-da-tijuca-zona-oeste-do-rio/" TargetMode="External"/><Relationship Id="rId2" Type="http://schemas.openxmlformats.org/officeDocument/2006/relationships/image" Target="../media/image191.jpg"/><Relationship Id="rId1" Type="http://schemas.openxmlformats.org/officeDocument/2006/relationships/slideLayout" Target="../slideLayouts/slideLayout2.xml"/><Relationship Id="rId5" Type="http://schemas.openxmlformats.org/officeDocument/2006/relationships/hyperlink" Target="https://www.google.com/amp/s/br.noticias.yahoo.com/amphtml/ap%25C3%25B3s-ju%25C3%25ADza-assassinada-decidir-se-000059719.html" TargetMode="External"/><Relationship Id="rId4" Type="http://schemas.openxmlformats.org/officeDocument/2006/relationships/hyperlink" Target="https://istoe.com.br/juiza-assassinada-por-ex-revela-extorsao-em-audio-morro-de-medo/"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s://www.google.com/amp/s/extra.globo.com/casos-de-policia/especialistas-analisam-laudo-da-morte-de-juiza-apontam-alem-de-brutalidade-semelhanca-na-acao-de-ex-marido-de-outros-agressores-24813450.html%3Fversao%3Damp" TargetMode="External"/><Relationship Id="rId2" Type="http://schemas.openxmlformats.org/officeDocument/2006/relationships/hyperlink" Target="https://www.google.com/amp/s/www.band.uol.com.br/noticias/video-e-audios-registram-ameacas-sofridas-pela-juiza-assassinada-pelo-ex-marido-no-rj-16320278/am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camara.leg.br/internet/sitaqweb/textoHTML.asp?etapa=11&amp;nuSessao=1667/09&amp;nuQuarto=0&amp;nuOrador=0&amp;nuInsercao=0&amp;dtHorarioQuarto=10:00&amp;sgFaseSessao=&amp;Data=1/10/2009&amp;txApelido=CONSTITUI%C3%87%C3%83O%20E%20JUSTI%C3%87A%20E%20DE%20CIDADANIA&amp;txFaseSessao=Audi%C3%AAncia%20P%C3%BAblica%20Ordin%C3%A1ria&amp;txTipoSessao=&amp;dtHoraQuarto=10:00&amp;txEtapa=" TargetMode="Externa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hyperlink" Target="https://www.facebook.com/326097694077216/posts/3963702190316730/?d=n" TargetMode="External"/><Relationship Id="rId2" Type="http://schemas.openxmlformats.org/officeDocument/2006/relationships/hyperlink" Target="https://www.google.com/amp/s/www.bol.uol.com.br/noticias/2020/12/31/em-audio-juiza-assassinada-afirma-que-ex-marido-a-extorquia.amp.htm"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diariodonordeste.verdesmares.com.br/seguranca/ex-marido-mata-mulher-a-tiros-na-frente-do-filho-em-salitre-1.3026768" TargetMode="External"/><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s://www.correiobraziliense.com.br/brasil/2020/12/4897469-mulher-de-32-anos-e-morta-a-facadas-na-frente-das-4-filhas-em-minas-gerais.html" TargetMode="External"/><Relationship Id="rId2" Type="http://schemas.openxmlformats.org/officeDocument/2006/relationships/image" Target="../media/image193.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s://abcdjornal.com.br/ex-marido-da-tapas-no-rosto-e-ameaca-mulher-com-faca-em-sto-andre/" TargetMode="External"/><Relationship Id="rId2" Type="http://schemas.openxmlformats.org/officeDocument/2006/relationships/image" Target="../media/image195.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www.sertao24horas.com.br/2021/01/05/pai-e-preso-suspeito-de-estuprar-e-matar-filha-de-1-e-8-meses-ano/?fbclid=IwAR2rLOsX5l2VTJq3vG3eySqlk3-YBvts34YYtywTVs-inbIUNwrd3BmgnkY" TargetMode="External"/><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s://g1.globo.com/ba/bahia/noticia/2021/01/06/homem-e-preso-suspeito-de-estuprar-filha-na-ba-familia-fez-denuncia-apos-adolescente-filmar-abusos-do-pai-diz-policia.ghtml" TargetMode="External"/><Relationship Id="rId2" Type="http://schemas.openxmlformats.org/officeDocument/2006/relationships/image" Target="../media/image199.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s://bhaz.com.br/2021/01/07/pai-e-preso-por-estuprar-a-propria-filha-e-divulgar-imagens-na-web/" TargetMode="External"/><Relationship Id="rId2" Type="http://schemas.openxmlformats.org/officeDocument/2006/relationships/image" Target="../media/image20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ulinfoco.com.br/pai-e-suspeito-de-estuprar-filho-de-4-anos/"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s://www.metropoles.com/distrito-federal/pcdf-prende-homem-que-enforcou-filha-de-7-anos-com-mangueira" TargetMode="External"/><Relationship Id="rId2" Type="http://schemas.openxmlformats.org/officeDocument/2006/relationships/image" Target="../media/image202.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hyperlink" Target="https://www.metropoles.com/brasil/policial-chora-ao-encontrar-crianca-de-7-anos-morta-no-colo-da-mae" TargetMode="External"/><Relationship Id="rId2" Type="http://schemas.openxmlformats.org/officeDocument/2006/relationships/image" Target="../media/image210.jpg"/><Relationship Id="rId1" Type="http://schemas.openxmlformats.org/officeDocument/2006/relationships/slideLayout" Target="../slideLayouts/slideLayout7.xml"/><Relationship Id="rId6" Type="http://schemas.openxmlformats.org/officeDocument/2006/relationships/hyperlink" Target="https://www.metropoles.com/tag/feminicidio" TargetMode="External"/><Relationship Id="rId5" Type="http://schemas.openxmlformats.org/officeDocument/2006/relationships/hyperlink" Target="https://www.metropoles.com/violencia-contra-a-mulher" TargetMode="External"/><Relationship Id="rId4" Type="http://schemas.openxmlformats.org/officeDocument/2006/relationships/hyperlink" Target="https://pontapora.ms.gov.br/v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hyperlink" Target="http://g1.globo.com/rs/rio-grande-do-sul/noticia/2014/04/me-senti-enganado-diz-juiz-que-manteve-menino-com-o-pai-no-rs.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hyperlink" Target="https://gauchazh.clicrbs.com.br/geral/noticia/2014/04/juiz-da-vara-da-infancia-e-da-juventude-chora-ao-falar-sobre-bernardo-4475633.html" TargetMode="External"/><Relationship Id="rId4" Type="http://schemas.openxmlformats.org/officeDocument/2006/relationships/hyperlink" Target="http://zerohora.clicrbs.com.br/rs/policia/noticia/2014/04/bernardo-relatou-indiferenca-e-desamor-do-pai-ao-ministerio-publico-4475583.html" TargetMode="External"/></Relationships>
</file>

<file path=ppt/slides/_rels/slide170.xml.rels><?xml version="1.0" encoding="UTF-8" standalone="yes"?>
<Relationships xmlns="http://schemas.openxmlformats.org/package/2006/relationships"><Relationship Id="rId3" Type="http://schemas.openxmlformats.org/officeDocument/2006/relationships/hyperlink" Target="https://www.metropoles.com/distrito-federal/na-mira/suspeito-de-feminicidio-contra-ex-vou-te-matar-e-beber-seu-sangue" TargetMode="External"/><Relationship Id="rId2" Type="http://schemas.openxmlformats.org/officeDocument/2006/relationships/image" Target="../media/image211.jp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hyperlink" Target="https://g1.globo.com/es/espirito-santo/cidade/cachoeiro-de-itapemirim/" TargetMode="External"/><Relationship Id="rId2" Type="http://schemas.openxmlformats.org/officeDocument/2006/relationships/image" Target="../media/image212.jp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hyperlink" Target="https://oimparcial.com.br/noticias/2022/04/mulher-e-morta-a-golpes-de-faca-pelo-ex-companheiro-na-frente-dos-filhos/#Jos%C3%A9%20Carlos" TargetMode="External"/><Relationship Id="rId2" Type="http://schemas.openxmlformats.org/officeDocument/2006/relationships/image" Target="../media/image215.jpg"/><Relationship Id="rId1" Type="http://schemas.openxmlformats.org/officeDocument/2006/relationships/slideLayout" Target="../slideLayouts/slideLayout7.xml"/><Relationship Id="rId4" Type="http://schemas.openxmlformats.org/officeDocument/2006/relationships/hyperlink" Target="https://oimparcial.com.br/noticias/2022/04/mulher-e-morta-a-golpes-de-faca-pelo-ex-companheiro-na-frente-dos-filhos/#Maranh%C3%A3o" TargetMode="External"/></Relationships>
</file>

<file path=ppt/slides/_rels/slide175.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amitafamitaf.jusbrasil.com.br/noticias/261404103/era-rapidinho-diz-pai-suspeito-de-estuprar-cinco-filhas-indigenas-no-ap" TargetMode="External"/><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hyperlink" Target="https://nacoesunidas.org/onu-feminicidio-brasil-quinto-maior-mundo-diretrizes-nacionais-buscam-solucao/" TargetMode="Externa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image" Target="../media/image22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bandab.com.br/seguranca/pai-mata-filhas-de-tres-e-cinco-anos-se-enforca-e-filma-tudo-em-pinhais/?fbclid=IwAR2nR_aqmMMWPBeCqLE5dMXEfVOQM-o4Lx3hapB_ccedvN2n8R8IYXFJGd0" TargetMode="Externa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hyperlink" Target="http://g1.globo.com/distrito-federal/noticia/2015/01/pai-que-morreu-com-os-4-filhos-em-acidente-deixou-carta-para-ex-no-df.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g1.globo.com/distrito-federal/noticia/2015/01/ex-recorreu-lei-maria-da-penha-no-df-contra-pai-que-morreu-com-4-filhos.html" TargetMode="External"/><Relationship Id="rId5" Type="http://schemas.openxmlformats.org/officeDocument/2006/relationships/hyperlink" Target="http://g1.globo.com/goias/noticia/2015/01/pai-arremessou-carro-com-4-filhos-em-carreta-diz-caminhoneiro-policia.html" TargetMode="Externa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hyperlink" Target="https://arapuanews.com.br/assustador-pai-estupra-filha-manda-video-para-outros-pedofilos-e-seu-castigo-chega-rapido/?fbclid=IwAR3jqgi8EUphwuk2jgbA1mn3EPxjPShM3IfU3eCMeFMd0dQKqeh6fkKm51s"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blogdoandrenet.blogspot.com/2015/03/homem-e-suspeito-de-matar-esposa-de.html" TargetMode="External"/><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hyperlink" Target="https://www.gazetadigital.com.br/editorias/brasil/homem-e-suspeito-de-matar-esposa-de-forma-cruel/445625"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hyperlink" Target="http://www.tribunadonorte.com.br/noticia/advogado-executa-o-filho-de-3-anos-e-depois-se-mata/325898"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ndmais.com.br/noticias/homem-mata-ex-esposa-a-tiros-na-frente-dos-filhos-em-balneario-picarras/" TargetMode="External"/><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noticias.r7.com/sao-paulo/fotos/crianca-foi-encontrada-morta-no-apartamento-do-pai-entenda-o-caso-16122015#!/foto/1" TargetMode="External"/><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hyperlink" Target="https://vejasp.abril.com.br/cidades/morte-menina-sofi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newsrondonia.com.br/noticias/mae+flagra+pai+estuprando+a+propria+filha+em+rondonia/70997?fbclid=IwAR3PEVBGIqiTW8vuBcNQeisyLLHsOL6ul4ofC9nw49i9udP5g8Kyko0Odpw" TargetMode="External"/><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blogmarcosfrahm.com/marido-da-pastora-bianca-toledo-foi-preso-por-abusar-do-enteado-e-ela-se-pronuncia/" TargetMode="External"/><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hyperlink" Target="https://www.jmnoticia.com.br/2019/04/09/bianca-toledo-comenta-absolvicao-de-felipe-heiderich-justica-falha/" TargetMode="External"/><Relationship Id="rId4" Type="http://schemas.openxmlformats.org/officeDocument/2006/relationships/hyperlink" Target="http://verdadealagoas.com.br/2019/05/07/laudo-diz-que-bianca-toledo-pode-ter-induzido-filho-a-dizer-que-foi-abusado-diz-advogado-de-felipe-heiderich/"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radiopiratuba.com.br/noticias/noticia/id:3980;pai-estupra-filha-de-nove-anos-e-diz-que-a-culpa-e-da-crianca.html?fbclid=IwAR24wj6fkp7muZKz7Vx-0_5Zk3ak7W5O1BkXJqR6WC8SCrj6OqNUv1a6M-8" TargetMode="External"/><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sao-paulo.estadao.com.br/noticias/geral,pai-mata-o-filho-e-se-suicida-em-forum-de-sao-paulo,10000072716"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hyperlink" Target="https://www1.folha.uol.com.br/cotidiano/2016/09/1817339-apos-3-anos-padrasto-confessa-em-entrevista-ter-matado-menino-joaquim.s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midiamax.com.br/mundo/2016/americano-mata-seus-3-filhos-brasileiros-e-depois-se-suicida-em-porto-rico"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hyperlink" Target="https://www.metropoles.com/materias-especiais/campinas-o-maior-feminicidio-em-massa-da-historia-recente-do-brasi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brasil.elpais.com/brasil/2017/01/02/politica/1483367977_559818.html" TargetMode="External"/><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hyperlink" Target="http://g1.globo.com/sp/campinas-regiao/noticia/2017/01/justica-chegou-proibir-atirador-de-chacina-de-ver-filho-diz-advogada.html" TargetMode="Externa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8" Type="http://schemas.openxmlformats.org/officeDocument/2006/relationships/hyperlink" Target="https://extra.globo.com/casos-de-policia/suspeito-de-matar-os-filhos-foi-acusado-de-agredir-pai-ameacar-irmao-de-morte-21020348.html" TargetMode="External"/><Relationship Id="rId3" Type="http://schemas.openxmlformats.org/officeDocument/2006/relationships/hyperlink" Target="https://www.facebook.com/tudosobrealienacaoparental/photos/a.1454593114620808/1454593447954108/?type=3&amp;theater" TargetMode="External"/><Relationship Id="rId7" Type="http://schemas.openxmlformats.org/officeDocument/2006/relationships/hyperlink" Target="https://g1.globo.com/rio-de-janeiro/noticia/ex-mulher-ja-denunciou-suspeito-de-matar-filhos-e-se-suicidar-por-agressao-diz-policia.ghtml" TargetMode="External"/><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hyperlink" Target="https://oglobo.globo.com/rio/suspeito-de-matar-filhos-cometer-suicidio-escrevia-no-perfil-da-ex-21016962?fbclid=IwAR1fXUDiseX3elqGBjjnL68q6sMdWzVptqoxi_58NYktBHERKaPLaBZNyRA" TargetMode="External"/><Relationship Id="rId5" Type="http://schemas.openxmlformats.org/officeDocument/2006/relationships/hyperlink" Target="http://cidadeverde.com/noticias/242707/pai-mata-filhos-e-deixa-carta-para-mae-cade-a-poderosa" TargetMode="External"/><Relationship Id="rId4" Type="http://schemas.openxmlformats.org/officeDocument/2006/relationships/hyperlink" Target="http://noticias.r7.com/cidade-alerta/videos/-pai-mata-filhos-esfaqueados-e-comete-suicidio-para-se-vingar-da-ex-mulher-06032017" TargetMode="External"/><Relationship Id="rId9" Type="http://schemas.openxmlformats.org/officeDocument/2006/relationships/hyperlink" Target="https://www.em.com.br/app/noticia/nacional/2017/03/07/interna_nacional,852330/homem-e-suspeito-de-matar-esposa-e-filho-e-cometer-suicidio-em-sao-pau.shtml?fbclid=IwAR2wQj2-PpnLzOHLETYULPBg9Y7di3yV8PlQ2jqv4CfdrbFmW4SQQPuX9O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recordtv.r7.com/cidade-alerta/videos/madrasta-pede-divorcio-e-pai-mata-a-filha-asfixiada-para-se-vingar-20102018" TargetMode="External"/><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noticias.uol.com.br/cotidiano/ultimas-noticias/2017/07/03/rj-policia-confirma-que-corpo-achado-carbonizado-em-pneus-e-de-farmaceutica.htmb"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l.facebook.com/l.php?u=https%3A%2F%2Fbahianoar.com%2Fnoticia%2Fcidades%2F194424-marido-e-suspeito-de-matar-esposa-na-frente-da-filha-de-15-anos%3Ffbclid%3DIwAR08oh_jGRShBxxHl2uaUiTB44rzTQn0mhaPrzN3FGoeGZni8CgMkW4kb_o&amp;h=AT38XPW-Kz0VJRKXuLSCuYjXBnTDtg7Bzc4S2bEY5s4YYSXTxkdit10KpXdM8dfoek0PKYqKuQxQGMOqmUq7nHZ-K9QBGl4goKbmHxkucAHT6ViiKKvRG5hivuSJQWN-LDHg2mdSsZ1TXDvRkurncbY" TargetMode="External"/><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3" Type="http://schemas.openxmlformats.org/officeDocument/2006/relationships/hyperlink" Target="http://www.campomaioremfoco.com.br/noticia/4958/Mae-flagra-pai-estuprando-filha-de-12-anos-em-Piripiri--o-caso-ja-esta-sendo-investigado" TargetMode="External"/><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istoe.com.br/95131_NARDONI+MATOU+ISABELLA+PARA+PROTEGER+SUA+FAMILIA+/"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midiamax.com.br/politica/justica-ainda-nem-citou-preso-estuprar-filha-14-anos-mesmo-denuncia-342991" TargetMode="Externa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hyperlink" Target="https://www.midiamax.com.br/policia/2017/garota-que-usou-video-do-estupro-para-escapar-do-pai-tambem-foi-abusada-por-tio"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g1.globo.com/rs/rio-grande-do-sul/noticia/pai-e-filha-de-tres-anos-sao-encontrados-mortos-dentro-de-residencia-em-lajeado.ghtml"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br.blastingnews.com/brasil/2017/07/pai-mata-filho-queimado-para-nao-entrega-lo-a-mae-001839033.html" TargetMode="External"/><Relationship Id="rId2" Type="http://schemas.openxmlformats.org/officeDocument/2006/relationships/hyperlink" Target="https://www.bol.uol.com.br/noticias/2017/07/09/pai-se-enrola-a-colchonete-com-o-filho-provoca-incendio-e-os-dois-morrem-em-sp.htm?cmpid=copiaecola" TargetMode="Externa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itambeagora.com/2017/07/video-pm-tentou-negociar-rendicao-do-pai-do-menino-antes-da-tragedia-em-sp.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g1.globo.com/sao-paulo/noticia/delegado-mata-a-mulher-juiza-em-perdizes-zona-oeste-de-sp.ghtml?fbclid=IwAR3AFj6R_AMSa2fvln5gz-aY6go1dVEJrL7SFknB9tj-mw2NWdbncSPG51Q" TargetMode="External"/><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g1.globo.com/sp/santos-regiao/noticia/empresario-e-condenado-a-57-anos-por-transmitir-estupro-dos-filhos-pela-web.ghtml" TargetMode="External"/><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folhape.com.br/noticias/homem-mata-a-esposa-na-frente-do-filho-no-recife/46110/"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tarobanews.com/noticias/policial/marido-matou-esposa-na-frente-dos-filhos-por-pensar-que-recebeu-presentes-de-amante-blmmp.html?fbclid=IwAR2Bmxh4dZA2iY6p0YDVbHuOStzAnWiakQjCvE-WEc2IOgua73EU_b9EFdc" TargetMode="External"/><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g1.globo.com/google/amp/https:/g1.globo.com/ba/bahia/noticia/mulher-morta-pelo-ex-marido-na-frente-do-filho-e-enterrada-na-bahia-vitima-era-professora-da-rede-publica.ghtml" TargetMode="External"/><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extra.globo.com/casos-de-policia/homem-amarra-filha-de-5-anos-cadeira-incendeia-casa-por-nao-aceitar-divorcio-rv1-1-22445490.html?utm_source=Facebook&amp;utm_medium=Social&amp;utm_campaign=Extra" TargetMode="External"/><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onjur.com.br/1999-jun-14/exame_comprova_promotor_nao_pai_bebe" TargetMode="External"/><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g1.globo.com/sp/mogi-das-cruzes-suzano/noticia/2019/03/06/homem-e-preso-sob-suspeita-de-estuprar-a-filha-em-itaquaquecetuba-sabe-o-que-e-sexo-quer-que-o-pai-ensine.ghtml" TargetMode="External"/><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noticias.band.uol.com.br/brasilurgente/videos/16413331/sp-pai-mata-filho-apos-estupro-em-piracicaba" TargetMode="External"/><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gazetaweb.globo.com/gazetadealagoas/noticia.php?c=321510" TargetMode="External"/><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santoandre.biz/8877/homem-mata-companheira-frente-filho/" TargetMode="External"/><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g1.globo.com/sp/itapetininga-regiao/noticia/suspeito-de-estuprar-as-duas-filhas-mandava-mensagens-pornograficas-por-celular-me-ligue-que-vou-ai.ghtml?utm_source=facebook&amp;utm_medium=social&amp;utm_campaign=g1" TargetMode="External"/><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hyperlink" Target="https://www.agazeta.com.br/es/policia/pai-e-preso-por-estuprar-a-filha-de-5-anos-e-filmar-abusos-em-celular-0418" TargetMode="External"/><Relationship Id="rId4" Type="http://schemas.openxmlformats.org/officeDocument/2006/relationships/image" Target="../media/image68.jpg"/></Relationships>
</file>

<file path=ppt/slides/_rels/slide56.xml.rels><?xml version="1.0" encoding="UTF-8" standalone="yes"?>
<Relationships xmlns="http://schemas.openxmlformats.org/package/2006/relationships"><Relationship Id="rId3" Type="http://schemas.openxmlformats.org/officeDocument/2006/relationships/hyperlink" Target="https://www.folhadelondrina.com.br/geral/investigadora-civil-mata-filho-e-comete-suicidio-em-cambe-1010158.html" TargetMode="External"/><Relationship Id="rId2" Type="http://schemas.openxmlformats.org/officeDocument/2006/relationships/image" Target="../media/image69.jp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hyperlink" Target="https://www.correiobraziliense.com.br/app/noticia/cidades/2018/06/29/interna_cidadesdf,691720/medica-do-samu-suspeita-de-matar-o-filho-era-considerada-mae-carinhosa.shtml" TargetMode="External"/><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hyperlink" Target="https://www.metropoles.com/distrito-federal/dor-e-silencio-no-enterro-do-menino-que-pode-ter-sido-morto-pela-mae"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itatiaia.com.br/noticia/empresario-e-procurado-pela-policia-suspeito" TargetMode="External"/><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g1.globo.com/Noticias/SaoPaulo/0,,MUL404484-5605,00-SAIBA+O+QUE+A+MAE+DE+ISABELLA+DISSE+EM+DEPOIMENTO+A+POLICIA.html" TargetMode="Externa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https://agora.folha.uol.com.br/saopaulo/2019/03/1987219-pai-e-acusado-de-matar-os-dois-filhos-de-6-e-9-anos.shtml" TargetMode="External"/><Relationship Id="rId3" Type="http://schemas.openxmlformats.org/officeDocument/2006/relationships/hyperlink" Target="https://www.pragmatismopolitico.com.br/2019/03/pai-mata-os-filhos-suicidio.html" TargetMode="External"/><Relationship Id="rId7" Type="http://schemas.openxmlformats.org/officeDocument/2006/relationships/hyperlink" Target="https://www.newsrondonia.com.br/noticias/homem+que+nao+pagava+pensao+mata+os+filhos+e+tenta+suicidio/126331" TargetMode="External"/><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hyperlink" Target="https://noticias.r7.com/sao-paulo/suspeito-de-matar-filhos-em-sp-esta-internado-em-estado-gravissimo-06032019" TargetMode="External"/><Relationship Id="rId5" Type="http://schemas.openxmlformats.org/officeDocument/2006/relationships/hyperlink" Target="https://noticias.r7.com/sao-paulo/pai-mata-filhos-de-6-e-9-anos-e-tenta-tirar-a-propria-vida-em-sao-paulo-05032019" TargetMode="External"/><Relationship Id="rId4" Type="http://schemas.openxmlformats.org/officeDocument/2006/relationships/hyperlink" Target="https://g1.globo.com/sp/sao-paulo/noticia/2019/03/05/pai-mata-filhos-de-6-e-9-anos-com-tiros-na-cabeca-e-depois-tenta-suicidio-em-sp-diz-policia.ghtml" TargetMode="External"/><Relationship Id="rId9" Type="http://schemas.openxmlformats.org/officeDocument/2006/relationships/image" Target="../media/image76.jpg"/></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www.ibahia.com/salvador/detalhe/noticia/ex-deputado-bassuma-e-denunciado-pelo-mp-sob-suspeita-de-estupro/" TargetMode="External"/><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hyperlink" Target="https://politicalivre.com.br/2019/12/justica-inocenta-bassuma-de-acusacao-de-estuprar-filha/"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hyperlink" Target="https://www.correio24horas.com.br/noticia/nid/com-ajuda-da-companheira-mae-mata-e-esquarteja-filho-no-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g1.globo.com/go/goias/noticia/2019/06/09/pai-e-filho-sao-encontrados-mortos-dentro-de-casa-em-piranhas.ghtml?fbclid=IwAR1YRthActVgZ3c198M7-3WHltMZOEL6EWZbPFsv8IjgF1GMMIXUp6Y7cSE" TargetMode="External"/><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gazetadopovo.com.br/vida-e-cidadania/pai-mata-o-filho-e-depois-se-enforca-em-quarto-de-hotel-bx7tbfck2w4lcmzghop9fcwni"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 Id="rId4" Type="http://schemas.openxmlformats.org/officeDocument/2006/relationships/hyperlink" Target="https://correiodaamazonia.com/pai-mata-filho-de-6-anos-com-marretadas-na-cabeca/"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encarando.com/noticias/piaui/14353/empresario-acusado-de-estuprar-o-proprio-filho-afirma-que-foi-vitima-de-vagabundagem-da-justica" TargetMode="External"/><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hyperlink" Target="https://www.saraivareporter.com/index.php?option=com_content&amp;view=article&amp;id=26952:2019-06-14-18-22-55&amp;catid=39:quentinhas&amp;Itemid=57"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hyperlink" Target="https://www.acritica.com/channels/hoje/news/menino-pode-ter-sido-enterrado-ainda-vivo-pelo-pai-informa-delegado"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hyperlink" Target="https://www.metropoles.com/brasil/rio-pai-entrega-filha-morta-em-hospital-e-pede-para-ser-preso"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2.xml"/><Relationship Id="rId4" Type="http://schemas.openxmlformats.org/officeDocument/2006/relationships/hyperlink" Target="https://veja.abril.com.br/brasil/pai-e-madrasta-sao-presos-no-rio-por-torturar-e-matar-crianca-de-6-ano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 Id="rId4" Type="http://schemas.openxmlformats.org/officeDocument/2006/relationships/hyperlink" Target="https://www.hojeemdia.com.br/horizontes/mulher-chega-em-casa-e-encontra-ex-marido-e-filho-de-2-anos-enforcados-lado-a-lado-1.736889"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blogdosilas.com.br/pai-assassina-filho-de-2-anos-e-depois-se-mata/" TargetMode="External"/><Relationship Id="rId7" Type="http://schemas.openxmlformats.org/officeDocument/2006/relationships/hyperlink" Target="https://www.emaisgoias.com.br/mulher-volta-do-trabalho-e-descobre-que-marido-matou-seu-filho-de-2-anos/" TargetMode="External"/><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hyperlink" Target="https://www.metropoles.com/brasil/pai-deixa-carta-antes-de-matar-filho-de-2-anos-e-tirar-a-propria-vida" TargetMode="External"/><Relationship Id="rId5" Type="http://schemas.openxmlformats.org/officeDocument/2006/relationships/hyperlink" Target="https://www.patoshoje.com.br/noticia/universitario-e-com-dois-empregos-quem-era-o-homem-que-matou-o-filho-e-se-matou-42587.html" TargetMode="External"/><Relationship Id="rId4" Type="http://schemas.openxmlformats.org/officeDocument/2006/relationships/hyperlink" Target="http://g1.globo.com/minas-gerais/triangulo-mineiro/videos/t/todos-os-videos/v/bilhete-e-deixado-por-pai-que-matou-o-filho-e-tirou-a-propria-vida-em-patos-de-minas/7860495/"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portalcorreio.com.br/suspeito-de-matar-ex-mulher-a-facadas-na-frente-dos-filhos-e-preso/" TargetMode="External"/><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jcnet.com.br/noticias/policia/2010/06/574997-homem-mata-ex-esposa-na-frente-das-filhas.html"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www.diarioonline.com.br/noticias/brasil/534179/crianca-pula-do-primeiro-andar-para-fugir-de-estupro-do-pai?fbclid=IwAR0MKrX7kvwvtmB4T3xyNaiDJvZ6AyqhOxYI4NvlRgAvqPERe0cVZiGRRfw" TargetMode="External"/><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obemdito.com.br/regiao/vinganca-e-apontada-como-motivo-para-acidente-que-matou-pai-e-filho-na/28594/" TargetMode="External"/><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84.xml.rels><?xml version="1.0" encoding="UTF-8" standalone="yes"?>
<Relationships xmlns="http://schemas.openxmlformats.org/package/2006/relationships"><Relationship Id="rId3" Type="http://schemas.openxmlformats.org/officeDocument/2006/relationships/hyperlink" Target="https://www.midiamax.com.br/policia/2019/apos-matar-bebe-afogado-pai-ligou-para-ex-em-aquidauana-e-inventou-sequestro" TargetMode="External"/><Relationship Id="rId7" Type="http://schemas.openxmlformats.org/officeDocument/2006/relationships/hyperlink" Target="https://www.nativafm87.com.br/post/pai-que-matou-beb%C3%AA-afogado-vai-para-ala-dos-estupradores-em-pres%C3%ADdio" TargetMode="External"/><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hyperlink" Target="https://www.correiodoestado.com.br/policia/pai-mata-o-proprio-filho-afogado-para-se-vingar-de-ex-mulher/360975/" TargetMode="External"/><Relationship Id="rId5" Type="http://schemas.openxmlformats.org/officeDocument/2006/relationships/hyperlink" Target="https://www.topmidianews.com.br/cidade-morena/mae-entra-em-choque-e-desaba-em-velorio-de-menino-morto-pelo-pai/117729/" TargetMode="External"/><Relationship Id="rId4" Type="http://schemas.openxmlformats.org/officeDocument/2006/relationships/hyperlink" Target="https://g1.globo.com/ms/mato-grosso-do-sul/noticia/2019/09/20/pai-e-preso-por-matar-o-filho-de-2-anos-afogado-em-bacia-na-propria-casa-para-fazer-a-ex-mulher-sofrer.ghtml?fbclid=IwAR0Br041MKYRb-c4CA3-lQ58GKNgPEjHT5NLcEy9hIFzbNYIRiCJ8Bu3dlI"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https://www.em.com.br/app/noticia/nacional/2019/10/01/interna_nacional,1089369/estupros-coronel-pm-integrava-grupo-pedofilos-vitimas-vendadas.shtml" TargetMode="External"/><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diariodonordeste.verdesmares.com.br/editorias/seguranca/online/pai-mata-filha-de-dois-anos-atira-em-ex-esposa-e-se-mata-dentro-de-carro-na-avenida-mister-hull-1.2158284" TargetMode="External"/><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hyperlink" Target="https://revistamarieclaire.globo.com/Noticias/noticia/2019/07/avo-diz-que-filho-de-eliza-samudio-tem-medo-de-ver-o-pai-bruno-fora-da-cadeia.html" TargetMode="External"/><Relationship Id="rId5" Type="http://schemas.openxmlformats.org/officeDocument/2006/relationships/image" Target="../media/image121.jpg"/><Relationship Id="rId4" Type="http://schemas.openxmlformats.org/officeDocument/2006/relationships/image" Target="../media/image120.png"/></Relationships>
</file>

<file path=ppt/slides/_rels/slide89.xml.rels><?xml version="1.0" encoding="UTF-8" standalone="yes"?>
<Relationships xmlns="http://schemas.openxmlformats.org/package/2006/relationships"><Relationship Id="rId3" Type="http://schemas.openxmlformats.org/officeDocument/2006/relationships/hyperlink" Target="https://www.vix.com/pt/poder/543030/afinal-bruno-pode-conseguir-a-guarda-do-filho-com-eliza-samudio-advogada-explica" TargetMode="External"/><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www.agazeta.com.br/es/policia/perfil-quem-e-o-empresario-preso-suspeito-de-estuprar-mulheres-no-es-1019" TargetMode="External"/><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91.xml.rels><?xml version="1.0" encoding="UTF-8" standalone="yes"?>
<Relationships xmlns="http://schemas.openxmlformats.org/package/2006/relationships"><Relationship Id="rId3" Type="http://schemas.openxmlformats.org/officeDocument/2006/relationships/hyperlink" Target="https://g1.globo.com/sp/sao-paulo/noticia/2019/10/26/marido-mata-mulher-a-tiros-e-se-suicida-na-zona-leste-de-sp-diz-pm.ghtml" TargetMode="External"/><Relationship Id="rId2" Type="http://schemas.openxmlformats.org/officeDocument/2006/relationships/image" Target="../media/image127.jpg"/><Relationship Id="rId1" Type="http://schemas.openxmlformats.org/officeDocument/2006/relationships/slideLayout" Target="../slideLayouts/slideLayout7.xml"/><Relationship Id="rId4" Type="http://schemas.openxmlformats.org/officeDocument/2006/relationships/hyperlink" Target="https://recordtv.r7.com/balanco-geral/videos/homem-mata-ex-mulher-e-atira-na-propria-mae-em-sp-28102019?fbclid=IwAR3saw2zzgSz1G9O3treeJusaVRnSJyVr77hkgIW8NIVT3w-iljS4KN31yQ"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hyperlink" Target="https://g1.globo.com/es/espirito-santo/noticia/2019/11/07/empresario-e-preso-suspeito-de-estuprar-a-filha-com-sindrome-de-down-no-es.ghtml"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itatiaia.com.br/noticia/mulher-e-assassinada-em-frente-aos-filhos-em?fbclid=IwAR14HP_VNsXhTxfy3NV4GE8W7sFM5G0MZYKWyZOvqClZp30XEsEiCkXqd3A" TargetMode="External"/><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agazeta.com.br/es/policia/mulher-chamou-a-policia-antes-de-ser-morta-pelo-marido-em-casa-no-es-1219" TargetMode="External"/><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jornalperiscopio.com.br/site/salto-pai-mata-filho-de-apenas-dois-anos-e-esconde-corpo-em-vala/" TargetMode="External"/><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facebook.com/100004481409533/posts/1375443595948341?d=n&amp;sfns=mo" TargetMode="External"/><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g1.globo.com/sp/mogi-das-cruzes-suzano/noticia/2019/12/19/pai-mata-filho-em-sitio-de-mogi-das-cruzes-diz-policia.ghtml" TargetMode="External"/><Relationship Id="rId2" Type="http://schemas.openxmlformats.org/officeDocument/2006/relationships/image" Target="../media/image133.jpg"/><Relationship Id="rId1" Type="http://schemas.openxmlformats.org/officeDocument/2006/relationships/slideLayout" Target="../slideLayouts/slideLayout2.xml"/><Relationship Id="rId4" Type="http://schemas.openxmlformats.org/officeDocument/2006/relationships/image" Target="../media/image134.jpg"/></Relationships>
</file>

<file path=ppt/slides/_rels/slide98.xml.rels><?xml version="1.0" encoding="UTF-8" standalone="yes"?>
<Relationships xmlns="http://schemas.openxmlformats.org/package/2006/relationships"><Relationship Id="rId3" Type="http://schemas.openxmlformats.org/officeDocument/2006/relationships/hyperlink" Target="https://www.correiobraziliense.com.br/app/noticia/cidades/2020/02/13/interna_cidadesdf,827761/mulher-e-suspeita-de-matar-crianca-de-2-anos-em-vicente-pires.shtml" TargetMode="External"/><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jornaldebrasilia.com.br/nahorah/pai-mata-filho-de-sete-anos-e-se-suicida-em-seguida/" TargetMode="External"/><Relationship Id="rId2" Type="http://schemas.openxmlformats.org/officeDocument/2006/relationships/hyperlink" Target="https://g1.globo.com/rs/rio-grande-do-sul/noticia/2020/02/13/pai-e-filho-sao-encontrados-mortos-dentro-de-casa-em-montenegro.ghtml" TargetMode="External"/><Relationship Id="rId1" Type="http://schemas.openxmlformats.org/officeDocument/2006/relationships/slideLayout" Target="../slideLayouts/slideLayout2.xml"/><Relationship Id="rId5" Type="http://schemas.openxmlformats.org/officeDocument/2006/relationships/image" Target="../media/image137.jpg"/><Relationship Id="rId4" Type="http://schemas.openxmlformats.org/officeDocument/2006/relationships/image" Target="../media/image1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7160BD4-3CF3-409D-9725-48A505CAA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53"/>
            <a:ext cx="9144000" cy="6237312"/>
          </a:xfrm>
          <a:prstGeom prst="rect">
            <a:avLst/>
          </a:prstGeom>
        </p:spPr>
      </p:pic>
      <p:sp>
        <p:nvSpPr>
          <p:cNvPr id="5" name="CaixaDeTexto 4">
            <a:extLst>
              <a:ext uri="{FF2B5EF4-FFF2-40B4-BE49-F238E27FC236}">
                <a16:creationId xmlns:a16="http://schemas.microsoft.com/office/drawing/2014/main" id="{172D267A-2B7A-4037-9EB3-3B715F0C891D}"/>
              </a:ext>
            </a:extLst>
          </p:cNvPr>
          <p:cNvSpPr txBox="1"/>
          <p:nvPr/>
        </p:nvSpPr>
        <p:spPr>
          <a:xfrm>
            <a:off x="395536" y="6280232"/>
            <a:ext cx="8964488" cy="369332"/>
          </a:xfrm>
          <a:prstGeom prst="rect">
            <a:avLst/>
          </a:prstGeom>
          <a:noFill/>
        </p:spPr>
        <p:txBody>
          <a:bodyPr wrap="square" rtlCol="0">
            <a:spAutoFit/>
          </a:bodyPr>
          <a:lstStyle/>
          <a:p>
            <a:r>
              <a:rPr lang="pt-BR" dirty="0">
                <a:hlinkClick r:id="rId3">
                  <a:extLst>
                    <a:ext uri="{A12FA001-AC4F-418D-AE19-62706E023703}">
                      <ahyp:hlinkClr xmlns:ahyp="http://schemas.microsoft.com/office/drawing/2018/hyperlinkcolor" val="tx"/>
                    </a:ext>
                  </a:extLst>
                </a:hlinkClick>
              </a:rPr>
              <a:t>https://www.uol.com.br/universa/especiais/filhos-da-violencia/#filhos-da-violencia</a:t>
            </a:r>
            <a:endParaRPr lang="pt-BR" dirty="0"/>
          </a:p>
        </p:txBody>
      </p:sp>
    </p:spTree>
    <p:extLst>
      <p:ext uri="{BB962C8B-B14F-4D97-AF65-F5344CB8AC3E}">
        <p14:creationId xmlns:p14="http://schemas.microsoft.com/office/powerpoint/2010/main" val="3559772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14ED589A-FB69-49BB-AB00-77E7E6D5510E}"/>
              </a:ext>
            </a:extLst>
          </p:cNvPr>
          <p:cNvSpPr txBox="1"/>
          <p:nvPr/>
        </p:nvSpPr>
        <p:spPr>
          <a:xfrm>
            <a:off x="7055768" y="44624"/>
            <a:ext cx="2088232"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05/07/2010</a:t>
            </a:r>
          </a:p>
        </p:txBody>
      </p:sp>
      <p:pic>
        <p:nvPicPr>
          <p:cNvPr id="5" name="Imagem 4">
            <a:extLst>
              <a:ext uri="{FF2B5EF4-FFF2-40B4-BE49-F238E27FC236}">
                <a16:creationId xmlns:a16="http://schemas.microsoft.com/office/drawing/2014/main" id="{79D7CB2B-978B-4121-A444-A31514436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923928" cy="3437403"/>
          </a:xfrm>
          <a:prstGeom prst="rect">
            <a:avLst/>
          </a:prstGeom>
        </p:spPr>
      </p:pic>
      <p:pic>
        <p:nvPicPr>
          <p:cNvPr id="7" name="Imagem 6">
            <a:extLst>
              <a:ext uri="{FF2B5EF4-FFF2-40B4-BE49-F238E27FC236}">
                <a16:creationId xmlns:a16="http://schemas.microsoft.com/office/drawing/2014/main" id="{B581C393-2745-4B22-9B8E-ABA40A7AE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1008"/>
            <a:ext cx="3923928" cy="992578"/>
          </a:xfrm>
          <a:prstGeom prst="rect">
            <a:avLst/>
          </a:prstGeom>
        </p:spPr>
      </p:pic>
      <p:sp>
        <p:nvSpPr>
          <p:cNvPr id="8" name="CaixaDeTexto 7">
            <a:extLst>
              <a:ext uri="{FF2B5EF4-FFF2-40B4-BE49-F238E27FC236}">
                <a16:creationId xmlns:a16="http://schemas.microsoft.com/office/drawing/2014/main" id="{6154045C-DD09-4D87-98E9-CFF5C30DBD51}"/>
              </a:ext>
            </a:extLst>
          </p:cNvPr>
          <p:cNvSpPr txBox="1"/>
          <p:nvPr/>
        </p:nvSpPr>
        <p:spPr>
          <a:xfrm>
            <a:off x="179512" y="6255662"/>
            <a:ext cx="9144000" cy="461665"/>
          </a:xfrm>
          <a:prstGeom prst="rect">
            <a:avLst/>
          </a:prstGeom>
          <a:noFill/>
        </p:spPr>
        <p:txBody>
          <a:bodyPr wrap="square" rtlCol="0">
            <a:spAutoFit/>
          </a:bodyPr>
          <a:lstStyle/>
          <a:p>
            <a:r>
              <a:rPr lang="pt-BR" sz="800" dirty="0">
                <a:hlinkClick r:id="rId4"/>
              </a:rPr>
              <a:t>https://www.acritica.com/channels/manaus/news/no-am-homem-que-matou-ex-esposa-e-condenado-a-9-anos-e-seis-meses-de-prisao</a:t>
            </a:r>
            <a:endParaRPr lang="pt-BR" sz="800" dirty="0"/>
          </a:p>
          <a:p>
            <a:r>
              <a:rPr lang="pt-BR" sz="800" dirty="0">
                <a:hlinkClick r:id="rId5"/>
              </a:rPr>
              <a:t>https://www.portaldoholanda.com.br/noticia-hoje/diario-de-lorena-baptista-relata-traicoes-e-agressoes-sofridas</a:t>
            </a:r>
            <a:endParaRPr lang="pt-BR" sz="800" dirty="0"/>
          </a:p>
          <a:p>
            <a:r>
              <a:rPr lang="pt-BR" sz="800" dirty="0">
                <a:hlinkClick r:id="rId6"/>
              </a:rPr>
              <a:t>https://medium.com/@marcellafernandes1496/defesa-de-milton-acusado-pelo-homic%C3%ADdio-de-lorena-baptista-gera-controv%C3%A9rsias-em-julgamento-981e4e1471df</a:t>
            </a:r>
            <a:endParaRPr lang="pt-BR" sz="800" dirty="0"/>
          </a:p>
        </p:txBody>
      </p:sp>
      <p:sp>
        <p:nvSpPr>
          <p:cNvPr id="9" name="CaixaDeTexto 8">
            <a:extLst>
              <a:ext uri="{FF2B5EF4-FFF2-40B4-BE49-F238E27FC236}">
                <a16:creationId xmlns:a16="http://schemas.microsoft.com/office/drawing/2014/main" id="{274B7ED7-9C5B-4F97-9C23-744C190D7393}"/>
              </a:ext>
            </a:extLst>
          </p:cNvPr>
          <p:cNvSpPr txBox="1"/>
          <p:nvPr/>
        </p:nvSpPr>
        <p:spPr>
          <a:xfrm>
            <a:off x="3923928" y="729254"/>
            <a:ext cx="5095729" cy="2215991"/>
          </a:xfrm>
          <a:prstGeom prst="rect">
            <a:avLst/>
          </a:prstGeom>
          <a:noFill/>
        </p:spPr>
        <p:txBody>
          <a:bodyPr wrap="square" rtlCol="0">
            <a:spAutoFit/>
          </a:bodyPr>
          <a:lstStyle/>
          <a:p>
            <a:pPr algn="just"/>
            <a:r>
              <a:rPr lang="pt-BR" sz="1200" dirty="0"/>
              <a:t>O crime se deu no dia 5 de julho de 2010, quando </a:t>
            </a:r>
            <a:r>
              <a:rPr lang="pt-BR" sz="1200" dirty="0">
                <a:highlight>
                  <a:srgbClr val="FFFF00"/>
                </a:highlight>
              </a:rPr>
              <a:t>Lorena foi a óbito com um tiro na lateral da cabeça durante uma discussão do </a:t>
            </a:r>
            <a:r>
              <a:rPr lang="pt-BR" sz="1200" dirty="0" err="1">
                <a:highlight>
                  <a:srgbClr val="FFFF00"/>
                </a:highlight>
              </a:rPr>
              <a:t>ex</a:t>
            </a:r>
            <a:r>
              <a:rPr lang="pt-BR" sz="1200" dirty="0">
                <a:highlight>
                  <a:srgbClr val="FFFF00"/>
                </a:highlight>
              </a:rPr>
              <a:t> casal, </a:t>
            </a:r>
            <a:r>
              <a:rPr lang="pt-BR" sz="1200" dirty="0"/>
              <a:t>no conjunto Villa Nova, Rua Rei Arthur, Parque 10. Na ocasião, </a:t>
            </a:r>
            <a:r>
              <a:rPr lang="pt-BR" sz="1200" dirty="0">
                <a:highlight>
                  <a:srgbClr val="FFFF00"/>
                </a:highlight>
              </a:rPr>
              <a:t>o filho de ambos, Pedro Baptista, – à época com apenas 11 anos de idade – estava presente, sendo deixado pelo pai aos cuidados de uma testemunha, após o mesmo fugir do local. </a:t>
            </a:r>
            <a:r>
              <a:rPr lang="pt-BR" sz="1200" dirty="0"/>
              <a:t>Dias depois, o ortodontista dirigiu-se a uma delegacia e confessou o ocorrido, alegando disparo acidental.</a:t>
            </a:r>
          </a:p>
          <a:p>
            <a:pPr algn="just"/>
            <a:r>
              <a:rPr lang="pt-BR" sz="1200" dirty="0">
                <a:highlight>
                  <a:srgbClr val="FFFF00"/>
                </a:highlight>
              </a:rPr>
              <a:t>Atualmente com 21 anos, o filho do meio participou do julgamento como uma das cinco testemunhas do Ministério Público Estadual do Amazonas, ao lado da irmã Gabriela Baptista, de 22.</a:t>
            </a:r>
          </a:p>
          <a:p>
            <a:endParaRPr lang="pt-BR" dirty="0"/>
          </a:p>
        </p:txBody>
      </p:sp>
      <p:sp>
        <p:nvSpPr>
          <p:cNvPr id="10" name="CaixaDeTexto 9">
            <a:extLst>
              <a:ext uri="{FF2B5EF4-FFF2-40B4-BE49-F238E27FC236}">
                <a16:creationId xmlns:a16="http://schemas.microsoft.com/office/drawing/2014/main" id="{D0C73CCF-EBDB-4115-B0DB-650FC692739E}"/>
              </a:ext>
            </a:extLst>
          </p:cNvPr>
          <p:cNvSpPr txBox="1"/>
          <p:nvPr/>
        </p:nvSpPr>
        <p:spPr>
          <a:xfrm>
            <a:off x="3923927" y="2588951"/>
            <a:ext cx="5095729" cy="2185214"/>
          </a:xfrm>
          <a:prstGeom prst="rect">
            <a:avLst/>
          </a:prstGeom>
          <a:noFill/>
        </p:spPr>
        <p:txBody>
          <a:bodyPr wrap="square" rtlCol="0">
            <a:spAutoFit/>
          </a:bodyPr>
          <a:lstStyle/>
          <a:p>
            <a:pPr algn="just"/>
            <a:r>
              <a:rPr lang="pt-BR" sz="1200" dirty="0"/>
              <a:t>No terceiro dia de julgamento, </a:t>
            </a:r>
            <a:r>
              <a:rPr lang="pt-BR" sz="1200" dirty="0">
                <a:highlight>
                  <a:srgbClr val="FFFF00"/>
                </a:highlight>
              </a:rPr>
              <a:t>após a declaração de testemunhas, </a:t>
            </a:r>
            <a:r>
              <a:rPr lang="pt-BR" sz="1200" b="1" u="sng" dirty="0">
                <a:highlight>
                  <a:srgbClr val="FFFF00"/>
                </a:highlight>
              </a:rPr>
              <a:t>a defesa usou o argumento de </a:t>
            </a:r>
            <a:r>
              <a:rPr lang="pt-BR" sz="1400" b="1" u="sng" dirty="0">
                <a:highlight>
                  <a:srgbClr val="FFFF00"/>
                </a:highlight>
                <a:latin typeface="Arial Black" panose="020B0A04020102020204" pitchFamily="34" charset="0"/>
              </a:rPr>
              <a:t>alienação parental </a:t>
            </a:r>
            <a:r>
              <a:rPr lang="pt-BR" sz="1200" b="1" u="sng" dirty="0">
                <a:highlight>
                  <a:srgbClr val="FFFF00"/>
                </a:highlight>
              </a:rPr>
              <a:t>e </a:t>
            </a:r>
            <a:r>
              <a:rPr lang="pt-BR" sz="1400" b="1" u="sng" dirty="0">
                <a:highlight>
                  <a:srgbClr val="FFFF00"/>
                </a:highlight>
                <a:latin typeface="Arial Black" panose="020B0A04020102020204" pitchFamily="34" charset="0"/>
              </a:rPr>
              <a:t>“implantação de falsas memórias”,</a:t>
            </a:r>
            <a:r>
              <a:rPr lang="pt-BR" sz="1200" b="1" u="sng" dirty="0"/>
              <a:t> </a:t>
            </a:r>
            <a:r>
              <a:rPr lang="pt-BR" sz="1200" dirty="0"/>
              <a:t>através de parecer técnico psicológico sustentado oralmente pela psicóloga Andréa Calçada, baseado em laudo produzido em processo sigiloso de disputa de guarda dos então menores. O MPE-AM, no entanto, contestou a informação em razão de desconexão do parecer emitido pela psicóloga e a conclusão da análise documental e instrumento de pesquisa. </a:t>
            </a:r>
            <a:r>
              <a:rPr lang="pt-BR" sz="1200" b="1" u="sng" dirty="0">
                <a:highlight>
                  <a:srgbClr val="FFFF00"/>
                </a:highlight>
              </a:rPr>
              <a:t>Segundo o documento, afirma-se que é impossível que o avaliado seja diagnosticado com alienação parental quando há indícios de maus tratos provenientes do genitor – caso testemunhado por Pedro Baptista no dia anterior.</a:t>
            </a:r>
          </a:p>
        </p:txBody>
      </p:sp>
      <p:sp>
        <p:nvSpPr>
          <p:cNvPr id="11" name="CaixaDeTexto 10">
            <a:extLst>
              <a:ext uri="{FF2B5EF4-FFF2-40B4-BE49-F238E27FC236}">
                <a16:creationId xmlns:a16="http://schemas.microsoft.com/office/drawing/2014/main" id="{887FD5FC-DAEC-4690-9758-AD73557A2B25}"/>
              </a:ext>
            </a:extLst>
          </p:cNvPr>
          <p:cNvSpPr txBox="1"/>
          <p:nvPr/>
        </p:nvSpPr>
        <p:spPr>
          <a:xfrm>
            <a:off x="107503" y="4707321"/>
            <a:ext cx="8912153" cy="1754326"/>
          </a:xfrm>
          <a:prstGeom prst="rect">
            <a:avLst/>
          </a:prstGeom>
          <a:noFill/>
        </p:spPr>
        <p:txBody>
          <a:bodyPr wrap="square" rtlCol="0">
            <a:spAutoFit/>
          </a:bodyPr>
          <a:lstStyle/>
          <a:p>
            <a:pPr algn="just"/>
            <a:r>
              <a:rPr lang="pt-BR" sz="1200" dirty="0">
                <a:highlight>
                  <a:srgbClr val="FFFF00"/>
                </a:highlight>
              </a:rPr>
              <a:t>De acordo com outro laudo </a:t>
            </a:r>
            <a:r>
              <a:rPr lang="pt-BR" sz="1200" dirty="0"/>
              <a:t>– documento desencaminhado dos autos – </a:t>
            </a:r>
            <a:r>
              <a:rPr lang="pt-BR" sz="1200" dirty="0">
                <a:highlight>
                  <a:srgbClr val="FFFF00"/>
                </a:highlight>
              </a:rPr>
              <a:t>escrito pela psicóloga e doutora pela USP Raquel Almeida de Castro</a:t>
            </a:r>
            <a:r>
              <a:rPr lang="pt-BR" sz="1200" dirty="0"/>
              <a:t>, o parecer produzido por Andreia Calçada possui comprometimentos técnicos e éticos. </a:t>
            </a:r>
            <a:r>
              <a:rPr lang="pt-BR" sz="1200" dirty="0">
                <a:highlight>
                  <a:srgbClr val="FFFF00"/>
                </a:highlight>
              </a:rPr>
              <a:t>“O documento, além de emitir diagnóstico sem sequer haver um contato com os avaliados, baseou-se em um laudo apenas, que foi realizado em 2012 através de uma tarde de entrevista coletiva com os três filhos do casal. </a:t>
            </a:r>
            <a:r>
              <a:rPr lang="pt-BR" sz="1200" b="1" u="sng" dirty="0">
                <a:highlight>
                  <a:srgbClr val="FFFF00"/>
                </a:highlight>
              </a:rPr>
              <a:t>No entanto, para a devida efetividade, tais laudos deveriam ser produzidos com o mínimo de 7 a 10 sessões individuais”, </a:t>
            </a:r>
            <a:r>
              <a:rPr lang="pt-BR" sz="1200" dirty="0"/>
              <a:t>explicou a profissional.</a:t>
            </a:r>
          </a:p>
          <a:p>
            <a:pPr algn="just"/>
            <a:r>
              <a:rPr lang="pt-BR" sz="1200" dirty="0"/>
              <a:t>A psicóloga afirma ainda que </a:t>
            </a:r>
            <a:r>
              <a:rPr lang="pt-BR" sz="1200" dirty="0">
                <a:highlight>
                  <a:srgbClr val="FFFF00"/>
                </a:highlight>
              </a:rPr>
              <a:t>diversos testes necessários para o processo não foram utilizados </a:t>
            </a:r>
            <a:r>
              <a:rPr lang="pt-BR" sz="1200" dirty="0"/>
              <a:t>à época, entre os quais </a:t>
            </a:r>
            <a:r>
              <a:rPr lang="pt-BR" sz="1200" dirty="0">
                <a:highlight>
                  <a:srgbClr val="FFFF00"/>
                </a:highlight>
              </a:rPr>
              <a:t>gráficos e verbais</a:t>
            </a:r>
            <a:r>
              <a:rPr lang="pt-BR" sz="1200" dirty="0"/>
              <a:t>. “Houve, além disso, uma análise documental falha no instrumento de pesquisa. Foram excluídas partes importantes, havendo seleção tendenciosa de trechos específicos. Graves equívocos foram cometidos na avaliação”, completou.</a:t>
            </a:r>
          </a:p>
          <a:p>
            <a:endParaRPr lang="pt-BR" sz="1200" dirty="0"/>
          </a:p>
        </p:txBody>
      </p:sp>
    </p:spTree>
    <p:extLst>
      <p:ext uri="{BB962C8B-B14F-4D97-AF65-F5344CB8AC3E}">
        <p14:creationId xmlns:p14="http://schemas.microsoft.com/office/powerpoint/2010/main" val="8381724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6889DE95-0290-464B-9889-1C91C0C0AF1D}"/>
              </a:ext>
            </a:extLst>
          </p:cNvPr>
          <p:cNvSpPr txBox="1"/>
          <p:nvPr/>
        </p:nvSpPr>
        <p:spPr>
          <a:xfrm>
            <a:off x="7092280" y="28596"/>
            <a:ext cx="2037932" cy="523220"/>
          </a:xfrm>
          <a:prstGeom prst="rect">
            <a:avLst/>
          </a:prstGeom>
          <a:ln w="76200">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2800" b="1" dirty="0"/>
              <a:t>19/01/2020</a:t>
            </a:r>
          </a:p>
        </p:txBody>
      </p:sp>
      <p:pic>
        <p:nvPicPr>
          <p:cNvPr id="6" name="Imagem 5">
            <a:extLst>
              <a:ext uri="{FF2B5EF4-FFF2-40B4-BE49-F238E27FC236}">
                <a16:creationId xmlns:a16="http://schemas.microsoft.com/office/drawing/2014/main" id="{BB95CBB6-9273-4360-B6E5-29B07BBD9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1"/>
            <a:ext cx="4069134" cy="3996005"/>
          </a:xfrm>
          <a:prstGeom prst="rect">
            <a:avLst/>
          </a:prstGeom>
        </p:spPr>
      </p:pic>
      <p:pic>
        <p:nvPicPr>
          <p:cNvPr id="11" name="Imagem 10">
            <a:extLst>
              <a:ext uri="{FF2B5EF4-FFF2-40B4-BE49-F238E27FC236}">
                <a16:creationId xmlns:a16="http://schemas.microsoft.com/office/drawing/2014/main" id="{CEB4B263-F5E1-4DF1-847B-C69F29358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569" y="4029833"/>
            <a:ext cx="6411677" cy="2417986"/>
          </a:xfrm>
          <a:prstGeom prst="rect">
            <a:avLst/>
          </a:prstGeom>
        </p:spPr>
      </p:pic>
      <p:sp>
        <p:nvSpPr>
          <p:cNvPr id="7" name="CaixaDeTexto 6">
            <a:extLst>
              <a:ext uri="{FF2B5EF4-FFF2-40B4-BE49-F238E27FC236}">
                <a16:creationId xmlns:a16="http://schemas.microsoft.com/office/drawing/2014/main" id="{326B0E3F-B0B3-4102-8B31-A21F61558C59}"/>
              </a:ext>
            </a:extLst>
          </p:cNvPr>
          <p:cNvSpPr txBox="1"/>
          <p:nvPr/>
        </p:nvSpPr>
        <p:spPr>
          <a:xfrm>
            <a:off x="356704" y="6309320"/>
            <a:ext cx="8723187" cy="276999"/>
          </a:xfrm>
          <a:prstGeom prst="rect">
            <a:avLst/>
          </a:prstGeom>
          <a:noFill/>
        </p:spPr>
        <p:txBody>
          <a:bodyPr wrap="square" rtlCol="0">
            <a:spAutoFit/>
          </a:bodyPr>
          <a:lstStyle/>
          <a:p>
            <a:r>
              <a:rPr lang="pt-BR" sz="1200" dirty="0">
                <a:hlinkClick r:id="rId4"/>
              </a:rPr>
              <a:t>http://rondoniaovivo.com/policia/noticia/2020/01/19/estarrecedor-mae-flagra-marido-estuprando-propria-filha-dentro-de-casa.html</a:t>
            </a:r>
            <a:endParaRPr lang="pt-BR" sz="1200" dirty="0"/>
          </a:p>
        </p:txBody>
      </p:sp>
    </p:spTree>
    <p:extLst>
      <p:ext uri="{BB962C8B-B14F-4D97-AF65-F5344CB8AC3E}">
        <p14:creationId xmlns:p14="http://schemas.microsoft.com/office/powerpoint/2010/main" val="19293262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6889DE95-0290-464B-9889-1C91C0C0AF1D}"/>
              </a:ext>
            </a:extLst>
          </p:cNvPr>
          <p:cNvSpPr txBox="1"/>
          <p:nvPr/>
        </p:nvSpPr>
        <p:spPr>
          <a:xfrm>
            <a:off x="7092280" y="28596"/>
            <a:ext cx="2037932" cy="523220"/>
          </a:xfrm>
          <a:prstGeom prst="rect">
            <a:avLst/>
          </a:prstGeom>
          <a:ln w="76200">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2800" b="1" dirty="0"/>
              <a:t>30/01/2020</a:t>
            </a:r>
          </a:p>
        </p:txBody>
      </p:sp>
      <p:pic>
        <p:nvPicPr>
          <p:cNvPr id="5" name="Imagem 4">
            <a:extLst>
              <a:ext uri="{FF2B5EF4-FFF2-40B4-BE49-F238E27FC236}">
                <a16:creationId xmlns:a16="http://schemas.microsoft.com/office/drawing/2014/main" id="{F4BA266D-CB7E-42AC-AC71-8CF433E6C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9693"/>
            <a:ext cx="5226918" cy="4074316"/>
          </a:xfrm>
          <a:prstGeom prst="rect">
            <a:avLst/>
          </a:prstGeom>
        </p:spPr>
      </p:pic>
      <p:sp>
        <p:nvSpPr>
          <p:cNvPr id="9" name="Rectangle 1">
            <a:extLst>
              <a:ext uri="{FF2B5EF4-FFF2-40B4-BE49-F238E27FC236}">
                <a16:creationId xmlns:a16="http://schemas.microsoft.com/office/drawing/2014/main" id="{45B827E9-7D7A-4C47-AA61-1284E2EFDFE9}"/>
              </a:ext>
            </a:extLst>
          </p:cNvPr>
          <p:cNvSpPr>
            <a:spLocks noChangeArrowheads="1"/>
          </p:cNvSpPr>
          <p:nvPr/>
        </p:nvSpPr>
        <p:spPr bwMode="auto">
          <a:xfrm>
            <a:off x="683568" y="4581128"/>
            <a:ext cx="828092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pt-BR" altLang="pt-BR" sz="1400" dirty="0">
                <a:solidFill>
                  <a:srgbClr val="757575"/>
                </a:solidFill>
                <a:latin typeface="ArdinaText"/>
              </a:rPr>
              <a:t>“A minha filha foi passar um final de semana com a avó e ele estava lá. A mãe dele deixou a minha menina dormir com ele. Quando ela voltou pra casa, numa segunda-feira, fui banhá-la e ela chorou, pedindo para eu não passar a mão onde estava doendo”.</a:t>
            </a:r>
            <a:endParaRPr lang="pt-BR" altLang="pt-BR" sz="1400" dirty="0"/>
          </a:p>
          <a:p>
            <a:pPr lvl="0"/>
            <a:r>
              <a:rPr lang="pt-BR" altLang="pt-BR" sz="1400" dirty="0">
                <a:solidFill>
                  <a:srgbClr val="2E2E31"/>
                </a:solidFill>
                <a:latin typeface="ArdinaText"/>
              </a:rPr>
              <a:t>Após dez meses da última revelação de abuso sexual sofrido pela criança de 6 anos, outra filha da mulher (enteada do ex-companheiro) decidiu contar que também foi vítima do padrasto. </a:t>
            </a:r>
            <a:endParaRPr lang="pt-BR" altLang="pt-BR" sz="1400" dirty="0"/>
          </a:p>
        </p:txBody>
      </p:sp>
      <p:sp>
        <p:nvSpPr>
          <p:cNvPr id="12" name="CaixaDeTexto 11">
            <a:extLst>
              <a:ext uri="{FF2B5EF4-FFF2-40B4-BE49-F238E27FC236}">
                <a16:creationId xmlns:a16="http://schemas.microsoft.com/office/drawing/2014/main" id="{BA63D735-CD1B-47FE-B903-4111371AC305}"/>
              </a:ext>
            </a:extLst>
          </p:cNvPr>
          <p:cNvSpPr txBox="1"/>
          <p:nvPr/>
        </p:nvSpPr>
        <p:spPr>
          <a:xfrm>
            <a:off x="539552" y="5894977"/>
            <a:ext cx="8064896" cy="646331"/>
          </a:xfrm>
          <a:prstGeom prst="rect">
            <a:avLst/>
          </a:prstGeom>
          <a:noFill/>
        </p:spPr>
        <p:txBody>
          <a:bodyPr wrap="square">
            <a:spAutoFit/>
          </a:bodyPr>
          <a:lstStyle/>
          <a:p>
            <a:r>
              <a:rPr lang="pt-BR" dirty="0">
                <a:hlinkClick r:id="rId3"/>
              </a:rPr>
              <a:t>https://diariodonordeste.verdesmares.com.br/seguranca/agricultor-e-indiciado-por-estuprar-a-filha-e-duas-enteadas-no-ceara-1.2204800</a:t>
            </a:r>
            <a:r>
              <a:rPr lang="pt-BR" dirty="0"/>
              <a:t> </a:t>
            </a:r>
          </a:p>
        </p:txBody>
      </p:sp>
    </p:spTree>
    <p:extLst>
      <p:ext uri="{BB962C8B-B14F-4D97-AF65-F5344CB8AC3E}">
        <p14:creationId xmlns:p14="http://schemas.microsoft.com/office/powerpoint/2010/main" val="9190733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240718B-A1EC-4535-9FB1-95C4B8A28CC0}"/>
              </a:ext>
            </a:extLst>
          </p:cNvPr>
          <p:cNvSpPr txBox="1"/>
          <p:nvPr/>
        </p:nvSpPr>
        <p:spPr>
          <a:xfrm>
            <a:off x="7092280" y="28596"/>
            <a:ext cx="2037932" cy="523220"/>
          </a:xfrm>
          <a:prstGeom prst="rect">
            <a:avLst/>
          </a:prstGeom>
          <a:ln w="76200">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2800" b="1" dirty="0"/>
              <a:t>05/02/2020</a:t>
            </a:r>
          </a:p>
        </p:txBody>
      </p:sp>
      <p:pic>
        <p:nvPicPr>
          <p:cNvPr id="6" name="Imagem 5">
            <a:extLst>
              <a:ext uri="{FF2B5EF4-FFF2-40B4-BE49-F238E27FC236}">
                <a16:creationId xmlns:a16="http://schemas.microsoft.com/office/drawing/2014/main" id="{017C8299-1C58-4CF8-AA7F-E468DD7F0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17" y="620688"/>
            <a:ext cx="5835024" cy="3724687"/>
          </a:xfrm>
          <a:prstGeom prst="rect">
            <a:avLst/>
          </a:prstGeom>
        </p:spPr>
      </p:pic>
      <p:sp>
        <p:nvSpPr>
          <p:cNvPr id="7" name="CaixaDeTexto 6">
            <a:extLst>
              <a:ext uri="{FF2B5EF4-FFF2-40B4-BE49-F238E27FC236}">
                <a16:creationId xmlns:a16="http://schemas.microsoft.com/office/drawing/2014/main" id="{E7F20AFD-BD97-4F01-8216-375E037EAB0D}"/>
              </a:ext>
            </a:extLst>
          </p:cNvPr>
          <p:cNvSpPr txBox="1"/>
          <p:nvPr/>
        </p:nvSpPr>
        <p:spPr>
          <a:xfrm>
            <a:off x="179512" y="6381328"/>
            <a:ext cx="8568952" cy="276999"/>
          </a:xfrm>
          <a:prstGeom prst="rect">
            <a:avLst/>
          </a:prstGeom>
          <a:noFill/>
        </p:spPr>
        <p:txBody>
          <a:bodyPr wrap="square" rtlCol="0">
            <a:spAutoFit/>
          </a:bodyPr>
          <a:lstStyle/>
          <a:p>
            <a:r>
              <a:rPr lang="pt-BR" sz="1200" dirty="0">
                <a:hlinkClick r:id="rId3"/>
              </a:rPr>
              <a:t>https://www.midiamax.com.br/policia/2020/pai-que-matou-bebe-afogado-em-bacia-ja-tinha-tentado-assassinar-filho</a:t>
            </a:r>
            <a:endParaRPr lang="pt-BR" sz="1200" dirty="0"/>
          </a:p>
        </p:txBody>
      </p:sp>
      <p:sp>
        <p:nvSpPr>
          <p:cNvPr id="8" name="CaixaDeTexto 7">
            <a:extLst>
              <a:ext uri="{FF2B5EF4-FFF2-40B4-BE49-F238E27FC236}">
                <a16:creationId xmlns:a16="http://schemas.microsoft.com/office/drawing/2014/main" id="{E18BC18A-614D-48FE-9D44-842FF4620B08}"/>
              </a:ext>
            </a:extLst>
          </p:cNvPr>
          <p:cNvSpPr txBox="1"/>
          <p:nvPr/>
        </p:nvSpPr>
        <p:spPr>
          <a:xfrm>
            <a:off x="5984941" y="908720"/>
            <a:ext cx="2979547" cy="5078313"/>
          </a:xfrm>
          <a:prstGeom prst="rect">
            <a:avLst/>
          </a:prstGeom>
          <a:noFill/>
        </p:spPr>
        <p:txBody>
          <a:bodyPr wrap="square" rtlCol="0">
            <a:spAutoFit/>
          </a:bodyPr>
          <a:lstStyle/>
          <a:p>
            <a:pPr algn="just"/>
            <a:r>
              <a:rPr lang="pt-BR" sz="1200" dirty="0"/>
              <a:t>O MPMS (Ministério Público Estadual) incluiu uma nova denúncia contra Evaldo </a:t>
            </a:r>
            <a:r>
              <a:rPr lang="pt-BR" sz="1200" dirty="0" err="1"/>
              <a:t>Christyan</a:t>
            </a:r>
            <a:r>
              <a:rPr lang="pt-BR" sz="1200" dirty="0"/>
              <a:t> Dias </a:t>
            </a:r>
            <a:r>
              <a:rPr lang="pt-BR" sz="1200" dirty="0" err="1"/>
              <a:t>Zenteno</a:t>
            </a:r>
            <a:r>
              <a:rPr lang="pt-BR" sz="1200" dirty="0"/>
              <a:t>, de 21 anos, </a:t>
            </a:r>
            <a:r>
              <a:rPr lang="pt-BR" sz="1200" dirty="0">
                <a:highlight>
                  <a:srgbClr val="FFFF00"/>
                </a:highlight>
              </a:rPr>
              <a:t>acusado de matar o filho afogado em uma bacia, em setembro de 2019.</a:t>
            </a:r>
            <a:r>
              <a:rPr lang="pt-BR" sz="1200" dirty="0"/>
              <a:t> O aditamento de denúncia é para incluir o crime de homicídio na forma tentada, já que ele teria tentado matar o bebê anteriormente.</a:t>
            </a:r>
          </a:p>
          <a:p>
            <a:pPr algn="just"/>
            <a:r>
              <a:rPr lang="pt-BR" sz="1200" dirty="0"/>
              <a:t>Segundo a denúncia do MP, Evaldo havia tentado matar o filho duas semanas antes de afogá-lo em uma bacia de água. No dia 12 de setembro de 2019, </a:t>
            </a:r>
            <a:r>
              <a:rPr lang="pt-BR" sz="1200" dirty="0">
                <a:highlight>
                  <a:srgbClr val="FFFF00"/>
                </a:highlight>
              </a:rPr>
              <a:t>o bebê Miguel Henrique dos Reis </a:t>
            </a:r>
            <a:r>
              <a:rPr lang="pt-BR" sz="1200" dirty="0" err="1">
                <a:highlight>
                  <a:srgbClr val="FFFF00"/>
                </a:highlight>
              </a:rPr>
              <a:t>Zenteno</a:t>
            </a:r>
            <a:r>
              <a:rPr lang="pt-BR" sz="1200" dirty="0">
                <a:highlight>
                  <a:srgbClr val="FFFF00"/>
                </a:highlight>
              </a:rPr>
              <a:t> foi jogado contra o chão pelo pai, causando um traumatismo craniano na criança, </a:t>
            </a:r>
            <a:r>
              <a:rPr lang="pt-BR" sz="1200" dirty="0"/>
              <a:t>que foi levada para o hospital.</a:t>
            </a:r>
          </a:p>
          <a:p>
            <a:pPr algn="just"/>
            <a:r>
              <a:rPr lang="pt-BR" sz="1200" dirty="0"/>
              <a:t>Na época, o pai havia contado mãe do bebê que ele havia caído da cama. A criança chegou a perder a consciência com o trauma. </a:t>
            </a:r>
            <a:r>
              <a:rPr lang="pt-BR" sz="1200" b="1" u="sng" dirty="0">
                <a:highlight>
                  <a:srgbClr val="FFFF00"/>
                </a:highlight>
              </a:rPr>
              <a:t>Evaldo não se conformava com a separação de sua ex-esposa, e queria se vingar da mulher.</a:t>
            </a:r>
          </a:p>
          <a:p>
            <a:pPr algn="just"/>
            <a:r>
              <a:rPr lang="pt-BR" sz="1200" dirty="0"/>
              <a:t>Evaldo </a:t>
            </a:r>
            <a:r>
              <a:rPr lang="pt-BR" sz="1200" dirty="0" err="1"/>
              <a:t>Christyan</a:t>
            </a:r>
            <a:r>
              <a:rPr lang="pt-BR" sz="1200" dirty="0"/>
              <a:t> Dias </a:t>
            </a:r>
            <a:r>
              <a:rPr lang="pt-BR" sz="1200" dirty="0" err="1"/>
              <a:t>Zenteno</a:t>
            </a:r>
            <a:r>
              <a:rPr lang="pt-BR" sz="1200" dirty="0"/>
              <a:t> está preso desde o dia 19 de setembro depois da descoberta que ele havia afogado o filho em uma bacia de água. Audiência onde será ouvido o réu está marcada para o dia 17 de fevereiro deste ano.</a:t>
            </a:r>
          </a:p>
        </p:txBody>
      </p:sp>
    </p:spTree>
    <p:extLst>
      <p:ext uri="{BB962C8B-B14F-4D97-AF65-F5344CB8AC3E}">
        <p14:creationId xmlns:p14="http://schemas.microsoft.com/office/powerpoint/2010/main" val="17048950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F23F3340-C2DC-4E90-8096-64959F00F6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906"/>
            <a:ext cx="6948264" cy="2165384"/>
          </a:xfrm>
        </p:spPr>
      </p:pic>
      <p:sp>
        <p:nvSpPr>
          <p:cNvPr id="6" name="CaixaDeTexto 5">
            <a:extLst>
              <a:ext uri="{FF2B5EF4-FFF2-40B4-BE49-F238E27FC236}">
                <a16:creationId xmlns:a16="http://schemas.microsoft.com/office/drawing/2014/main" id="{6546FA32-9E48-4A0C-9E5A-5A16B074AFDD}"/>
              </a:ext>
            </a:extLst>
          </p:cNvPr>
          <p:cNvSpPr txBox="1"/>
          <p:nvPr/>
        </p:nvSpPr>
        <p:spPr>
          <a:xfrm>
            <a:off x="7092280" y="28596"/>
            <a:ext cx="2037932" cy="523220"/>
          </a:xfrm>
          <a:prstGeom prst="rect">
            <a:avLst/>
          </a:prstGeom>
          <a:ln w="76200">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2800" b="1" dirty="0"/>
              <a:t>19/02/2020</a:t>
            </a:r>
          </a:p>
        </p:txBody>
      </p:sp>
      <p:sp>
        <p:nvSpPr>
          <p:cNvPr id="7" name="CaixaDeTexto 6">
            <a:extLst>
              <a:ext uri="{FF2B5EF4-FFF2-40B4-BE49-F238E27FC236}">
                <a16:creationId xmlns:a16="http://schemas.microsoft.com/office/drawing/2014/main" id="{747A3CD0-A0F9-4C57-8E5C-F47C4C2F36B4}"/>
              </a:ext>
            </a:extLst>
          </p:cNvPr>
          <p:cNvSpPr txBox="1"/>
          <p:nvPr/>
        </p:nvSpPr>
        <p:spPr>
          <a:xfrm>
            <a:off x="179512" y="2190290"/>
            <a:ext cx="6624736" cy="3293209"/>
          </a:xfrm>
          <a:prstGeom prst="rect">
            <a:avLst/>
          </a:prstGeom>
          <a:noFill/>
        </p:spPr>
        <p:txBody>
          <a:bodyPr wrap="square" rtlCol="0">
            <a:spAutoFit/>
          </a:bodyPr>
          <a:lstStyle/>
          <a:p>
            <a:pPr algn="just"/>
            <a:r>
              <a:rPr lang="pt-BR" sz="1600" dirty="0"/>
              <a:t>Na tarde da quinta-feira, dia 20 de fevereiro de 2020, um homem foi preso pela Brigada Miliar por estupro, em Sapiranga.</a:t>
            </a:r>
          </a:p>
          <a:p>
            <a:pPr algn="just"/>
            <a:br>
              <a:rPr lang="pt-BR" sz="1600" dirty="0"/>
            </a:br>
            <a:r>
              <a:rPr lang="pt-BR" sz="1600" dirty="0"/>
              <a:t>O suspeito de 38 anos foi denunciado pela própria esposa, após o mesmo estuprar a filha do casal de dez anos. Ele foi surpreendido pela esposa, no local onde a filha dorme, ambos vestindo a roupa. </a:t>
            </a:r>
          </a:p>
          <a:p>
            <a:pPr algn="just"/>
            <a:br>
              <a:rPr lang="pt-BR" sz="1600" dirty="0"/>
            </a:br>
            <a:r>
              <a:rPr lang="pt-BR" sz="1600" dirty="0">
                <a:highlight>
                  <a:srgbClr val="FFFF00"/>
                </a:highlight>
              </a:rPr>
              <a:t>Mesmo sendo ameaçada pelo marido</a:t>
            </a:r>
            <a:r>
              <a:rPr lang="pt-BR" sz="1600" dirty="0"/>
              <a:t>, após ir trabalhar, </a:t>
            </a:r>
            <a:r>
              <a:rPr lang="pt-BR" sz="1600" dirty="0">
                <a:highlight>
                  <a:srgbClr val="FFFF00"/>
                </a:highlight>
              </a:rPr>
              <a:t>a mulher fez a denúncia à Brigada Militar, que posteriormente prendeu e encaminhou o suspeito para o registro da ocorrência na Delegacia de Polícia. </a:t>
            </a:r>
          </a:p>
          <a:p>
            <a:pPr algn="just"/>
            <a:br>
              <a:rPr lang="pt-BR" sz="1600" dirty="0"/>
            </a:br>
            <a:r>
              <a:rPr lang="pt-BR" sz="1600" dirty="0">
                <a:highlight>
                  <a:srgbClr val="FFFF00"/>
                </a:highlight>
              </a:rPr>
              <a:t>A menina informou à polícia, que essa não foi a primeira vez que tinha sido abusada pelo pai. </a:t>
            </a:r>
            <a:r>
              <a:rPr lang="pt-BR" sz="1600" dirty="0"/>
              <a:t>A menina foi encaminhada para atendimento médico. </a:t>
            </a:r>
          </a:p>
        </p:txBody>
      </p:sp>
      <p:sp>
        <p:nvSpPr>
          <p:cNvPr id="8" name="CaixaDeTexto 7">
            <a:extLst>
              <a:ext uri="{FF2B5EF4-FFF2-40B4-BE49-F238E27FC236}">
                <a16:creationId xmlns:a16="http://schemas.microsoft.com/office/drawing/2014/main" id="{5217A4EE-B1C2-4312-B98E-1780046D6E9D}"/>
              </a:ext>
            </a:extLst>
          </p:cNvPr>
          <p:cNvSpPr txBox="1"/>
          <p:nvPr/>
        </p:nvSpPr>
        <p:spPr>
          <a:xfrm>
            <a:off x="323528" y="5661248"/>
            <a:ext cx="8424936" cy="648072"/>
          </a:xfrm>
          <a:prstGeom prst="rect">
            <a:avLst/>
          </a:prstGeom>
          <a:noFill/>
        </p:spPr>
        <p:txBody>
          <a:bodyPr wrap="square" rtlCol="0">
            <a:spAutoFit/>
          </a:bodyPr>
          <a:lstStyle/>
          <a:p>
            <a:r>
              <a:rPr lang="pt-BR" dirty="0">
                <a:hlinkClick r:id="rId3"/>
              </a:rPr>
              <a:t>https://www.portaldecamaqua.com.br/noticias/7014/menina-de-dez-e-estuprada-pelo-pai-em-sapiranga-e-a-mae-flagra-ambos-se-vestindo-no-quarto-da-vitima.html</a:t>
            </a:r>
            <a:endParaRPr lang="pt-BR" dirty="0"/>
          </a:p>
        </p:txBody>
      </p:sp>
    </p:spTree>
    <p:extLst>
      <p:ext uri="{BB962C8B-B14F-4D97-AF65-F5344CB8AC3E}">
        <p14:creationId xmlns:p14="http://schemas.microsoft.com/office/powerpoint/2010/main" val="37081583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51AD1945-66A7-4F0A-81B6-D6FBD728BBF2}"/>
              </a:ext>
            </a:extLst>
          </p:cNvPr>
          <p:cNvSpPr txBox="1"/>
          <p:nvPr/>
        </p:nvSpPr>
        <p:spPr>
          <a:xfrm>
            <a:off x="5169772" y="28596"/>
            <a:ext cx="3960440" cy="769441"/>
          </a:xfrm>
          <a:prstGeom prst="rect">
            <a:avLst/>
          </a:prstGeom>
          <a:ln w="76200">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400" dirty="0"/>
              <a:t>25/02/2020</a:t>
            </a:r>
          </a:p>
        </p:txBody>
      </p:sp>
      <p:pic>
        <p:nvPicPr>
          <p:cNvPr id="3" name="Imagem 2">
            <a:extLst>
              <a:ext uri="{FF2B5EF4-FFF2-40B4-BE49-F238E27FC236}">
                <a16:creationId xmlns:a16="http://schemas.microsoft.com/office/drawing/2014/main" id="{13F174FA-09D1-4C26-98DD-7BEEF0E22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8" y="0"/>
            <a:ext cx="3766124" cy="6255153"/>
          </a:xfrm>
          <a:prstGeom prst="rect">
            <a:avLst/>
          </a:prstGeom>
        </p:spPr>
      </p:pic>
      <p:sp>
        <p:nvSpPr>
          <p:cNvPr id="4" name="CaixaDeTexto 3">
            <a:extLst>
              <a:ext uri="{FF2B5EF4-FFF2-40B4-BE49-F238E27FC236}">
                <a16:creationId xmlns:a16="http://schemas.microsoft.com/office/drawing/2014/main" id="{FB8155EC-38DF-4134-ABD4-EDA7E66557AC}"/>
              </a:ext>
            </a:extLst>
          </p:cNvPr>
          <p:cNvSpPr txBox="1"/>
          <p:nvPr/>
        </p:nvSpPr>
        <p:spPr>
          <a:xfrm>
            <a:off x="4283968" y="1361104"/>
            <a:ext cx="4248472" cy="4401205"/>
          </a:xfrm>
          <a:prstGeom prst="rect">
            <a:avLst/>
          </a:prstGeom>
          <a:noFill/>
        </p:spPr>
        <p:txBody>
          <a:bodyPr wrap="square" rtlCol="0">
            <a:spAutoFit/>
          </a:bodyPr>
          <a:lstStyle/>
          <a:p>
            <a:r>
              <a:rPr lang="pt-BR" sz="2800" dirty="0"/>
              <a:t>Na cidade de Louisiana - GO</a:t>
            </a:r>
            <a:br>
              <a:rPr lang="pt-BR" sz="2800" dirty="0"/>
            </a:br>
            <a:r>
              <a:rPr lang="pt-BR" sz="2800" dirty="0"/>
              <a:t>(...) o crime foi cometido pelo ex-marido dela, o serralheiro Márcio </a:t>
            </a:r>
            <a:r>
              <a:rPr lang="pt-BR" sz="2800" dirty="0" err="1"/>
              <a:t>Ordones</a:t>
            </a:r>
            <a:r>
              <a:rPr lang="pt-BR" sz="2800" dirty="0"/>
              <a:t> da Silva, 41, na frente dos dois filhos pequenos do casal e da sogra, por ele não aceitar o fim do casamento. Em seguida, o homem fugiu.</a:t>
            </a:r>
          </a:p>
        </p:txBody>
      </p:sp>
      <p:sp>
        <p:nvSpPr>
          <p:cNvPr id="6" name="Rectangle 1">
            <a:extLst>
              <a:ext uri="{FF2B5EF4-FFF2-40B4-BE49-F238E27FC236}">
                <a16:creationId xmlns:a16="http://schemas.microsoft.com/office/drawing/2014/main" id="{5106CDB1-7830-4D08-B825-41F7C5842F44}"/>
              </a:ext>
            </a:extLst>
          </p:cNvPr>
          <p:cNvSpPr>
            <a:spLocks noChangeArrowheads="1"/>
          </p:cNvSpPr>
          <p:nvPr/>
        </p:nvSpPr>
        <p:spPr bwMode="auto">
          <a:xfrm>
            <a:off x="323528" y="6340678"/>
            <a:ext cx="91440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D5516C37-137F-4913-A8BF-C0B815EFEDF1}"/>
              </a:ext>
            </a:extLst>
          </p:cNvPr>
          <p:cNvSpPr>
            <a:spLocks noChangeArrowheads="1"/>
          </p:cNvSpPr>
          <p:nvPr/>
        </p:nvSpPr>
        <p:spPr bwMode="auto">
          <a:xfrm>
            <a:off x="475928" y="6677744"/>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sng" strike="noStrike" cap="none" normalizeH="0" baseline="0">
                <a:ln>
                  <a:noFill/>
                </a:ln>
                <a:solidFill>
                  <a:srgbClr val="385898"/>
                </a:solidFill>
                <a:effectLst/>
                <a:latin typeface="inherit"/>
                <a:hlinkClick r:id="rId3"/>
              </a:rPr>
              <a:t>https://g1.globo.com/go/goias/noticia/2020/02/25/ex-marido-mata-professora-na-frente-dos-filhos-pequenos-por-nao-aceitar-fim-da-</a:t>
            </a:r>
            <a:r>
              <a:rPr kumimoji="0" lang="pt-BR" altLang="pt-BR" sz="1000" b="0" i="0" u="sng" strike="noStrike" cap="none" normalizeH="0" baseline="0">
                <a:ln>
                  <a:noFill/>
                </a:ln>
                <a:solidFill>
                  <a:srgbClr val="385898"/>
                </a:solidFill>
                <a:effectLst/>
                <a:latin typeface="Helvetica" panose="020B0604020202020204" pitchFamily="34" charset="0"/>
                <a:hlinkClick r:id="rId3"/>
              </a:rPr>
              <a:t>relacao-diz-policia.ghtml</a:t>
            </a:r>
            <a:r>
              <a:rPr kumimoji="0" lang="pt-BR" altLang="pt-BR" sz="6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213417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2274731-932A-4B9D-B0C6-DA60E3D8C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6"/>
            <a:ext cx="5475060" cy="6436330"/>
          </a:xfrm>
          <a:prstGeom prst="rect">
            <a:avLst/>
          </a:prstGeom>
        </p:spPr>
      </p:pic>
      <p:sp>
        <p:nvSpPr>
          <p:cNvPr id="6" name="CaixaDeTexto 5">
            <a:extLst>
              <a:ext uri="{FF2B5EF4-FFF2-40B4-BE49-F238E27FC236}">
                <a16:creationId xmlns:a16="http://schemas.microsoft.com/office/drawing/2014/main" id="{6367240E-B489-47CD-8CD2-17005AD4485E}"/>
              </a:ext>
            </a:extLst>
          </p:cNvPr>
          <p:cNvSpPr txBox="1"/>
          <p:nvPr/>
        </p:nvSpPr>
        <p:spPr>
          <a:xfrm>
            <a:off x="7164288" y="26875"/>
            <a:ext cx="1979712"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03/03/2020</a:t>
            </a:r>
          </a:p>
        </p:txBody>
      </p:sp>
      <p:sp>
        <p:nvSpPr>
          <p:cNvPr id="7" name="CaixaDeTexto 6">
            <a:extLst>
              <a:ext uri="{FF2B5EF4-FFF2-40B4-BE49-F238E27FC236}">
                <a16:creationId xmlns:a16="http://schemas.microsoft.com/office/drawing/2014/main" id="{5D9A2A24-3AE2-42C2-BD52-279F765A4FA8}"/>
              </a:ext>
            </a:extLst>
          </p:cNvPr>
          <p:cNvSpPr txBox="1"/>
          <p:nvPr/>
        </p:nvSpPr>
        <p:spPr>
          <a:xfrm>
            <a:off x="0" y="6487130"/>
            <a:ext cx="9217024" cy="276999"/>
          </a:xfrm>
          <a:prstGeom prst="rect">
            <a:avLst/>
          </a:prstGeom>
          <a:noFill/>
        </p:spPr>
        <p:txBody>
          <a:bodyPr wrap="square" rtlCol="0">
            <a:spAutoFit/>
          </a:bodyPr>
          <a:lstStyle/>
          <a:p>
            <a:r>
              <a:rPr lang="pt-BR" sz="1200" dirty="0">
                <a:hlinkClick r:id="rId3"/>
              </a:rPr>
              <a:t>https://ultimosegundo.ig.com.br/policia/2020-03-03/apos-ser-preso-por-agredir-ex-mulher-homem-mata-filha-e-atira-em-filho.html</a:t>
            </a:r>
            <a:endParaRPr lang="pt-BR" sz="1200" dirty="0"/>
          </a:p>
        </p:txBody>
      </p:sp>
      <p:sp>
        <p:nvSpPr>
          <p:cNvPr id="8" name="CaixaDeTexto 7">
            <a:extLst>
              <a:ext uri="{FF2B5EF4-FFF2-40B4-BE49-F238E27FC236}">
                <a16:creationId xmlns:a16="http://schemas.microsoft.com/office/drawing/2014/main" id="{EA7439C3-F68B-469A-93E8-D15C8024BCFC}"/>
              </a:ext>
            </a:extLst>
          </p:cNvPr>
          <p:cNvSpPr txBox="1"/>
          <p:nvPr/>
        </p:nvSpPr>
        <p:spPr>
          <a:xfrm>
            <a:off x="5868144" y="843219"/>
            <a:ext cx="2952328" cy="5909310"/>
          </a:xfrm>
          <a:prstGeom prst="rect">
            <a:avLst/>
          </a:prstGeom>
          <a:noFill/>
        </p:spPr>
        <p:txBody>
          <a:bodyPr wrap="square" rtlCol="0">
            <a:spAutoFit/>
          </a:bodyPr>
          <a:lstStyle/>
          <a:p>
            <a:pPr algn="just"/>
            <a:r>
              <a:rPr lang="pt-BR" dirty="0">
                <a:highlight>
                  <a:srgbClr val="FFFF00"/>
                </a:highlight>
              </a:rPr>
              <a:t>O </a:t>
            </a:r>
            <a:r>
              <a:rPr lang="pt-BR" b="1" dirty="0">
                <a:highlight>
                  <a:srgbClr val="FFFF00"/>
                </a:highlight>
              </a:rPr>
              <a:t>homem</a:t>
            </a:r>
            <a:r>
              <a:rPr lang="pt-BR" dirty="0">
                <a:highlight>
                  <a:srgbClr val="FFFF00"/>
                </a:highlight>
              </a:rPr>
              <a:t> foi preso depois que a ex-mulher dele o denunciou à polícia por agressão</a:t>
            </a:r>
            <a:r>
              <a:rPr lang="pt-BR" dirty="0"/>
              <a:t>. Após ser solto, ele insistiu para passar a noite com os dois filhos deles, de 4 e 3 anos. Lucas levou as crianças para casa e </a:t>
            </a:r>
            <a:r>
              <a:rPr lang="pt-BR" dirty="0">
                <a:highlight>
                  <a:srgbClr val="FFFF00"/>
                </a:highlight>
              </a:rPr>
              <a:t>começou a enviar mensagens ameaçadoras para a ex-mulher, enviando, inclusive, a foto de uma arma</a:t>
            </a:r>
          </a:p>
          <a:p>
            <a:endParaRPr lang="pt-BR" b="1" dirty="0"/>
          </a:p>
          <a:p>
            <a:r>
              <a:rPr lang="pt-BR" b="1" dirty="0"/>
              <a:t>Fonte: </a:t>
            </a:r>
            <a:r>
              <a:rPr lang="pt-BR" b="1" dirty="0" err="1">
                <a:hlinkClick r:id="rId3"/>
              </a:rPr>
              <a:t>undefined</a:t>
            </a:r>
            <a:r>
              <a:rPr lang="pt-BR" b="1" dirty="0">
                <a:hlinkClick r:id="rId3"/>
              </a:rPr>
              <a:t> - iG</a:t>
            </a:r>
            <a:r>
              <a:rPr lang="pt-BR" b="1" dirty="0"/>
              <a:t> @ </a:t>
            </a:r>
            <a:r>
              <a:rPr lang="pt-BR" b="1" dirty="0">
                <a:hlinkClick r:id="rId3"/>
              </a:rPr>
              <a:t>https://ultimosegundo.ig.com.br/policia/2020-03-03/apos-ser-preso-por-agredir-ex-mulher-homem-mata-filha-e-atira-em-filho.html</a:t>
            </a:r>
            <a:endParaRPr lang="pt-BR" dirty="0"/>
          </a:p>
          <a:p>
            <a:endParaRPr lang="pt-BR" dirty="0"/>
          </a:p>
        </p:txBody>
      </p:sp>
    </p:spTree>
    <p:extLst>
      <p:ext uri="{BB962C8B-B14F-4D97-AF65-F5344CB8AC3E}">
        <p14:creationId xmlns:p14="http://schemas.microsoft.com/office/powerpoint/2010/main" val="42223674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9BFF1161-F488-4071-A5EA-C54E710084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29" y="270521"/>
            <a:ext cx="7349746" cy="4525963"/>
          </a:xfrm>
        </p:spPr>
      </p:pic>
      <p:pic>
        <p:nvPicPr>
          <p:cNvPr id="9" name="Imagem 8">
            <a:extLst>
              <a:ext uri="{FF2B5EF4-FFF2-40B4-BE49-F238E27FC236}">
                <a16:creationId xmlns:a16="http://schemas.microsoft.com/office/drawing/2014/main" id="{29305446-6BA7-4549-9987-E1F235F66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51" y="4483126"/>
            <a:ext cx="8712968" cy="1368152"/>
          </a:xfrm>
          <a:prstGeom prst="rect">
            <a:avLst/>
          </a:prstGeom>
        </p:spPr>
      </p:pic>
      <p:pic>
        <p:nvPicPr>
          <p:cNvPr id="11" name="Imagem 10">
            <a:extLst>
              <a:ext uri="{FF2B5EF4-FFF2-40B4-BE49-F238E27FC236}">
                <a16:creationId xmlns:a16="http://schemas.microsoft.com/office/drawing/2014/main" id="{0BE4E5F0-EE9A-4C50-B1D2-19B40A4DC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515" y="5723383"/>
            <a:ext cx="8569457" cy="864096"/>
          </a:xfrm>
          <a:prstGeom prst="rect">
            <a:avLst/>
          </a:prstGeom>
        </p:spPr>
      </p:pic>
      <p:sp>
        <p:nvSpPr>
          <p:cNvPr id="12" name="CaixaDeTexto 11">
            <a:extLst>
              <a:ext uri="{FF2B5EF4-FFF2-40B4-BE49-F238E27FC236}">
                <a16:creationId xmlns:a16="http://schemas.microsoft.com/office/drawing/2014/main" id="{0A1CC1EF-61D8-40FE-91A2-9EC5868B41FB}"/>
              </a:ext>
            </a:extLst>
          </p:cNvPr>
          <p:cNvSpPr txBox="1"/>
          <p:nvPr/>
        </p:nvSpPr>
        <p:spPr>
          <a:xfrm>
            <a:off x="7092280" y="0"/>
            <a:ext cx="2051720"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06/03/2020</a:t>
            </a:r>
          </a:p>
        </p:txBody>
      </p:sp>
      <p:sp>
        <p:nvSpPr>
          <p:cNvPr id="6" name="Retângulo 5">
            <a:extLst>
              <a:ext uri="{FF2B5EF4-FFF2-40B4-BE49-F238E27FC236}">
                <a16:creationId xmlns:a16="http://schemas.microsoft.com/office/drawing/2014/main" id="{6674654F-4157-4495-802F-525FEF2E8808}"/>
              </a:ext>
            </a:extLst>
          </p:cNvPr>
          <p:cNvSpPr/>
          <p:nvPr/>
        </p:nvSpPr>
        <p:spPr>
          <a:xfrm>
            <a:off x="75880" y="6433591"/>
            <a:ext cx="8992237" cy="307777"/>
          </a:xfrm>
          <a:prstGeom prst="rect">
            <a:avLst/>
          </a:prstGeom>
        </p:spPr>
        <p:txBody>
          <a:bodyPr wrap="square">
            <a:spAutoFit/>
          </a:bodyPr>
          <a:lstStyle/>
          <a:p>
            <a:r>
              <a:rPr lang="pt-BR" sz="1400" dirty="0">
                <a:hlinkClick r:id="rId5"/>
              </a:rPr>
              <a:t>https://manausalerta.com.br/pai-mata-e-enterra-em-praia-o-proprio-filho-de-8-anos-para-nao-pagar-pensao-alimenticia/</a:t>
            </a:r>
            <a:endParaRPr lang="pt-BR" sz="1400" dirty="0"/>
          </a:p>
        </p:txBody>
      </p:sp>
    </p:spTree>
    <p:extLst>
      <p:ext uri="{BB962C8B-B14F-4D97-AF65-F5344CB8AC3E}">
        <p14:creationId xmlns:p14="http://schemas.microsoft.com/office/powerpoint/2010/main" val="16854123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7A3E2CCE-A4C7-483C-8969-917478692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16632"/>
            <a:ext cx="8105775" cy="5781675"/>
          </a:xfrm>
          <a:prstGeom prst="rect">
            <a:avLst/>
          </a:prstGeom>
        </p:spPr>
      </p:pic>
      <p:sp>
        <p:nvSpPr>
          <p:cNvPr id="12" name="CaixaDeTexto 11">
            <a:extLst>
              <a:ext uri="{FF2B5EF4-FFF2-40B4-BE49-F238E27FC236}">
                <a16:creationId xmlns:a16="http://schemas.microsoft.com/office/drawing/2014/main" id="{0A1CC1EF-61D8-40FE-91A2-9EC5868B41FB}"/>
              </a:ext>
            </a:extLst>
          </p:cNvPr>
          <p:cNvSpPr txBox="1"/>
          <p:nvPr/>
        </p:nvSpPr>
        <p:spPr>
          <a:xfrm>
            <a:off x="7092280" y="0"/>
            <a:ext cx="2051720"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10/03/2020</a:t>
            </a:r>
          </a:p>
        </p:txBody>
      </p:sp>
      <p:sp>
        <p:nvSpPr>
          <p:cNvPr id="13" name="CaixaDeTexto 12">
            <a:extLst>
              <a:ext uri="{FF2B5EF4-FFF2-40B4-BE49-F238E27FC236}">
                <a16:creationId xmlns:a16="http://schemas.microsoft.com/office/drawing/2014/main" id="{93F6F2E1-C723-43CE-8D5E-E1112313C249}"/>
              </a:ext>
            </a:extLst>
          </p:cNvPr>
          <p:cNvSpPr txBox="1"/>
          <p:nvPr/>
        </p:nvSpPr>
        <p:spPr>
          <a:xfrm>
            <a:off x="467544" y="6372036"/>
            <a:ext cx="6192688" cy="369332"/>
          </a:xfrm>
          <a:prstGeom prst="rect">
            <a:avLst/>
          </a:prstGeom>
          <a:noFill/>
        </p:spPr>
        <p:txBody>
          <a:bodyPr wrap="square">
            <a:spAutoFit/>
          </a:bodyPr>
          <a:lstStyle/>
          <a:p>
            <a:r>
              <a:rPr lang="pt-BR" dirty="0">
                <a:hlinkClick r:id="rId3"/>
              </a:rPr>
              <a:t>http://bnnspace.com/home/watch?id=1044905</a:t>
            </a:r>
            <a:r>
              <a:rPr lang="pt-BR" dirty="0"/>
              <a:t> </a:t>
            </a:r>
          </a:p>
        </p:txBody>
      </p:sp>
      <p:sp>
        <p:nvSpPr>
          <p:cNvPr id="14" name="CaixaDeTexto 13">
            <a:extLst>
              <a:ext uri="{FF2B5EF4-FFF2-40B4-BE49-F238E27FC236}">
                <a16:creationId xmlns:a16="http://schemas.microsoft.com/office/drawing/2014/main" id="{4C42ED73-8E9E-4903-9E62-4BABD0208F2D}"/>
              </a:ext>
            </a:extLst>
          </p:cNvPr>
          <p:cNvSpPr txBox="1"/>
          <p:nvPr/>
        </p:nvSpPr>
        <p:spPr>
          <a:xfrm>
            <a:off x="467544" y="5812006"/>
            <a:ext cx="8352928" cy="646331"/>
          </a:xfrm>
          <a:prstGeom prst="rect">
            <a:avLst/>
          </a:prstGeom>
          <a:noFill/>
        </p:spPr>
        <p:txBody>
          <a:bodyPr wrap="square">
            <a:spAutoFit/>
          </a:bodyPr>
          <a:lstStyle/>
          <a:p>
            <a:r>
              <a:rPr lang="pt-BR" dirty="0">
                <a:hlinkClick r:id="rId4"/>
              </a:rPr>
              <a:t>http://www.milnoticias.com.br/2020/03/10/foram-apenas-4-vezes-disse-o-pai-que-abusou-da-filha/</a:t>
            </a:r>
            <a:r>
              <a:rPr lang="pt-BR" dirty="0"/>
              <a:t> </a:t>
            </a:r>
          </a:p>
        </p:txBody>
      </p:sp>
    </p:spTree>
    <p:extLst>
      <p:ext uri="{BB962C8B-B14F-4D97-AF65-F5344CB8AC3E}">
        <p14:creationId xmlns:p14="http://schemas.microsoft.com/office/powerpoint/2010/main" val="33832226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3549393-BF7F-46EA-8EC7-BD2CFDCC79DC}"/>
              </a:ext>
            </a:extLst>
          </p:cNvPr>
          <p:cNvSpPr txBox="1"/>
          <p:nvPr/>
        </p:nvSpPr>
        <p:spPr>
          <a:xfrm>
            <a:off x="7199784" y="56821"/>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17/03/2020</a:t>
            </a:r>
          </a:p>
        </p:txBody>
      </p:sp>
      <p:pic>
        <p:nvPicPr>
          <p:cNvPr id="6" name="Imagem 5">
            <a:extLst>
              <a:ext uri="{FF2B5EF4-FFF2-40B4-BE49-F238E27FC236}">
                <a16:creationId xmlns:a16="http://schemas.microsoft.com/office/drawing/2014/main" id="{0E56C8F8-782F-4D48-8723-1E99BF5FE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0"/>
            <a:ext cx="4929188" cy="6858000"/>
          </a:xfrm>
          <a:prstGeom prst="rect">
            <a:avLst/>
          </a:prstGeom>
        </p:spPr>
      </p:pic>
      <p:sp>
        <p:nvSpPr>
          <p:cNvPr id="7" name="CaixaDeTexto 6">
            <a:extLst>
              <a:ext uri="{FF2B5EF4-FFF2-40B4-BE49-F238E27FC236}">
                <a16:creationId xmlns:a16="http://schemas.microsoft.com/office/drawing/2014/main" id="{09AD531A-7AFB-446D-92D5-A2360152C5B6}"/>
              </a:ext>
            </a:extLst>
          </p:cNvPr>
          <p:cNvSpPr txBox="1"/>
          <p:nvPr/>
        </p:nvSpPr>
        <p:spPr>
          <a:xfrm>
            <a:off x="5220072" y="980728"/>
            <a:ext cx="3816424" cy="3970318"/>
          </a:xfrm>
          <a:prstGeom prst="rect">
            <a:avLst/>
          </a:prstGeom>
          <a:noFill/>
        </p:spPr>
        <p:txBody>
          <a:bodyPr wrap="square" rtlCol="0">
            <a:spAutoFit/>
          </a:bodyPr>
          <a:lstStyle/>
          <a:p>
            <a:r>
              <a:rPr lang="pt-BR" dirty="0"/>
              <a:t>De acordo com a investigação, o segurança do prédio e alguns moradores ouviram um barulho parecido com três tiros. O síndico foi chamado, foi até o apartamento, chamou pelo casal, mas ninguém respondeu. A Polícia Militar foi acionada e arrombou a porta do apartamento.</a:t>
            </a:r>
            <a:br>
              <a:rPr lang="pt-BR" dirty="0"/>
            </a:br>
            <a:br>
              <a:rPr lang="pt-BR" dirty="0"/>
            </a:br>
            <a:r>
              <a:rPr lang="pt-BR" dirty="0"/>
              <a:t>O casal foi encontrado morto na sala. </a:t>
            </a:r>
            <a:r>
              <a:rPr lang="pt-BR" dirty="0">
                <a:highlight>
                  <a:srgbClr val="FFFF00"/>
                </a:highlight>
              </a:rPr>
              <a:t>O filho deles de três anos, também estava no apartamento, mas não foi ferido.</a:t>
            </a:r>
          </a:p>
        </p:txBody>
      </p:sp>
      <p:sp>
        <p:nvSpPr>
          <p:cNvPr id="8" name="CaixaDeTexto 7">
            <a:extLst>
              <a:ext uri="{FF2B5EF4-FFF2-40B4-BE49-F238E27FC236}">
                <a16:creationId xmlns:a16="http://schemas.microsoft.com/office/drawing/2014/main" id="{E40BA967-956B-455F-9C51-032905588A26}"/>
              </a:ext>
            </a:extLst>
          </p:cNvPr>
          <p:cNvSpPr txBox="1"/>
          <p:nvPr/>
        </p:nvSpPr>
        <p:spPr>
          <a:xfrm>
            <a:off x="5036692" y="5229200"/>
            <a:ext cx="3351732" cy="553998"/>
          </a:xfrm>
          <a:prstGeom prst="rect">
            <a:avLst/>
          </a:prstGeom>
          <a:noFill/>
        </p:spPr>
        <p:txBody>
          <a:bodyPr wrap="square" rtlCol="0">
            <a:spAutoFit/>
          </a:bodyPr>
          <a:lstStyle/>
          <a:p>
            <a:r>
              <a:rPr lang="pt-BR" sz="1000" dirty="0">
                <a:hlinkClick r:id="rId3"/>
              </a:rPr>
              <a:t>https://g1.globo.com/sp/sao-paulo/noticia/2020/03/17/investigadora-e-morta-por-marido-policial-na-zona-leste-de-sp.ghtml</a:t>
            </a:r>
            <a:endParaRPr lang="pt-BR" sz="1000" dirty="0"/>
          </a:p>
        </p:txBody>
      </p:sp>
    </p:spTree>
    <p:extLst>
      <p:ext uri="{BB962C8B-B14F-4D97-AF65-F5344CB8AC3E}">
        <p14:creationId xmlns:p14="http://schemas.microsoft.com/office/powerpoint/2010/main" val="18829615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6A9D545-E0E3-4732-9677-79501DD66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69308"/>
            <a:ext cx="8244408" cy="3195449"/>
          </a:xfrm>
          <a:prstGeom prst="rect">
            <a:avLst/>
          </a:prstGeom>
        </p:spPr>
      </p:pic>
      <p:sp>
        <p:nvSpPr>
          <p:cNvPr id="4" name="CaixaDeTexto 3">
            <a:extLst>
              <a:ext uri="{FF2B5EF4-FFF2-40B4-BE49-F238E27FC236}">
                <a16:creationId xmlns:a16="http://schemas.microsoft.com/office/drawing/2014/main" id="{83549393-BF7F-46EA-8EC7-BD2CFDCC79DC}"/>
              </a:ext>
            </a:extLst>
          </p:cNvPr>
          <p:cNvSpPr txBox="1"/>
          <p:nvPr/>
        </p:nvSpPr>
        <p:spPr>
          <a:xfrm>
            <a:off x="7199784" y="56821"/>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18/03/2020</a:t>
            </a:r>
          </a:p>
        </p:txBody>
      </p:sp>
      <p:sp>
        <p:nvSpPr>
          <p:cNvPr id="5" name="CaixaDeTexto 4">
            <a:extLst>
              <a:ext uri="{FF2B5EF4-FFF2-40B4-BE49-F238E27FC236}">
                <a16:creationId xmlns:a16="http://schemas.microsoft.com/office/drawing/2014/main" id="{392666CF-40CE-4A7B-AD81-500A57BFF3AB}"/>
              </a:ext>
            </a:extLst>
          </p:cNvPr>
          <p:cNvSpPr txBox="1"/>
          <p:nvPr/>
        </p:nvSpPr>
        <p:spPr>
          <a:xfrm>
            <a:off x="971600" y="3717032"/>
            <a:ext cx="7200800" cy="2308324"/>
          </a:xfrm>
          <a:prstGeom prst="rect">
            <a:avLst/>
          </a:prstGeom>
          <a:noFill/>
        </p:spPr>
        <p:txBody>
          <a:bodyPr wrap="square" rtlCol="0">
            <a:spAutoFit/>
          </a:bodyPr>
          <a:lstStyle/>
          <a:p>
            <a:r>
              <a:rPr lang="pt-BR" dirty="0"/>
              <a:t>Uma jovem, de 18 anos, foi morta a facadas dentro da casa onde morava no bairro Maria Ortiz, em Vitória, no início da noite desta quarta-feira (18). </a:t>
            </a:r>
            <a:r>
              <a:rPr lang="pt-BR" b="1" u="sng" dirty="0"/>
              <a:t>O filho da vítima, de 1 ano e 8 meses, foi encontrado por uma vizinha ao lado do corpo da mãe. </a:t>
            </a:r>
            <a:r>
              <a:rPr lang="pt-BR" dirty="0"/>
              <a:t>O suspeito do crime é um estudante de Direito, de uma faculdade particular de Vitória.</a:t>
            </a:r>
          </a:p>
          <a:p>
            <a:endParaRPr lang="pt-BR" dirty="0">
              <a:hlinkClick r:id="rId3"/>
            </a:endParaRPr>
          </a:p>
          <a:p>
            <a:r>
              <a:rPr lang="pt-BR" dirty="0">
                <a:hlinkClick r:id="rId3"/>
              </a:rPr>
              <a:t>https://tribunaonline.com.br/universitario-mata-ex-mulher-na-frente-do-filho-de-1-ano</a:t>
            </a:r>
            <a:r>
              <a:rPr lang="pt-BR" dirty="0"/>
              <a:t> </a:t>
            </a:r>
          </a:p>
        </p:txBody>
      </p:sp>
    </p:spTree>
    <p:extLst>
      <p:ext uri="{BB962C8B-B14F-4D97-AF65-F5344CB8AC3E}">
        <p14:creationId xmlns:p14="http://schemas.microsoft.com/office/powerpoint/2010/main" val="3211943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42CDBC3-928E-4A4C-AE60-15E05070271A}"/>
              </a:ext>
            </a:extLst>
          </p:cNvPr>
          <p:cNvSpPr txBox="1"/>
          <p:nvPr/>
        </p:nvSpPr>
        <p:spPr>
          <a:xfrm>
            <a:off x="7055768" y="44624"/>
            <a:ext cx="2088232"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13/08/2010</a:t>
            </a:r>
          </a:p>
        </p:txBody>
      </p:sp>
      <p:pic>
        <p:nvPicPr>
          <p:cNvPr id="4" name="Imagem 3">
            <a:extLst>
              <a:ext uri="{FF2B5EF4-FFF2-40B4-BE49-F238E27FC236}">
                <a16:creationId xmlns:a16="http://schemas.microsoft.com/office/drawing/2014/main" id="{2CED10A5-DB31-4B1F-8234-1A5C6C20A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8640"/>
            <a:ext cx="3602419" cy="3319301"/>
          </a:xfrm>
          <a:prstGeom prst="rect">
            <a:avLst/>
          </a:prstGeom>
        </p:spPr>
      </p:pic>
      <p:sp>
        <p:nvSpPr>
          <p:cNvPr id="5" name="CaixaDeTexto 4">
            <a:extLst>
              <a:ext uri="{FF2B5EF4-FFF2-40B4-BE49-F238E27FC236}">
                <a16:creationId xmlns:a16="http://schemas.microsoft.com/office/drawing/2014/main" id="{159034D8-6F61-476E-AF7C-7BFE314D57CC}"/>
              </a:ext>
            </a:extLst>
          </p:cNvPr>
          <p:cNvSpPr txBox="1"/>
          <p:nvPr/>
        </p:nvSpPr>
        <p:spPr>
          <a:xfrm>
            <a:off x="35496" y="3429000"/>
            <a:ext cx="4248472" cy="3416320"/>
          </a:xfrm>
          <a:prstGeom prst="rect">
            <a:avLst/>
          </a:prstGeom>
          <a:noFill/>
        </p:spPr>
        <p:txBody>
          <a:bodyPr wrap="square" rtlCol="0">
            <a:spAutoFit/>
          </a:bodyPr>
          <a:lstStyle/>
          <a:p>
            <a:pPr algn="just"/>
            <a:r>
              <a:rPr lang="pt-BR" sz="1200" dirty="0"/>
              <a:t>As desavenças em torno de Joanna começaram antes de seu nascimento. Seus pais, o advogado e técnico judiciário André Rodrigues Marins, 41 anos, e a médica Cristiane, 37, são evangélicos e se conheceram em 2003 numa Igreja Batista, no Recreio, bairro no qual ambos moravam, no Rio de Janeiro. Namoraram por aproximadamente seis meses. </a:t>
            </a:r>
            <a:r>
              <a:rPr lang="pt-BR" sz="1200" dirty="0">
                <a:highlight>
                  <a:srgbClr val="FFFF00"/>
                </a:highlight>
              </a:rPr>
              <a:t>Quando o relacionamento acabou, Cristiane estava grávida, mas não sabia</a:t>
            </a:r>
            <a:r>
              <a:rPr lang="pt-BR" sz="1200" dirty="0"/>
              <a:t>. O casal nunca chegou a viver junto. </a:t>
            </a:r>
            <a:r>
              <a:rPr lang="pt-BR" sz="1200" dirty="0">
                <a:highlight>
                  <a:srgbClr val="FFFF00"/>
                </a:highlight>
              </a:rPr>
              <a:t>André não gostou de saber que seria pai. Cristiane resolveu que assumiria sozinha a criança</a:t>
            </a:r>
            <a:r>
              <a:rPr lang="pt-BR" sz="1200" dirty="0"/>
              <a:t>. Nessa época, André mostrou seu temperamento explosivo e pela primeira vez bateu em Cristiane. “Ele me ligou, disse que ia se matar, falou um monte de coisas, pediu para eu ir à casa dele. Fui. Quando cheguei lá, me surrou, apesar de eu estar grávida.” Procurado por ISTOÉ, André não respondeu às ligações. Seu advogado, Luiz Guilherme Vieira, disse que ninguém da parte dele falaria sobre o caso. E arrematou: “O André sofreu muito com o processo de internação e agora com o luto pela morte da menina.”</a:t>
            </a:r>
          </a:p>
        </p:txBody>
      </p:sp>
      <p:sp>
        <p:nvSpPr>
          <p:cNvPr id="6" name="CaixaDeTexto 5">
            <a:extLst>
              <a:ext uri="{FF2B5EF4-FFF2-40B4-BE49-F238E27FC236}">
                <a16:creationId xmlns:a16="http://schemas.microsoft.com/office/drawing/2014/main" id="{4BB700A6-7303-45B3-ACF0-98FF42150AB3}"/>
              </a:ext>
            </a:extLst>
          </p:cNvPr>
          <p:cNvSpPr txBox="1"/>
          <p:nvPr/>
        </p:nvSpPr>
        <p:spPr>
          <a:xfrm>
            <a:off x="4355976" y="764704"/>
            <a:ext cx="4608512" cy="6063198"/>
          </a:xfrm>
          <a:prstGeom prst="rect">
            <a:avLst/>
          </a:prstGeom>
          <a:noFill/>
        </p:spPr>
        <p:txBody>
          <a:bodyPr wrap="square" rtlCol="0">
            <a:spAutoFit/>
          </a:bodyPr>
          <a:lstStyle/>
          <a:p>
            <a:pPr algn="just"/>
            <a:r>
              <a:rPr lang="pt-BR" sz="1200" dirty="0"/>
              <a:t>Quando a garota nasceu, em outubro de 2004, a mãe avisou-o e ele foi conhecê-la. Nessa época, ele já estava casado com a atual mulher, Vanessa Maia Furtado, então grávida do primeiro filho. </a:t>
            </a:r>
            <a:r>
              <a:rPr lang="pt-BR" sz="1200" dirty="0">
                <a:highlight>
                  <a:srgbClr val="FFFF00"/>
                </a:highlight>
              </a:rPr>
              <a:t>Nos dois primeiros anos de vida, Joanna praticamente não viu o pai.</a:t>
            </a:r>
            <a:r>
              <a:rPr lang="pt-BR" sz="1200" dirty="0"/>
              <a:t> </a:t>
            </a:r>
            <a:r>
              <a:rPr lang="pt-BR" sz="1200" dirty="0">
                <a:highlight>
                  <a:srgbClr val="FFFF00"/>
                </a:highlight>
              </a:rPr>
              <a:t>Em março de 2007, Cristiane se casou com Ricardo Tostes, 46 anos, pastor da igreja Batista, e André reapareceu logo depois. </a:t>
            </a:r>
            <a:r>
              <a:rPr lang="pt-BR" sz="1200" dirty="0"/>
              <a:t>“Ele pegava a filha num fim de semana, sumia três, aparecia depois”, afirma a mãe. Até que, em 14 de outubro do mesmo ano, aconteceu um fato novo – e policial.</a:t>
            </a:r>
          </a:p>
          <a:p>
            <a:pPr algn="just"/>
            <a:r>
              <a:rPr lang="pt-BR" sz="1200" dirty="0">
                <a:highlight>
                  <a:srgbClr val="FFFF00"/>
                </a:highlight>
              </a:rPr>
              <a:t>Neste dia, Joanna voltou da casa de André machucada, segundo a mãe, fato comprovado por laudo do Instituto Médico Legal. </a:t>
            </a:r>
            <a:r>
              <a:rPr lang="pt-BR" sz="1200" dirty="0"/>
              <a:t>Primeiro, Cristiane levou-a a um hospital perto de casa, a Casa de Saúde e Maternidade Nossa Senhora de Fátima, em Nova Iguaçu. No prontuário, a médica plantonista sugere que seja feito exame de corpo de delito. Todo o episódio foi documentado na delegacia e levado para a juíza Cláudia Nascimento Vieira, da 1ª Vara de Família de Nova Iguaçu. </a:t>
            </a:r>
            <a:r>
              <a:rPr lang="pt-BR" sz="1200" dirty="0">
                <a:highlight>
                  <a:srgbClr val="FFFF00"/>
                </a:highlight>
              </a:rPr>
              <a:t>Ela proibiu a visitação do pai biológico até que se apurasse a suspeita de maus-tratos. Dois meses depois, em janeiro de 2008, devolveu os direitos de visita a André. </a:t>
            </a:r>
            <a:r>
              <a:rPr lang="pt-BR" sz="1200" dirty="0"/>
              <a:t>Mas, segundo depoimentos de conhecidos da família que pedem para não ser identificados, ele novamente sumiu. Ricardo, o padrasto de Joanna, entrou, então, com pedido de adoção e obteve a guarda da menina. André nunca questionou ou reclamou disso. “A Joaninha era como uma filha para mim”, disse Ricardo.</a:t>
            </a:r>
          </a:p>
          <a:p>
            <a:pPr algn="just"/>
            <a:r>
              <a:rPr lang="pt-BR" sz="1200" dirty="0"/>
              <a:t>Em dezembro de 2009, André reapareceu e os enfrentamentos voltaram. </a:t>
            </a:r>
            <a:r>
              <a:rPr lang="pt-BR" sz="1200" dirty="0">
                <a:highlight>
                  <a:srgbClr val="FFFF00"/>
                </a:highlight>
              </a:rPr>
              <a:t>Em fevereiro deste ano, ele conseguiu a reversão da guarda</a:t>
            </a:r>
            <a:r>
              <a:rPr lang="pt-BR" sz="1200" dirty="0"/>
              <a:t>, dada pela mesma juíza Cláudia, </a:t>
            </a:r>
            <a:r>
              <a:rPr lang="pt-BR" sz="1200" dirty="0">
                <a:highlight>
                  <a:srgbClr val="FFFF00"/>
                </a:highlight>
              </a:rPr>
              <a:t>que também proibiu a mãe de fazer qualquer contato com a menina durante os 90 dias em que ela ficaria com o pai. </a:t>
            </a:r>
            <a:r>
              <a:rPr lang="pt-BR" sz="1200" b="1" u="sng" dirty="0">
                <a:highlight>
                  <a:srgbClr val="FFFF00"/>
                </a:highlight>
              </a:rPr>
              <a:t>A juíza baseou-se no laudo das psicólogas Roberta </a:t>
            </a:r>
            <a:r>
              <a:rPr lang="pt-BR" sz="1200" b="1" u="sng" dirty="0" err="1">
                <a:highlight>
                  <a:srgbClr val="FFFF00"/>
                </a:highlight>
              </a:rPr>
              <a:t>M.N.Ferreira</a:t>
            </a:r>
            <a:r>
              <a:rPr lang="pt-BR" sz="1200" b="1" u="sng" dirty="0">
                <a:highlight>
                  <a:srgbClr val="FFFF00"/>
                </a:highlight>
              </a:rPr>
              <a:t> de Carvalho e Vânia Sueli Mafra </a:t>
            </a:r>
            <a:r>
              <a:rPr lang="pt-BR" sz="1200" b="1" u="sng" dirty="0" err="1">
                <a:highlight>
                  <a:srgbClr val="FFFF00"/>
                </a:highlight>
              </a:rPr>
              <a:t>Aniz</a:t>
            </a:r>
            <a:r>
              <a:rPr lang="pt-BR" sz="1200" b="1" u="sng" dirty="0">
                <a:highlight>
                  <a:srgbClr val="FFFF00"/>
                </a:highlight>
              </a:rPr>
              <a:t>, da mesma Vara de Família, alegando </a:t>
            </a:r>
            <a:r>
              <a:rPr lang="pt-BR" sz="1600" b="1" u="sng" dirty="0">
                <a:highlight>
                  <a:srgbClr val="FFFF00"/>
                </a:highlight>
                <a:latin typeface="Arial Black" panose="020B0A04020102020204" pitchFamily="34" charset="0"/>
              </a:rPr>
              <a:t>alienação parental </a:t>
            </a:r>
            <a:r>
              <a:rPr lang="pt-BR" sz="1200" b="1" u="sng" dirty="0">
                <a:highlight>
                  <a:srgbClr val="FFFF00"/>
                </a:highlight>
              </a:rPr>
              <a:t>(quando um dos pais joga o filho contra o outro). </a:t>
            </a:r>
            <a:r>
              <a:rPr lang="pt-BR" sz="1200" dirty="0">
                <a:highlight>
                  <a:srgbClr val="FFFF00"/>
                </a:highlight>
              </a:rPr>
              <a:t>Assim, a menina saiu chorando desesperadamente do</a:t>
            </a:r>
          </a:p>
        </p:txBody>
      </p:sp>
    </p:spTree>
    <p:extLst>
      <p:ext uri="{BB962C8B-B14F-4D97-AF65-F5344CB8AC3E}">
        <p14:creationId xmlns:p14="http://schemas.microsoft.com/office/powerpoint/2010/main" val="28300194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42A18315-D89B-4649-8C8D-13DA9B99B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5" y="654468"/>
            <a:ext cx="9144000" cy="1800200"/>
          </a:xfrm>
          <a:prstGeom prst="rect">
            <a:avLst/>
          </a:prstGeom>
        </p:spPr>
      </p:pic>
      <p:sp>
        <p:nvSpPr>
          <p:cNvPr id="9" name="CaixaDeTexto 8">
            <a:extLst>
              <a:ext uri="{FF2B5EF4-FFF2-40B4-BE49-F238E27FC236}">
                <a16:creationId xmlns:a16="http://schemas.microsoft.com/office/drawing/2014/main" id="{963F3198-899D-4E19-BFAF-EB509E2C8D98}"/>
              </a:ext>
            </a:extLst>
          </p:cNvPr>
          <p:cNvSpPr txBox="1"/>
          <p:nvPr/>
        </p:nvSpPr>
        <p:spPr>
          <a:xfrm>
            <a:off x="91707" y="2160634"/>
            <a:ext cx="8856984" cy="4154984"/>
          </a:xfrm>
          <a:prstGeom prst="rect">
            <a:avLst/>
          </a:prstGeom>
          <a:noFill/>
        </p:spPr>
        <p:txBody>
          <a:bodyPr wrap="square" rtlCol="0">
            <a:spAutoFit/>
          </a:bodyPr>
          <a:lstStyle/>
          <a:p>
            <a:pPr algn="just"/>
            <a:r>
              <a:rPr lang="pt-BR" sz="1500" dirty="0">
                <a:highlight>
                  <a:srgbClr val="FFFF00"/>
                </a:highlight>
              </a:rPr>
              <a:t>Os motivos que o levaram a cometer o crime ainda não foram esclarecidos</a:t>
            </a:r>
            <a:r>
              <a:rPr lang="pt-BR" sz="1500" dirty="0"/>
              <a:t>, mas de acordo com um amigo do assassino, </a:t>
            </a:r>
            <a:r>
              <a:rPr lang="pt-BR" sz="1500" dirty="0">
                <a:highlight>
                  <a:srgbClr val="FFFF00"/>
                </a:highlight>
              </a:rPr>
              <a:t>ele tinha problemas com a justiça e de relacionamento com a companheira</a:t>
            </a:r>
            <a:r>
              <a:rPr lang="pt-BR" sz="1500" dirty="0"/>
              <a:t>.</a:t>
            </a:r>
          </a:p>
          <a:p>
            <a:pPr algn="just"/>
            <a:r>
              <a:rPr lang="pt-BR" sz="1500" dirty="0"/>
              <a:t>O assassino Joaquim Sabino, 24 anos, era um conhecido trabalhador rural, empregado de uma fazenda, grande produtora de café do município de </a:t>
            </a:r>
            <a:r>
              <a:rPr lang="pt-BR" sz="1500" dirty="0" err="1"/>
              <a:t>Brejetuba</a:t>
            </a:r>
            <a:r>
              <a:rPr lang="pt-BR" sz="1500" dirty="0"/>
              <a:t>. Apesar de popular na região, </a:t>
            </a:r>
            <a:r>
              <a:rPr lang="pt-BR" sz="1500" dirty="0">
                <a:highlight>
                  <a:srgbClr val="FFFF00"/>
                </a:highlight>
              </a:rPr>
              <a:t>ele tinha um histórico de violência, que inclui agressões à sua companheira. Há cerca de três anos, homem tentou matar sua companheira com golpes de facão. Ela é mãe da criança que hoje foi enforcada</a:t>
            </a:r>
            <a:r>
              <a:rPr lang="pt-BR" sz="1500" dirty="0"/>
              <a:t>.</a:t>
            </a:r>
          </a:p>
          <a:p>
            <a:pPr algn="just"/>
            <a:r>
              <a:rPr lang="pt-BR" sz="1500" dirty="0">
                <a:highlight>
                  <a:srgbClr val="FFFF00"/>
                </a:highlight>
              </a:rPr>
              <a:t>Na época da agressão, ele não respondeu por tentativa de homicídio, a sua companheira o perdoou e reataram a relação. Joaquim continuou nervoso e incomodado com a pensão que pagava para a ex-esposa</a:t>
            </a:r>
            <a:r>
              <a:rPr lang="pt-BR" sz="1500" dirty="0"/>
              <a:t>, uma jovem, natural de Minas Gerais, com quem teve um filho. </a:t>
            </a:r>
            <a:r>
              <a:rPr lang="pt-BR" sz="1500" dirty="0">
                <a:highlight>
                  <a:srgbClr val="FFFF00"/>
                </a:highlight>
              </a:rPr>
              <a:t>O não pagamento de pensão o levou para a cadeia, onde ficou por aproximadamente quatro meses. Quando ganhou liberdade, sua atual companheira o acolheu novamente.</a:t>
            </a:r>
          </a:p>
          <a:p>
            <a:pPr algn="just"/>
            <a:r>
              <a:rPr lang="pt-BR" sz="1500" dirty="0"/>
              <a:t>Na última sexta-feira (03), conforme relatos do amigo, </a:t>
            </a:r>
            <a:r>
              <a:rPr lang="pt-BR" sz="1500" dirty="0">
                <a:highlight>
                  <a:srgbClr val="FFFF00"/>
                </a:highlight>
              </a:rPr>
              <a:t>a mulher que já havia sido agredida com golpes de facão deixou o filho de três anos para passar fim de semana com o pai. Informações do amigo dão conta de que Joaquim pediu a uma irmã para cuidar da criança. Após a negativa dela, ele disse: “mais tarde você vai chorar”, e foi pra casa com o filho.</a:t>
            </a:r>
          </a:p>
          <a:p>
            <a:pPr algn="just"/>
            <a:r>
              <a:rPr lang="pt-BR" sz="1500" dirty="0"/>
              <a:t>Por volta de 14h30 de hoje (06), um de seus irmãos que estava no trabalho foi até a casa de Joaquim e avistou a criança, já sem vida, pendurada por um arame liso, que foi amarrado no caibro da sala. </a:t>
            </a:r>
          </a:p>
          <a:p>
            <a:pPr algn="just"/>
            <a:endParaRPr lang="pt-BR" sz="900" dirty="0"/>
          </a:p>
        </p:txBody>
      </p:sp>
      <p:sp>
        <p:nvSpPr>
          <p:cNvPr id="4" name="CaixaDeTexto 3">
            <a:extLst>
              <a:ext uri="{FF2B5EF4-FFF2-40B4-BE49-F238E27FC236}">
                <a16:creationId xmlns:a16="http://schemas.microsoft.com/office/drawing/2014/main" id="{005B0AD9-3FBF-4DB4-8555-F7FA4D49A629}"/>
              </a:ext>
            </a:extLst>
          </p:cNvPr>
          <p:cNvSpPr txBox="1"/>
          <p:nvPr/>
        </p:nvSpPr>
        <p:spPr>
          <a:xfrm>
            <a:off x="7452319" y="8137"/>
            <a:ext cx="1681809" cy="46166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400" b="1" dirty="0"/>
              <a:t>06/03/2020</a:t>
            </a:r>
          </a:p>
        </p:txBody>
      </p:sp>
      <p:sp>
        <p:nvSpPr>
          <p:cNvPr id="10" name="CaixaDeTexto 9">
            <a:extLst>
              <a:ext uri="{FF2B5EF4-FFF2-40B4-BE49-F238E27FC236}">
                <a16:creationId xmlns:a16="http://schemas.microsoft.com/office/drawing/2014/main" id="{2DF09859-8C36-45D5-B17D-A217E5ECC584}"/>
              </a:ext>
            </a:extLst>
          </p:cNvPr>
          <p:cNvSpPr txBox="1"/>
          <p:nvPr/>
        </p:nvSpPr>
        <p:spPr>
          <a:xfrm>
            <a:off x="143508" y="6199379"/>
            <a:ext cx="8856984" cy="584775"/>
          </a:xfrm>
          <a:prstGeom prst="rect">
            <a:avLst/>
          </a:prstGeom>
          <a:noFill/>
        </p:spPr>
        <p:txBody>
          <a:bodyPr wrap="square" rtlCol="0">
            <a:spAutoFit/>
          </a:bodyPr>
          <a:lstStyle/>
          <a:p>
            <a:r>
              <a:rPr lang="pt-BR" sz="1600" dirty="0">
                <a:hlinkClick r:id="rId3"/>
              </a:rPr>
              <a:t>https://www.pomeranafm.com.br/pai-mata-filho-de-tres-anos-enforcado-e-tambem-e-encontrado-morto-em-brejetuba/</a:t>
            </a:r>
            <a:endParaRPr lang="pt-BR" sz="1600" dirty="0"/>
          </a:p>
        </p:txBody>
      </p:sp>
    </p:spTree>
    <p:extLst>
      <p:ext uri="{BB962C8B-B14F-4D97-AF65-F5344CB8AC3E}">
        <p14:creationId xmlns:p14="http://schemas.microsoft.com/office/powerpoint/2010/main" val="22641950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2B6E990-2D8C-48C8-8D10-E6AAAE219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5" y="0"/>
            <a:ext cx="4843463" cy="6858000"/>
          </a:xfrm>
          <a:prstGeom prst="rect">
            <a:avLst/>
          </a:prstGeom>
        </p:spPr>
      </p:pic>
      <p:sp>
        <p:nvSpPr>
          <p:cNvPr id="6" name="Rectangle 1">
            <a:extLst>
              <a:ext uri="{FF2B5EF4-FFF2-40B4-BE49-F238E27FC236}">
                <a16:creationId xmlns:a16="http://schemas.microsoft.com/office/drawing/2014/main" id="{AF865CB6-99FB-4A8A-8E66-E34E565DA74A}"/>
              </a:ext>
            </a:extLst>
          </p:cNvPr>
          <p:cNvSpPr>
            <a:spLocks noGrp="1" noChangeArrowheads="1"/>
          </p:cNvSpPr>
          <p:nvPr>
            <p:ph type="subTitle" idx="1"/>
          </p:nvPr>
        </p:nvSpPr>
        <p:spPr bwMode="auto">
          <a:xfrm>
            <a:off x="4823728" y="886654"/>
            <a:ext cx="3852043" cy="56015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3600" b="0" i="0" u="none" strike="noStrike" cap="none" normalizeH="0" baseline="0" dirty="0">
                <a:ln>
                  <a:noFill/>
                </a:ln>
                <a:solidFill>
                  <a:srgbClr val="1C1E21"/>
                </a:solidFill>
                <a:effectLst/>
                <a:latin typeface="Helvetica" panose="020B0604020202020204" pitchFamily="34" charset="0"/>
              </a:rPr>
              <a:t>De acordo com familiares ouvidos pelo G1, </a:t>
            </a:r>
            <a:r>
              <a:rPr kumimoji="0" lang="pt-BR" altLang="pt-BR" sz="3600" b="0" i="0" u="none" strike="noStrike" cap="none" normalizeH="0" baseline="0" dirty="0">
                <a:ln>
                  <a:noFill/>
                </a:ln>
                <a:solidFill>
                  <a:srgbClr val="1C1E21"/>
                </a:solidFill>
                <a:effectLst/>
                <a:highlight>
                  <a:srgbClr val="FFFF00"/>
                </a:highlight>
                <a:latin typeface="Helvetica" panose="020B0604020202020204" pitchFamily="34" charset="0"/>
              </a:rPr>
              <a:t>a filha do ex-casal, de apenas três anos</a:t>
            </a:r>
            <a:r>
              <a:rPr kumimoji="0" lang="pt-BR" altLang="pt-BR" sz="3600" b="0" i="0" u="none" strike="noStrike" cap="none" normalizeH="0" baseline="0" dirty="0">
                <a:ln>
                  <a:noFill/>
                </a:ln>
                <a:solidFill>
                  <a:srgbClr val="1C1E21"/>
                </a:solidFill>
                <a:effectLst/>
                <a:latin typeface="Helvetica" panose="020B0604020202020204" pitchFamily="34" charset="0"/>
              </a:rPr>
              <a:t>, viu a ação do crime. O homem fugiu.</a:t>
            </a:r>
            <a:br>
              <a:rPr kumimoji="0" lang="pt-BR" altLang="pt-BR" sz="3600" b="0" i="0" u="none" strike="noStrike" cap="none" normalizeH="0" baseline="0" dirty="0">
                <a:ln>
                  <a:noFill/>
                </a:ln>
                <a:solidFill>
                  <a:schemeClr val="tx1"/>
                </a:solidFill>
                <a:effectLst/>
              </a:rPr>
            </a:br>
            <a:br>
              <a:rPr kumimoji="0" lang="pt-BR" altLang="pt-BR" sz="4000" b="0" i="0" u="none" strike="noStrike" cap="none" normalizeH="0" baseline="0" dirty="0">
                <a:ln>
                  <a:noFill/>
                </a:ln>
                <a:solidFill>
                  <a:schemeClr val="tx1"/>
                </a:solidFill>
                <a:effectLst/>
                <a:latin typeface="Arial" panose="020B0604020202020204" pitchFamily="34" charset="0"/>
              </a:rPr>
            </a:br>
            <a:r>
              <a:rPr kumimoji="0" lang="pt-BR" altLang="pt-BR" sz="1000" b="0" i="0" u="none" strike="noStrike" cap="none" normalizeH="0" baseline="0" dirty="0">
                <a:ln>
                  <a:noFill/>
                </a:ln>
                <a:solidFill>
                  <a:srgbClr val="385898"/>
                </a:solidFill>
                <a:effectLst/>
                <a:latin typeface="inherit"/>
                <a:hlinkClick r:id="rId3"/>
              </a:rPr>
              <a:t>https://www.google.com/amp/s/g1.globo.com/google/amp/sp/santos-regiao/noticia/2020/03/17/mulher-e-morta-pelo-ex-marido-na-frente-da-filha-de-t</a:t>
            </a:r>
            <a:r>
              <a:rPr kumimoji="0" lang="pt-BR" altLang="pt-BR" sz="1000" b="0" i="0" u="none" strike="noStrike" cap="none" normalizeH="0" baseline="0" dirty="0">
                <a:ln>
                  <a:noFill/>
                </a:ln>
                <a:solidFill>
                  <a:srgbClr val="385898"/>
                </a:solidFill>
                <a:effectLst/>
                <a:latin typeface="Helvetica" panose="020B0604020202020204" pitchFamily="34" charset="0"/>
                <a:hlinkClick r:id="rId3"/>
              </a:rPr>
              <a:t>res-anos-em-sp.ghtml</a:t>
            </a:r>
            <a:r>
              <a:rPr kumimoji="0" lang="pt-BR" altLang="pt-BR" sz="600" b="0" i="0" u="none" strike="noStrike" cap="none" normalizeH="0" baseline="0" dirty="0">
                <a:ln>
                  <a:noFill/>
                </a:ln>
                <a:solidFill>
                  <a:schemeClr val="tx1"/>
                </a:solidFill>
                <a:effectLst/>
              </a:rPr>
              <a:t> </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7" name="CaixaDeTexto 6">
            <a:extLst>
              <a:ext uri="{FF2B5EF4-FFF2-40B4-BE49-F238E27FC236}">
                <a16:creationId xmlns:a16="http://schemas.microsoft.com/office/drawing/2014/main" id="{0F14990E-71D0-4998-8858-3207B1D5B32C}"/>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17/03/2020</a:t>
            </a:r>
          </a:p>
        </p:txBody>
      </p:sp>
    </p:spTree>
    <p:extLst>
      <p:ext uri="{BB962C8B-B14F-4D97-AF65-F5344CB8AC3E}">
        <p14:creationId xmlns:p14="http://schemas.microsoft.com/office/powerpoint/2010/main" val="37602815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3A0BFF9-93E4-4B6D-A378-B828FC0E6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 y="404665"/>
            <a:ext cx="7872933" cy="2016224"/>
          </a:xfrm>
          <a:prstGeom prst="rect">
            <a:avLst/>
          </a:prstGeom>
        </p:spPr>
      </p:pic>
      <p:sp>
        <p:nvSpPr>
          <p:cNvPr id="6" name="CaixaDeTexto 5">
            <a:extLst>
              <a:ext uri="{FF2B5EF4-FFF2-40B4-BE49-F238E27FC236}">
                <a16:creationId xmlns:a16="http://schemas.microsoft.com/office/drawing/2014/main" id="{377CB6E6-F6E6-4D12-B35D-93F1FB93AFA2}"/>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19/03/2020</a:t>
            </a:r>
          </a:p>
        </p:txBody>
      </p:sp>
      <p:sp>
        <p:nvSpPr>
          <p:cNvPr id="7" name="CaixaDeTexto 6">
            <a:extLst>
              <a:ext uri="{FF2B5EF4-FFF2-40B4-BE49-F238E27FC236}">
                <a16:creationId xmlns:a16="http://schemas.microsoft.com/office/drawing/2014/main" id="{C745BB8C-8BF4-4835-9602-B0BE967D1D66}"/>
              </a:ext>
            </a:extLst>
          </p:cNvPr>
          <p:cNvSpPr txBox="1"/>
          <p:nvPr/>
        </p:nvSpPr>
        <p:spPr>
          <a:xfrm>
            <a:off x="371475" y="2245918"/>
            <a:ext cx="8401050" cy="4216539"/>
          </a:xfrm>
          <a:prstGeom prst="rect">
            <a:avLst/>
          </a:prstGeom>
          <a:noFill/>
        </p:spPr>
        <p:txBody>
          <a:bodyPr wrap="square" rtlCol="0">
            <a:spAutoFit/>
          </a:bodyPr>
          <a:lstStyle/>
          <a:p>
            <a:pPr algn="just" fontAlgn="base"/>
            <a:r>
              <a:rPr lang="pt-BR" sz="1600" dirty="0"/>
              <a:t>Uma mulher de 26 anos flagrou o marido estuprando a filha de 9 anos dentro de uma residência, no bairro Jardim Noroeste, em Campo Grande.</a:t>
            </a:r>
          </a:p>
          <a:p>
            <a:pPr algn="just" fontAlgn="base"/>
            <a:r>
              <a:rPr lang="pt-BR" sz="1600" dirty="0"/>
              <a:t>De acordo com o registro policial, a mãe afirma que acordou na madrugada e percebeu que o esposo, de 26 anos, não estava na cama. Ela foi procurar ele pela casa e viu quando ele colocava o pênis na boca da criança.</a:t>
            </a:r>
          </a:p>
          <a:p>
            <a:pPr algn="just" fontAlgn="base"/>
            <a:r>
              <a:rPr lang="pt-BR" sz="1600" dirty="0"/>
              <a:t>Ela afirma que o homem estava com a bermuda abaixada e a filha também. Ela viu ele inserindo o pênis na boca da filha e gritou. “Como você tem coragem de fazer isso com a nossa filha”, contou a mulher.</a:t>
            </a:r>
          </a:p>
          <a:p>
            <a:pPr algn="just" fontAlgn="base"/>
            <a:r>
              <a:rPr lang="pt-BR" sz="1600" dirty="0"/>
              <a:t>Ele respondeu que apenas estava cobrindo os filhos no quarto. O casal possui cinco filhos e as outras crianças estavam dormindo.  A mulher disse ainda, que conversou com a filha, que confirmou que o pai teria feito isso outras vezes.</a:t>
            </a:r>
          </a:p>
          <a:p>
            <a:pPr algn="just" fontAlgn="base"/>
            <a:r>
              <a:rPr lang="pt-BR" sz="1600" dirty="0"/>
              <a:t>A polícia foi acionada e ele foi preso em flagrante. </a:t>
            </a:r>
            <a:r>
              <a:rPr lang="pt-BR" sz="1600" dirty="0">
                <a:highlight>
                  <a:srgbClr val="FFFF00"/>
                </a:highlight>
              </a:rPr>
              <a:t>Em depoimento, ele nega os fatos e diz que não sabe porque a esposa está inventando isso. </a:t>
            </a:r>
            <a:r>
              <a:rPr lang="pt-BR" sz="1600" dirty="0"/>
              <a:t>O acusado passa por audiência de custódia nesta quinta-feira (19) e pode ser encaminhado para o presídio.</a:t>
            </a:r>
          </a:p>
          <a:p>
            <a:pPr algn="just" fontAlgn="base"/>
            <a:r>
              <a:rPr lang="pt-BR" sz="1600" dirty="0"/>
              <a:t>O caso foi registrado na </a:t>
            </a:r>
            <a:r>
              <a:rPr lang="pt-BR" sz="1600" dirty="0" err="1"/>
              <a:t>Deam</a:t>
            </a:r>
            <a:r>
              <a:rPr lang="pt-BR" sz="1600" dirty="0"/>
              <a:t> (Delegacia Especializada no Atendimento à Mulher).</a:t>
            </a:r>
          </a:p>
          <a:p>
            <a:pPr algn="just" fontAlgn="base"/>
            <a:endParaRPr lang="pt-BR" sz="1600" dirty="0"/>
          </a:p>
          <a:p>
            <a:endParaRPr lang="pt-BR" sz="1200" dirty="0"/>
          </a:p>
        </p:txBody>
      </p:sp>
      <p:sp>
        <p:nvSpPr>
          <p:cNvPr id="8" name="CaixaDeTexto 7">
            <a:extLst>
              <a:ext uri="{FF2B5EF4-FFF2-40B4-BE49-F238E27FC236}">
                <a16:creationId xmlns:a16="http://schemas.microsoft.com/office/drawing/2014/main" id="{028113E3-B637-4B0D-ACEE-ED7D5D159992}"/>
              </a:ext>
            </a:extLst>
          </p:cNvPr>
          <p:cNvSpPr txBox="1"/>
          <p:nvPr/>
        </p:nvSpPr>
        <p:spPr>
          <a:xfrm>
            <a:off x="371475" y="6093296"/>
            <a:ext cx="8212245" cy="523220"/>
          </a:xfrm>
          <a:prstGeom prst="rect">
            <a:avLst/>
          </a:prstGeom>
          <a:noFill/>
        </p:spPr>
        <p:txBody>
          <a:bodyPr wrap="square" rtlCol="0">
            <a:spAutoFit/>
          </a:bodyPr>
          <a:lstStyle/>
          <a:p>
            <a:r>
              <a:rPr lang="pt-BR" sz="1400" dirty="0">
                <a:hlinkClick r:id="rId3"/>
              </a:rPr>
              <a:t>https://www.topmidianews.com.br/policia/mae-flagra-pai-com-penis-na-boca-da-filha-de-9-anos-em-campo-grande/126103/</a:t>
            </a:r>
            <a:endParaRPr lang="pt-BR" sz="1400" dirty="0"/>
          </a:p>
        </p:txBody>
      </p:sp>
    </p:spTree>
    <p:extLst>
      <p:ext uri="{BB962C8B-B14F-4D97-AF65-F5344CB8AC3E}">
        <p14:creationId xmlns:p14="http://schemas.microsoft.com/office/powerpoint/2010/main" val="4660814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377CB6E6-F6E6-4D12-B35D-93F1FB93AFA2}"/>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01/04/2020</a:t>
            </a:r>
          </a:p>
        </p:txBody>
      </p:sp>
      <p:pic>
        <p:nvPicPr>
          <p:cNvPr id="3" name="Imagem 2">
            <a:extLst>
              <a:ext uri="{FF2B5EF4-FFF2-40B4-BE49-F238E27FC236}">
                <a16:creationId xmlns:a16="http://schemas.microsoft.com/office/drawing/2014/main" id="{8B315386-A9C4-4399-BDED-78DA9EDEE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0"/>
            <a:ext cx="5171739" cy="6858000"/>
          </a:xfrm>
          <a:prstGeom prst="rect">
            <a:avLst/>
          </a:prstGeom>
        </p:spPr>
      </p:pic>
      <p:sp>
        <p:nvSpPr>
          <p:cNvPr id="4" name="CaixaDeTexto 3">
            <a:extLst>
              <a:ext uri="{FF2B5EF4-FFF2-40B4-BE49-F238E27FC236}">
                <a16:creationId xmlns:a16="http://schemas.microsoft.com/office/drawing/2014/main" id="{3EA9AECB-8E91-468A-9BF7-94EA01F0B01C}"/>
              </a:ext>
            </a:extLst>
          </p:cNvPr>
          <p:cNvSpPr txBox="1"/>
          <p:nvPr/>
        </p:nvSpPr>
        <p:spPr>
          <a:xfrm>
            <a:off x="6228184" y="1484784"/>
            <a:ext cx="2808312" cy="1754326"/>
          </a:xfrm>
          <a:prstGeom prst="rect">
            <a:avLst/>
          </a:prstGeom>
          <a:noFill/>
        </p:spPr>
        <p:txBody>
          <a:bodyPr wrap="square" rtlCol="0">
            <a:spAutoFit/>
          </a:bodyPr>
          <a:lstStyle/>
          <a:p>
            <a:r>
              <a:rPr lang="pt-BR" dirty="0">
                <a:hlinkClick r:id="rId3"/>
              </a:rPr>
              <a:t>https://extra.globo.com/casos-de-policia/homem-filma-xingamentos-ex-mulher-tres-dias-antes-de-mata-la-na-frente-da-filha-no-df-23566051.html</a:t>
            </a:r>
            <a:r>
              <a:rPr lang="pt-BR" dirty="0"/>
              <a:t> </a:t>
            </a:r>
          </a:p>
        </p:txBody>
      </p:sp>
    </p:spTree>
    <p:extLst>
      <p:ext uri="{BB962C8B-B14F-4D97-AF65-F5344CB8AC3E}">
        <p14:creationId xmlns:p14="http://schemas.microsoft.com/office/powerpoint/2010/main" val="19297082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377CB6E6-F6E6-4D12-B35D-93F1FB93AFA2}"/>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06/04/2020</a:t>
            </a:r>
          </a:p>
        </p:txBody>
      </p:sp>
      <p:pic>
        <p:nvPicPr>
          <p:cNvPr id="5" name="Imagem 4">
            <a:extLst>
              <a:ext uri="{FF2B5EF4-FFF2-40B4-BE49-F238E27FC236}">
                <a16:creationId xmlns:a16="http://schemas.microsoft.com/office/drawing/2014/main" id="{12629E9B-F53A-407F-A4EC-E0836673C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92" y="546153"/>
            <a:ext cx="7162800" cy="2076450"/>
          </a:xfrm>
          <a:prstGeom prst="rect">
            <a:avLst/>
          </a:prstGeom>
        </p:spPr>
      </p:pic>
      <p:sp>
        <p:nvSpPr>
          <p:cNvPr id="7" name="CaixaDeTexto 6">
            <a:extLst>
              <a:ext uri="{FF2B5EF4-FFF2-40B4-BE49-F238E27FC236}">
                <a16:creationId xmlns:a16="http://schemas.microsoft.com/office/drawing/2014/main" id="{9CA3B8C0-564C-4D75-802B-0361DDE6A070}"/>
              </a:ext>
            </a:extLst>
          </p:cNvPr>
          <p:cNvSpPr txBox="1"/>
          <p:nvPr/>
        </p:nvSpPr>
        <p:spPr>
          <a:xfrm>
            <a:off x="1187624" y="2924944"/>
            <a:ext cx="6912768" cy="646331"/>
          </a:xfrm>
          <a:prstGeom prst="rect">
            <a:avLst/>
          </a:prstGeom>
          <a:noFill/>
        </p:spPr>
        <p:txBody>
          <a:bodyPr wrap="square" rtlCol="0">
            <a:spAutoFit/>
          </a:bodyPr>
          <a:lstStyle/>
          <a:p>
            <a:r>
              <a:rPr lang="pt-BR" b="0" i="0" dirty="0">
                <a:solidFill>
                  <a:srgbClr val="4B5157"/>
                </a:solidFill>
                <a:effectLst/>
                <a:latin typeface="IBM Plex Sans"/>
              </a:rPr>
              <a:t>Foram pelo menos cincos disparos e o crime aconteceu na frente dos dois filhos do casal, um de seis e outro de nove anos.</a:t>
            </a:r>
            <a:endParaRPr lang="pt-BR" dirty="0"/>
          </a:p>
        </p:txBody>
      </p:sp>
      <p:sp>
        <p:nvSpPr>
          <p:cNvPr id="8" name="CaixaDeTexto 7">
            <a:extLst>
              <a:ext uri="{FF2B5EF4-FFF2-40B4-BE49-F238E27FC236}">
                <a16:creationId xmlns:a16="http://schemas.microsoft.com/office/drawing/2014/main" id="{3E10B2EE-0393-4D25-84C8-257C3123BCB0}"/>
              </a:ext>
            </a:extLst>
          </p:cNvPr>
          <p:cNvSpPr txBox="1"/>
          <p:nvPr/>
        </p:nvSpPr>
        <p:spPr>
          <a:xfrm>
            <a:off x="1331640" y="3933056"/>
            <a:ext cx="6336704" cy="646331"/>
          </a:xfrm>
          <a:prstGeom prst="rect">
            <a:avLst/>
          </a:prstGeom>
          <a:noFill/>
        </p:spPr>
        <p:txBody>
          <a:bodyPr wrap="square" rtlCol="0">
            <a:spAutoFit/>
          </a:bodyPr>
          <a:lstStyle/>
          <a:p>
            <a:r>
              <a:rPr lang="pt-BR" dirty="0">
                <a:hlinkClick r:id="rId3"/>
              </a:rPr>
              <a:t>https://ricmais.com.br/noticias/advogado-mata-mulher-em-pinhais/</a:t>
            </a:r>
            <a:r>
              <a:rPr lang="pt-BR" dirty="0"/>
              <a:t> </a:t>
            </a:r>
          </a:p>
        </p:txBody>
      </p:sp>
    </p:spTree>
    <p:extLst>
      <p:ext uri="{BB962C8B-B14F-4D97-AF65-F5344CB8AC3E}">
        <p14:creationId xmlns:p14="http://schemas.microsoft.com/office/powerpoint/2010/main" val="39858266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EE026B6-272E-4EAC-8CD8-76B105DF7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498374"/>
            <a:ext cx="7652717" cy="5876509"/>
          </a:xfrm>
          <a:prstGeom prst="rect">
            <a:avLst/>
          </a:prstGeom>
        </p:spPr>
      </p:pic>
      <p:sp>
        <p:nvSpPr>
          <p:cNvPr id="6" name="CaixaDeTexto 5">
            <a:extLst>
              <a:ext uri="{FF2B5EF4-FFF2-40B4-BE49-F238E27FC236}">
                <a16:creationId xmlns:a16="http://schemas.microsoft.com/office/drawing/2014/main" id="{377CB6E6-F6E6-4D12-B35D-93F1FB93AFA2}"/>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16/04/2020</a:t>
            </a:r>
          </a:p>
        </p:txBody>
      </p:sp>
      <p:sp>
        <p:nvSpPr>
          <p:cNvPr id="4" name="CaixaDeTexto 3">
            <a:extLst>
              <a:ext uri="{FF2B5EF4-FFF2-40B4-BE49-F238E27FC236}">
                <a16:creationId xmlns:a16="http://schemas.microsoft.com/office/drawing/2014/main" id="{679A6805-0672-48C4-AEBF-A734F68E4D8A}"/>
              </a:ext>
            </a:extLst>
          </p:cNvPr>
          <p:cNvSpPr txBox="1"/>
          <p:nvPr/>
        </p:nvSpPr>
        <p:spPr>
          <a:xfrm>
            <a:off x="395536" y="6374883"/>
            <a:ext cx="8352928" cy="276999"/>
          </a:xfrm>
          <a:prstGeom prst="rect">
            <a:avLst/>
          </a:prstGeom>
          <a:noFill/>
        </p:spPr>
        <p:txBody>
          <a:bodyPr wrap="square" rtlCol="0">
            <a:spAutoFit/>
          </a:bodyPr>
          <a:lstStyle/>
          <a:p>
            <a:r>
              <a:rPr lang="pt-BR" sz="1200" dirty="0">
                <a:hlinkClick r:id="rId3"/>
              </a:rPr>
              <a:t>https://matogrossomais.com.br/2020/04/16/homem-mata-ex-esposa-com-golpe-de-faca-na-frente-do-filho-de-1-ano-e-7-meses/</a:t>
            </a:r>
            <a:r>
              <a:rPr lang="pt-BR" sz="1200" dirty="0"/>
              <a:t> </a:t>
            </a:r>
          </a:p>
        </p:txBody>
      </p:sp>
    </p:spTree>
    <p:extLst>
      <p:ext uri="{BB962C8B-B14F-4D97-AF65-F5344CB8AC3E}">
        <p14:creationId xmlns:p14="http://schemas.microsoft.com/office/powerpoint/2010/main" val="11888349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377CB6E6-F6E6-4D12-B35D-93F1FB93AFA2}"/>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05/05/2020</a:t>
            </a:r>
          </a:p>
        </p:txBody>
      </p:sp>
      <p:pic>
        <p:nvPicPr>
          <p:cNvPr id="3" name="Imagem 2">
            <a:extLst>
              <a:ext uri="{FF2B5EF4-FFF2-40B4-BE49-F238E27FC236}">
                <a16:creationId xmlns:a16="http://schemas.microsoft.com/office/drawing/2014/main" id="{70A7D9E1-0650-4D08-92A9-E13329CBD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16" y="620688"/>
            <a:ext cx="7884368" cy="1501090"/>
          </a:xfrm>
          <a:prstGeom prst="rect">
            <a:avLst/>
          </a:prstGeom>
        </p:spPr>
      </p:pic>
      <p:sp>
        <p:nvSpPr>
          <p:cNvPr id="9" name="CaixaDeTexto 8">
            <a:extLst>
              <a:ext uri="{FF2B5EF4-FFF2-40B4-BE49-F238E27FC236}">
                <a16:creationId xmlns:a16="http://schemas.microsoft.com/office/drawing/2014/main" id="{91DE602B-B218-465E-BA59-7005FA0D4DBE}"/>
              </a:ext>
            </a:extLst>
          </p:cNvPr>
          <p:cNvSpPr txBox="1"/>
          <p:nvPr/>
        </p:nvSpPr>
        <p:spPr>
          <a:xfrm>
            <a:off x="683568" y="2348880"/>
            <a:ext cx="7488832" cy="3693319"/>
          </a:xfrm>
          <a:prstGeom prst="rect">
            <a:avLst/>
          </a:prstGeom>
          <a:noFill/>
        </p:spPr>
        <p:txBody>
          <a:bodyPr wrap="square" rtlCol="0">
            <a:spAutoFit/>
          </a:bodyPr>
          <a:lstStyle/>
          <a:p>
            <a:pPr algn="l"/>
            <a:r>
              <a:rPr lang="pt-BR" b="0" i="0" dirty="0">
                <a:solidFill>
                  <a:srgbClr val="171717"/>
                </a:solidFill>
                <a:effectLst/>
                <a:latin typeface="Montserrat"/>
              </a:rPr>
              <a:t>O menino morava com o pai e a denúncia ocorreu depois que a mãe do garoto percebeu que ele havia mudado de comportamento. O suspeito foi preso.</a:t>
            </a:r>
          </a:p>
          <a:p>
            <a:pPr algn="l"/>
            <a:r>
              <a:rPr lang="pt-BR" b="0" i="0" dirty="0">
                <a:solidFill>
                  <a:srgbClr val="171717"/>
                </a:solidFill>
                <a:effectLst/>
                <a:latin typeface="Montserrat"/>
              </a:rPr>
              <a:t>Segundo a Polícia Civil, o crime aconteceu por cerca de um ano.</a:t>
            </a:r>
          </a:p>
          <a:p>
            <a:pPr algn="l"/>
            <a:r>
              <a:rPr lang="pt-BR" b="1" i="0" u="sng" dirty="0">
                <a:solidFill>
                  <a:srgbClr val="171717"/>
                </a:solidFill>
                <a:effectLst/>
                <a:latin typeface="Montserrat"/>
              </a:rPr>
              <a:t>O garoto morava com o pai, que tinha a guarda após a separação do casal</a:t>
            </a:r>
            <a:r>
              <a:rPr lang="pt-BR" b="0" i="0" dirty="0">
                <a:solidFill>
                  <a:srgbClr val="171717"/>
                </a:solidFill>
                <a:effectLst/>
                <a:latin typeface="Montserrat"/>
              </a:rPr>
              <a:t>, e visitava a mãe periodicamente. Em uma das visitas, ele relatou à mulher que </a:t>
            </a:r>
            <a:r>
              <a:rPr lang="pt-BR" b="1" i="1" u="sng" dirty="0">
                <a:solidFill>
                  <a:srgbClr val="171717"/>
                </a:solidFill>
                <a:effectLst/>
                <a:latin typeface="Montserrat"/>
              </a:rPr>
              <a:t>não queria mais voltar para a casa do pai.</a:t>
            </a:r>
          </a:p>
          <a:p>
            <a:pPr algn="l"/>
            <a:r>
              <a:rPr lang="pt-BR" b="0" i="0" dirty="0">
                <a:solidFill>
                  <a:srgbClr val="171717"/>
                </a:solidFill>
                <a:effectLst/>
                <a:latin typeface="Montserrat"/>
              </a:rPr>
              <a:t>Segundo a vítima, o homem costumava andar pelado pela casa e o obrigava a assistir filmes pornográficos com ele. Durante os filmes, o pai aproveitava para abusar sexualmente da criança.</a:t>
            </a:r>
          </a:p>
          <a:p>
            <a:r>
              <a:rPr lang="pt-BR" b="0" i="0" dirty="0">
                <a:solidFill>
                  <a:srgbClr val="171717"/>
                </a:solidFill>
                <a:effectLst/>
                <a:latin typeface="Montserrat"/>
              </a:rPr>
              <a:t>Em depoimento, o suspeito do crime negou as acusações. A Polícia Civil investiga o caso. Caso seja condenado por estupro de vulnerável, segundo o artigo 217 de Código Penal, o homem pode ficar 15 anos preso.</a:t>
            </a:r>
          </a:p>
          <a:p>
            <a:r>
              <a:rPr lang="pt-BR" dirty="0">
                <a:hlinkClick r:id="rId3"/>
              </a:rPr>
              <a:t>https://bhaz.com.br/2020/05/05/pai-estupra-filho-filmes/#gref</a:t>
            </a:r>
            <a:r>
              <a:rPr lang="pt-BR" dirty="0">
                <a:solidFill>
                  <a:srgbClr val="171717"/>
                </a:solidFill>
                <a:latin typeface="Montserrat"/>
              </a:rPr>
              <a:t> </a:t>
            </a:r>
            <a:endParaRPr lang="pt-BR" dirty="0"/>
          </a:p>
        </p:txBody>
      </p:sp>
    </p:spTree>
    <p:extLst>
      <p:ext uri="{BB962C8B-B14F-4D97-AF65-F5344CB8AC3E}">
        <p14:creationId xmlns:p14="http://schemas.microsoft.com/office/powerpoint/2010/main" val="33108692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377CB6E6-F6E6-4D12-B35D-93F1FB93AFA2}"/>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12/05/2020</a:t>
            </a:r>
          </a:p>
        </p:txBody>
      </p:sp>
      <p:pic>
        <p:nvPicPr>
          <p:cNvPr id="5" name="Imagem 4">
            <a:extLst>
              <a:ext uri="{FF2B5EF4-FFF2-40B4-BE49-F238E27FC236}">
                <a16:creationId xmlns:a16="http://schemas.microsoft.com/office/drawing/2014/main" id="{0CEEEA41-B013-452A-AC01-AB3000612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333" y="404664"/>
            <a:ext cx="5185828" cy="5877272"/>
          </a:xfrm>
          <a:prstGeom prst="rect">
            <a:avLst/>
          </a:prstGeom>
        </p:spPr>
      </p:pic>
      <p:sp>
        <p:nvSpPr>
          <p:cNvPr id="7" name="CaixaDeTexto 6">
            <a:extLst>
              <a:ext uri="{FF2B5EF4-FFF2-40B4-BE49-F238E27FC236}">
                <a16:creationId xmlns:a16="http://schemas.microsoft.com/office/drawing/2014/main" id="{FB5BFDF6-8359-47B3-B2EF-D47366429A28}"/>
              </a:ext>
            </a:extLst>
          </p:cNvPr>
          <p:cNvSpPr txBox="1"/>
          <p:nvPr/>
        </p:nvSpPr>
        <p:spPr>
          <a:xfrm>
            <a:off x="5652120" y="1340768"/>
            <a:ext cx="3240360" cy="3693319"/>
          </a:xfrm>
          <a:prstGeom prst="rect">
            <a:avLst/>
          </a:prstGeom>
          <a:noFill/>
        </p:spPr>
        <p:txBody>
          <a:bodyPr wrap="square" rtlCol="0">
            <a:spAutoFit/>
          </a:bodyPr>
          <a:lstStyle/>
          <a:p>
            <a:pPr algn="just"/>
            <a:r>
              <a:rPr lang="pt-BR" b="0" i="0" dirty="0">
                <a:solidFill>
                  <a:srgbClr val="444444"/>
                </a:solidFill>
                <a:effectLst/>
                <a:latin typeface="Open Sans" panose="020B0606030504020204" pitchFamily="34" charset="0"/>
              </a:rPr>
              <a:t>Conforme apurado, policial que estava na unidade disse que ouviu som de vários disparos nas proximidades e logo em seguida se deparou com um menino de 11 anos que chegou correndo ao quartel, alegando que o pai estava matando a mãe dele.</a:t>
            </a:r>
          </a:p>
          <a:p>
            <a:pPr algn="just"/>
            <a:r>
              <a:rPr lang="pt-BR" b="0" i="0" dirty="0">
                <a:solidFill>
                  <a:srgbClr val="444444"/>
                </a:solidFill>
                <a:effectLst/>
                <a:latin typeface="Open Sans" panose="020B0606030504020204" pitchFamily="34" charset="0"/>
              </a:rPr>
              <a:t>Além dos dois filhos do autor, havia uma terceira criança na casa, que também presenciou os fatos</a:t>
            </a:r>
            <a:endParaRPr lang="pt-BR" dirty="0"/>
          </a:p>
        </p:txBody>
      </p:sp>
      <p:sp>
        <p:nvSpPr>
          <p:cNvPr id="8" name="CaixaDeTexto 7">
            <a:extLst>
              <a:ext uri="{FF2B5EF4-FFF2-40B4-BE49-F238E27FC236}">
                <a16:creationId xmlns:a16="http://schemas.microsoft.com/office/drawing/2014/main" id="{B5E24845-FB18-491A-A9A2-6A6D3DED0FB7}"/>
              </a:ext>
            </a:extLst>
          </p:cNvPr>
          <p:cNvSpPr txBox="1"/>
          <p:nvPr/>
        </p:nvSpPr>
        <p:spPr>
          <a:xfrm>
            <a:off x="5724128" y="5157192"/>
            <a:ext cx="2880320" cy="830997"/>
          </a:xfrm>
          <a:prstGeom prst="rect">
            <a:avLst/>
          </a:prstGeom>
          <a:noFill/>
        </p:spPr>
        <p:txBody>
          <a:bodyPr wrap="square" rtlCol="0">
            <a:spAutoFit/>
          </a:bodyPr>
          <a:lstStyle/>
          <a:p>
            <a:r>
              <a:rPr lang="pt-BR" sz="1200" dirty="0">
                <a:hlinkClick r:id="rId3"/>
              </a:rPr>
              <a:t>http://www.pagina1news.com.br/na-frente-dos-filhos-homem-atira-na-ex-esposa-mata-sogra-e-depois-comete-suicidio/</a:t>
            </a:r>
            <a:r>
              <a:rPr lang="pt-BR" sz="1200" dirty="0"/>
              <a:t> </a:t>
            </a:r>
          </a:p>
        </p:txBody>
      </p:sp>
    </p:spTree>
    <p:extLst>
      <p:ext uri="{BB962C8B-B14F-4D97-AF65-F5344CB8AC3E}">
        <p14:creationId xmlns:p14="http://schemas.microsoft.com/office/powerpoint/2010/main" val="39702370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0F14990E-71D0-4998-8858-3207B1D5B32C}"/>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07/07/2020</a:t>
            </a:r>
          </a:p>
        </p:txBody>
      </p:sp>
      <p:pic>
        <p:nvPicPr>
          <p:cNvPr id="3" name="Imagem 2">
            <a:extLst>
              <a:ext uri="{FF2B5EF4-FFF2-40B4-BE49-F238E27FC236}">
                <a16:creationId xmlns:a16="http://schemas.microsoft.com/office/drawing/2014/main" id="{13D5CF6A-567D-463B-B438-D1E412C7D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4429125" cy="6858000"/>
          </a:xfrm>
          <a:prstGeom prst="rect">
            <a:avLst/>
          </a:prstGeom>
        </p:spPr>
      </p:pic>
      <p:sp>
        <p:nvSpPr>
          <p:cNvPr id="10" name="CaixaDeTexto 9">
            <a:extLst>
              <a:ext uri="{FF2B5EF4-FFF2-40B4-BE49-F238E27FC236}">
                <a16:creationId xmlns:a16="http://schemas.microsoft.com/office/drawing/2014/main" id="{2544973E-F27A-454C-A008-357AE82F41F6}"/>
              </a:ext>
            </a:extLst>
          </p:cNvPr>
          <p:cNvSpPr txBox="1"/>
          <p:nvPr/>
        </p:nvSpPr>
        <p:spPr>
          <a:xfrm>
            <a:off x="4752653" y="3105834"/>
            <a:ext cx="4396272" cy="523220"/>
          </a:xfrm>
          <a:prstGeom prst="rect">
            <a:avLst/>
          </a:prstGeom>
          <a:noFill/>
        </p:spPr>
        <p:txBody>
          <a:bodyPr wrap="square">
            <a:spAutoFit/>
          </a:bodyPr>
          <a:lstStyle/>
          <a:p>
            <a:r>
              <a:rPr lang="pt-BR" sz="1400" dirty="0">
                <a:hlinkClick r:id="rId3"/>
              </a:rPr>
              <a:t>https://bhaz.com.br/2020/07/11/pai-oferece-filha-jovem-estupra/</a:t>
            </a:r>
            <a:r>
              <a:rPr lang="pt-BR" sz="1400" dirty="0"/>
              <a:t> </a:t>
            </a:r>
          </a:p>
        </p:txBody>
      </p:sp>
    </p:spTree>
    <p:extLst>
      <p:ext uri="{BB962C8B-B14F-4D97-AF65-F5344CB8AC3E}">
        <p14:creationId xmlns:p14="http://schemas.microsoft.com/office/powerpoint/2010/main" val="23853787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2E82591-6A89-41D7-94E4-4B673EE12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61610"/>
            <a:ext cx="7992888" cy="1895475"/>
          </a:xfrm>
          <a:prstGeom prst="rect">
            <a:avLst/>
          </a:prstGeom>
        </p:spPr>
      </p:pic>
      <p:sp>
        <p:nvSpPr>
          <p:cNvPr id="7" name="CaixaDeTexto 6">
            <a:extLst>
              <a:ext uri="{FF2B5EF4-FFF2-40B4-BE49-F238E27FC236}">
                <a16:creationId xmlns:a16="http://schemas.microsoft.com/office/drawing/2014/main" id="{0F14990E-71D0-4998-8858-3207B1D5B32C}"/>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07/07/2020</a:t>
            </a:r>
          </a:p>
        </p:txBody>
      </p:sp>
      <p:sp>
        <p:nvSpPr>
          <p:cNvPr id="8" name="CaixaDeTexto 7">
            <a:extLst>
              <a:ext uri="{FF2B5EF4-FFF2-40B4-BE49-F238E27FC236}">
                <a16:creationId xmlns:a16="http://schemas.microsoft.com/office/drawing/2014/main" id="{EDC1A035-95BA-4BD7-8385-2F42518CD594}"/>
              </a:ext>
            </a:extLst>
          </p:cNvPr>
          <p:cNvSpPr txBox="1"/>
          <p:nvPr/>
        </p:nvSpPr>
        <p:spPr>
          <a:xfrm>
            <a:off x="899592" y="2157085"/>
            <a:ext cx="7920880" cy="2585323"/>
          </a:xfrm>
          <a:prstGeom prst="rect">
            <a:avLst/>
          </a:prstGeom>
          <a:noFill/>
        </p:spPr>
        <p:txBody>
          <a:bodyPr wrap="square" rtlCol="0">
            <a:spAutoFit/>
          </a:bodyPr>
          <a:lstStyle/>
          <a:p>
            <a:pPr algn="just" fontAlgn="base"/>
            <a:r>
              <a:rPr lang="pt-BR" b="0" i="0" dirty="0">
                <a:solidFill>
                  <a:srgbClr val="444444"/>
                </a:solidFill>
                <a:effectLst/>
                <a:latin typeface="Roboto"/>
              </a:rPr>
              <a:t>O motivo do crime seria porque o ex-marido de Sandra não aceitava o término do relacionamento. Em depoimento ao delegado responsável, </a:t>
            </a:r>
            <a:r>
              <a:rPr lang="pt-BR" b="1" i="0" u="sng" dirty="0">
                <a:solidFill>
                  <a:srgbClr val="444444"/>
                </a:solidFill>
                <a:effectLst/>
                <a:latin typeface="Roboto"/>
              </a:rPr>
              <a:t>ele alegou que a </a:t>
            </a:r>
            <a:r>
              <a:rPr lang="pt-BR" b="1" i="0" u="sng" dirty="0" err="1">
                <a:solidFill>
                  <a:srgbClr val="444444"/>
                </a:solidFill>
                <a:effectLst/>
                <a:latin typeface="Roboto"/>
              </a:rPr>
              <a:t>ex</a:t>
            </a:r>
            <a:r>
              <a:rPr lang="pt-BR" b="1" i="0" u="sng" dirty="0">
                <a:solidFill>
                  <a:srgbClr val="444444"/>
                </a:solidFill>
                <a:effectLst/>
                <a:latin typeface="Roboto"/>
              </a:rPr>
              <a:t> não o deixava ele ver seus filhos, um de 12 e outro de nove anos de idade. O crime, inclusive, aconteceu na frente das crianças</a:t>
            </a:r>
            <a:r>
              <a:rPr lang="pt-BR" b="0" i="0" u="sng" dirty="0">
                <a:solidFill>
                  <a:srgbClr val="444444"/>
                </a:solidFill>
                <a:effectLst/>
                <a:latin typeface="Roboto"/>
              </a:rPr>
              <a:t>.</a:t>
            </a:r>
          </a:p>
          <a:p>
            <a:pPr algn="just" fontAlgn="base"/>
            <a:r>
              <a:rPr lang="pt-BR" b="0" i="0" dirty="0">
                <a:solidFill>
                  <a:srgbClr val="444444"/>
                </a:solidFill>
                <a:effectLst/>
                <a:latin typeface="Roboto"/>
              </a:rPr>
              <a:t>O autor dos golpes foi detido por populares até a chegada da Polícia Militar (PM), que estava nas proximidades, e foi preso. A faca usada no crime foi apreendida e levada para a delegacia.</a:t>
            </a:r>
          </a:p>
          <a:p>
            <a:pPr algn="just"/>
            <a:endParaRPr lang="pt-BR" dirty="0"/>
          </a:p>
        </p:txBody>
      </p:sp>
      <p:sp>
        <p:nvSpPr>
          <p:cNvPr id="9" name="CaixaDeTexto 8">
            <a:extLst>
              <a:ext uri="{FF2B5EF4-FFF2-40B4-BE49-F238E27FC236}">
                <a16:creationId xmlns:a16="http://schemas.microsoft.com/office/drawing/2014/main" id="{C87D310B-CC5F-405F-B6CD-4C3069B5B3D9}"/>
              </a:ext>
            </a:extLst>
          </p:cNvPr>
          <p:cNvSpPr txBox="1"/>
          <p:nvPr/>
        </p:nvSpPr>
        <p:spPr>
          <a:xfrm>
            <a:off x="1115616" y="4869160"/>
            <a:ext cx="7560840" cy="646331"/>
          </a:xfrm>
          <a:prstGeom prst="rect">
            <a:avLst/>
          </a:prstGeom>
          <a:noFill/>
        </p:spPr>
        <p:txBody>
          <a:bodyPr wrap="square" rtlCol="0">
            <a:spAutoFit/>
          </a:bodyPr>
          <a:lstStyle/>
          <a:p>
            <a:r>
              <a:rPr lang="pt-BR" dirty="0">
                <a:hlinkClick r:id="rId3"/>
              </a:rPr>
              <a:t>https://www.paiquere.com.br/homem-mata-ex-mulher-na-frente-dos-filhos-com-dez-facadas/</a:t>
            </a:r>
            <a:r>
              <a:rPr lang="pt-BR" dirty="0"/>
              <a:t> </a:t>
            </a:r>
          </a:p>
        </p:txBody>
      </p:sp>
    </p:spTree>
    <p:extLst>
      <p:ext uri="{BB962C8B-B14F-4D97-AF65-F5344CB8AC3E}">
        <p14:creationId xmlns:p14="http://schemas.microsoft.com/office/powerpoint/2010/main" val="964817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920E7BD5-E7B6-4788-9317-17BAF3D661DB}"/>
              </a:ext>
            </a:extLst>
          </p:cNvPr>
          <p:cNvSpPr txBox="1"/>
          <p:nvPr/>
        </p:nvSpPr>
        <p:spPr>
          <a:xfrm>
            <a:off x="107504" y="332656"/>
            <a:ext cx="4392488" cy="6001643"/>
          </a:xfrm>
          <a:prstGeom prst="rect">
            <a:avLst/>
          </a:prstGeom>
          <a:noFill/>
        </p:spPr>
        <p:txBody>
          <a:bodyPr wrap="square" rtlCol="0">
            <a:spAutoFit/>
          </a:bodyPr>
          <a:lstStyle/>
          <a:p>
            <a:pPr algn="just"/>
            <a:r>
              <a:rPr lang="pt-BR" sz="1200" dirty="0">
                <a:highlight>
                  <a:srgbClr val="FFFF00"/>
                </a:highlight>
              </a:rPr>
              <a:t>colo da mãe, e foi entregue ao pai no dia 26 de maio</a:t>
            </a:r>
            <a:r>
              <a:rPr lang="pt-BR" sz="1200" dirty="0"/>
              <a:t>. Foi a última vez que a mãe viu a filha com saúde. Embora André tenha dito que a filha fora entregue com problemas, a babá de Joanna, Maria Aparecida de Andrade Brandão, declarou, em depoimento, que deu “o último banho na menina antes de ser entregue ao pai e que a criança não tinha nenhuma marca no corpo”.</a:t>
            </a:r>
          </a:p>
          <a:p>
            <a:pPr algn="just"/>
            <a:r>
              <a:rPr lang="pt-BR" sz="1200" dirty="0"/>
              <a:t>“Quando vi o laudo das psicólogas, achei que era retaliação porque eu reclamara na Corregedoria que elas tinham me tratado de forma hostil”, diz Cristiane. “Depois, me </a:t>
            </a:r>
            <a:r>
              <a:rPr lang="pt-BR" sz="1200" b="1" dirty="0">
                <a:highlight>
                  <a:srgbClr val="FFFF00"/>
                </a:highlight>
              </a:rPr>
              <a:t>lembrei que o André dizia ter uma tia promotora e que ela ‘iria dar um jeito’.” André é sobrinho de </a:t>
            </a:r>
            <a:r>
              <a:rPr lang="pt-BR" sz="1200" b="1" u="sng" dirty="0">
                <a:highlight>
                  <a:srgbClr val="FFFF00"/>
                </a:highlight>
              </a:rPr>
              <a:t>Maria Helena Biscaia</a:t>
            </a:r>
            <a:r>
              <a:rPr lang="pt-BR" sz="1200" b="1" dirty="0">
                <a:highlight>
                  <a:srgbClr val="FFFF00"/>
                </a:highlight>
              </a:rPr>
              <a:t>, mulher do </a:t>
            </a:r>
            <a:r>
              <a:rPr lang="pt-BR" sz="1200" b="1" u="sng" dirty="0">
                <a:highlight>
                  <a:srgbClr val="FFFF00"/>
                </a:highlight>
              </a:rPr>
              <a:t>ex-deputado federal </a:t>
            </a:r>
            <a:r>
              <a:rPr lang="pt-BR" sz="1200" b="1" u="sng" dirty="0" err="1">
                <a:highlight>
                  <a:srgbClr val="FFFF00"/>
                </a:highlight>
              </a:rPr>
              <a:t>Antonio</a:t>
            </a:r>
            <a:r>
              <a:rPr lang="pt-BR" sz="1200" b="1" u="sng" dirty="0">
                <a:highlight>
                  <a:srgbClr val="FFFF00"/>
                </a:highlight>
              </a:rPr>
              <a:t> Carlos Biscaia (PT-RJ).</a:t>
            </a:r>
            <a:r>
              <a:rPr lang="pt-BR" sz="1200" b="1" dirty="0">
                <a:highlight>
                  <a:srgbClr val="FFFF00"/>
                </a:highlight>
              </a:rPr>
              <a:t> </a:t>
            </a:r>
            <a:r>
              <a:rPr lang="pt-BR" sz="1200" dirty="0"/>
              <a:t>“Não sei se ele usava o nome deles indevidamente”, diz Cristiane. </a:t>
            </a:r>
            <a:r>
              <a:rPr lang="pt-BR" sz="1200" dirty="0">
                <a:highlight>
                  <a:srgbClr val="FFFF00"/>
                </a:highlight>
              </a:rPr>
              <a:t>A mãe se revolta ao questionar o Judiciário: “Não ouviram a Joanna, não ouviram minha família, só os pais dele e a mulher dele.” </a:t>
            </a:r>
            <a:r>
              <a:rPr lang="pt-BR" sz="1200" dirty="0"/>
              <a:t>Isso, apesar de haver boletins policiais relatando a violência de André e Vanessa, a madrasta de Joanna. Num deles, André diz que a mulher tinha quebrado uma cadeira em sua cabeça porque não queria que Joanna fosse para a casa deles. Em outro, Vanessa conta que, ainda grávida, teria levado socos de André. Há também, segundo Cristiane, outro registro policial de agressão de André contra sua primeira mulher, Gleide Abreu Afonso (</a:t>
            </a:r>
            <a:r>
              <a:rPr lang="pt-BR" sz="1200" dirty="0" err="1"/>
              <a:t>ex-Marins</a:t>
            </a:r>
            <a:r>
              <a:rPr lang="pt-BR" sz="1200" dirty="0"/>
              <a:t>).</a:t>
            </a:r>
          </a:p>
          <a:p>
            <a:pPr algn="just"/>
            <a:r>
              <a:rPr lang="pt-BR" sz="1200" dirty="0"/>
              <a:t>“Essa juíza disse que não tinha nada no processo desses boletins. Me deu nojo, me deu vontade de vomitar”, diz Cristiane, novamente aos prantos. </a:t>
            </a:r>
            <a:r>
              <a:rPr lang="pt-BR" sz="1200" dirty="0">
                <a:highlight>
                  <a:srgbClr val="FFFF00"/>
                </a:highlight>
              </a:rPr>
              <a:t>Ela recorda sua última conversa com Joanna. “Eu disse a ela: ‘Filha, a juíza ordenou que você tem que ficar com papai André por 90 dias.</a:t>
            </a:r>
            <a:r>
              <a:rPr lang="pt-BR" sz="1200" dirty="0"/>
              <a:t> Depois, a mamãe pega você de novo, tá?’ Ela disse: “Não chora mais, mamãe. Agora você vai ficar com dois filhinhos só porque ele falou pra mim que não volto mais.” Cristiane tem mais dois filhos do casamento com Ricardo. </a:t>
            </a:r>
            <a:r>
              <a:rPr lang="pt-BR" sz="1200" b="1" dirty="0">
                <a:highlight>
                  <a:srgbClr val="FFFF00"/>
                </a:highlight>
              </a:rPr>
              <a:t>“Joanna foi vítima do Judiciário. A juíza a tirou de dentro de casa e entregou-a para ser morta”, disse ela.</a:t>
            </a:r>
          </a:p>
        </p:txBody>
      </p:sp>
      <p:sp>
        <p:nvSpPr>
          <p:cNvPr id="4" name="Retângulo 3">
            <a:extLst>
              <a:ext uri="{FF2B5EF4-FFF2-40B4-BE49-F238E27FC236}">
                <a16:creationId xmlns:a16="http://schemas.microsoft.com/office/drawing/2014/main" id="{ED43DEA4-FCAE-4811-93A9-1DD47D776898}"/>
              </a:ext>
            </a:extLst>
          </p:cNvPr>
          <p:cNvSpPr/>
          <p:nvPr/>
        </p:nvSpPr>
        <p:spPr>
          <a:xfrm>
            <a:off x="179512" y="6453336"/>
            <a:ext cx="4536504" cy="276999"/>
          </a:xfrm>
          <a:prstGeom prst="rect">
            <a:avLst/>
          </a:prstGeom>
        </p:spPr>
        <p:txBody>
          <a:bodyPr wrap="square">
            <a:spAutoFit/>
          </a:bodyPr>
          <a:lstStyle/>
          <a:p>
            <a:r>
              <a:rPr lang="pt-BR" sz="1200" dirty="0">
                <a:hlinkClick r:id="rId2"/>
              </a:rPr>
              <a:t>https://istoe.com.br/96766_AS+VARIAS+TRAGEDIAS+DE+JOANNA/</a:t>
            </a:r>
            <a:endParaRPr lang="pt-BR" sz="1200" dirty="0"/>
          </a:p>
        </p:txBody>
      </p:sp>
      <p:pic>
        <p:nvPicPr>
          <p:cNvPr id="8" name="Imagem 7">
            <a:extLst>
              <a:ext uri="{FF2B5EF4-FFF2-40B4-BE49-F238E27FC236}">
                <a16:creationId xmlns:a16="http://schemas.microsoft.com/office/drawing/2014/main" id="{9064B871-B33D-4D02-96B7-ABF83A1B0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495" y="260648"/>
            <a:ext cx="4536505" cy="1296144"/>
          </a:xfrm>
          <a:prstGeom prst="rect">
            <a:avLst/>
          </a:prstGeom>
        </p:spPr>
      </p:pic>
      <p:pic>
        <p:nvPicPr>
          <p:cNvPr id="10" name="Imagem 9">
            <a:extLst>
              <a:ext uri="{FF2B5EF4-FFF2-40B4-BE49-F238E27FC236}">
                <a16:creationId xmlns:a16="http://schemas.microsoft.com/office/drawing/2014/main" id="{EBD21FC5-7D35-4268-974F-F857CF1829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0494" y="1581698"/>
            <a:ext cx="4420645" cy="771525"/>
          </a:xfrm>
          <a:prstGeom prst="rect">
            <a:avLst/>
          </a:prstGeom>
        </p:spPr>
      </p:pic>
      <p:pic>
        <p:nvPicPr>
          <p:cNvPr id="12" name="Imagem 11">
            <a:extLst>
              <a:ext uri="{FF2B5EF4-FFF2-40B4-BE49-F238E27FC236}">
                <a16:creationId xmlns:a16="http://schemas.microsoft.com/office/drawing/2014/main" id="{E52CDB9B-D8E8-40E0-B466-AB23F20FB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828" y="2353223"/>
            <a:ext cx="4603506" cy="771525"/>
          </a:xfrm>
          <a:prstGeom prst="rect">
            <a:avLst/>
          </a:prstGeom>
        </p:spPr>
      </p:pic>
      <p:sp>
        <p:nvSpPr>
          <p:cNvPr id="13" name="CaixaDeTexto 12">
            <a:extLst>
              <a:ext uri="{FF2B5EF4-FFF2-40B4-BE49-F238E27FC236}">
                <a16:creationId xmlns:a16="http://schemas.microsoft.com/office/drawing/2014/main" id="{A1720E2D-35B8-4D74-9857-68753E769998}"/>
              </a:ext>
            </a:extLst>
          </p:cNvPr>
          <p:cNvSpPr txBox="1"/>
          <p:nvPr/>
        </p:nvSpPr>
        <p:spPr>
          <a:xfrm>
            <a:off x="4548402" y="3124747"/>
            <a:ext cx="4392488" cy="3508653"/>
          </a:xfrm>
          <a:prstGeom prst="rect">
            <a:avLst/>
          </a:prstGeom>
          <a:noFill/>
        </p:spPr>
        <p:txBody>
          <a:bodyPr wrap="square" rtlCol="0">
            <a:spAutoFit/>
          </a:bodyPr>
          <a:lstStyle/>
          <a:p>
            <a:pPr algn="just"/>
            <a:r>
              <a:rPr lang="pt-BR" sz="1200" dirty="0"/>
              <a:t>André Rodrigues Marins, acusado de torturar e cometer homicídio qualificado por meio cruel contra a própria filha Joanna </a:t>
            </a:r>
            <a:r>
              <a:rPr lang="pt-BR" sz="1200" dirty="0" err="1"/>
              <a:t>Marcenal</a:t>
            </a:r>
            <a:r>
              <a:rPr lang="pt-BR" sz="1200" dirty="0"/>
              <a:t>, já não será mais julgado pelo Tribunal do Júri –apenas por tribunal criminal. Enquanto isso, ele continua trabalhando no Departamento de Controle de Execuções Penais do Tribunal de Justiça do Rio de Janeiro (TJ-RJ), vinculado à Vara de Execuções Penais, que abrange todas as Varas Penais do Estado do Rio. Segundo a Corregedoria do TJ, o processo no qual ele réu será distribuído para uma das varas criminais da capital. </a:t>
            </a:r>
            <a:r>
              <a:rPr lang="pt-BR" sz="1200" dirty="0">
                <a:highlight>
                  <a:srgbClr val="FFFF00"/>
                </a:highlight>
              </a:rPr>
              <a:t>Com isso, ele pode ter acesso aos autos de qualquer processo, até mesmo o seu</a:t>
            </a:r>
            <a:r>
              <a:rPr lang="pt-BR" sz="1200" dirty="0"/>
              <a:t>. Mesmo assim, a assessoria de imprensa da Corregedoria do TJ confirma a permanência de Marins no cargo de técnico judiciário. “Até o momento ele não responde a nenhum processo administrativo disciplinar, nem sindicância, apenas a um administrativo no qual está arrolado”, afirma. Tal processo verifica se houve erro na atuação das psicólogas, de uma magistrada e do próprio Marins quando ele recebeu a guarda de sua filha Joanna. No momento o processo interno de nº 2011.085596 aguarda despacho do juiz titular da Corregedoria.</a:t>
            </a:r>
            <a:r>
              <a:rPr lang="pt-BR" dirty="0"/>
              <a:t>  </a:t>
            </a:r>
          </a:p>
        </p:txBody>
      </p:sp>
    </p:spTree>
    <p:extLst>
      <p:ext uri="{BB962C8B-B14F-4D97-AF65-F5344CB8AC3E}">
        <p14:creationId xmlns:p14="http://schemas.microsoft.com/office/powerpoint/2010/main" val="9648310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1EAC0997-010B-415E-BD8A-8D8F79C29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993" y="332656"/>
            <a:ext cx="3920936" cy="4919718"/>
          </a:xfrm>
          <a:prstGeom prst="rect">
            <a:avLst/>
          </a:prstGeom>
        </p:spPr>
      </p:pic>
      <p:pic>
        <p:nvPicPr>
          <p:cNvPr id="3" name="Imagem 2">
            <a:extLst>
              <a:ext uri="{FF2B5EF4-FFF2-40B4-BE49-F238E27FC236}">
                <a16:creationId xmlns:a16="http://schemas.microsoft.com/office/drawing/2014/main" id="{8A46B6DB-5E09-480A-9809-A6B8F97EF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23" y="19966"/>
            <a:ext cx="5115028" cy="1744263"/>
          </a:xfrm>
          <a:prstGeom prst="rect">
            <a:avLst/>
          </a:prstGeom>
        </p:spPr>
      </p:pic>
      <p:sp>
        <p:nvSpPr>
          <p:cNvPr id="7" name="CaixaDeTexto 6">
            <a:extLst>
              <a:ext uri="{FF2B5EF4-FFF2-40B4-BE49-F238E27FC236}">
                <a16:creationId xmlns:a16="http://schemas.microsoft.com/office/drawing/2014/main" id="{0F14990E-71D0-4998-8858-3207B1D5B32C}"/>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18/07/2020</a:t>
            </a:r>
          </a:p>
        </p:txBody>
      </p:sp>
      <p:sp>
        <p:nvSpPr>
          <p:cNvPr id="10" name="CaixaDeTexto 9">
            <a:extLst>
              <a:ext uri="{FF2B5EF4-FFF2-40B4-BE49-F238E27FC236}">
                <a16:creationId xmlns:a16="http://schemas.microsoft.com/office/drawing/2014/main" id="{21AF083F-5D5D-48AC-AC32-D437F6805302}"/>
              </a:ext>
            </a:extLst>
          </p:cNvPr>
          <p:cNvSpPr txBox="1"/>
          <p:nvPr/>
        </p:nvSpPr>
        <p:spPr>
          <a:xfrm>
            <a:off x="196767" y="1492786"/>
            <a:ext cx="4807281" cy="4462760"/>
          </a:xfrm>
          <a:prstGeom prst="rect">
            <a:avLst/>
          </a:prstGeom>
          <a:noFill/>
        </p:spPr>
        <p:txBody>
          <a:bodyPr wrap="square" rtlCol="0">
            <a:spAutoFit/>
          </a:bodyPr>
          <a:lstStyle/>
          <a:p>
            <a:pPr algn="just" fontAlgn="base"/>
            <a:r>
              <a:rPr lang="pt-BR" sz="1100" b="0" i="0" dirty="0">
                <a:solidFill>
                  <a:srgbClr val="2B2B2B"/>
                </a:solidFill>
                <a:effectLst/>
                <a:latin typeface="Arial" panose="020B0604020202020204" pitchFamily="34" charset="0"/>
                <a:cs typeface="Arial" panose="020B0604020202020204" pitchFamily="34" charset="0"/>
              </a:rPr>
              <a:t>A DIG (Delegacia de Investigações Gerais) de Americana prendeu, na madrugada desta sexta-feira (4), Odair Elias Lima de Jesus, de 46 anos. Ele é suspeito de ter matado sua ex-companheira, Thaís Alves da Silva, na frente do filho, no Capão Redondo, na capital paulista.</a:t>
            </a:r>
          </a:p>
          <a:p>
            <a:pPr algn="just" fontAlgn="base"/>
            <a:r>
              <a:rPr lang="pt-BR" sz="1100" b="0" i="0" dirty="0">
                <a:solidFill>
                  <a:srgbClr val="2B2B2B"/>
                </a:solidFill>
                <a:effectLst/>
                <a:latin typeface="Arial" panose="020B0604020202020204" pitchFamily="34" charset="0"/>
                <a:cs typeface="Arial" panose="020B0604020202020204" pitchFamily="34" charset="0"/>
              </a:rPr>
              <a:t>O crime aconteceu no dia 18 de julho e foi presenciado por um dos três filhos do casal, de 6 anos. A criança viu a mãe ser morta com 12 facadas. Depois disso, o homem fugiu e passou a se esconder em Americana, por possuir parentes na cidade.</a:t>
            </a:r>
          </a:p>
          <a:p>
            <a:pPr algn="just" fontAlgn="base"/>
            <a:r>
              <a:rPr lang="pt-BR" sz="1100" b="0" i="0" dirty="0">
                <a:solidFill>
                  <a:srgbClr val="2B2B2B"/>
                </a:solidFill>
                <a:effectLst/>
                <a:latin typeface="Arial" panose="020B0604020202020204" pitchFamily="34" charset="0"/>
                <a:cs typeface="Arial" panose="020B0604020202020204" pitchFamily="34" charset="0"/>
              </a:rPr>
              <a:t>Ele foi levado até a sede da DIG com a sua atual companheira, que teria desacatado os agentes.</a:t>
            </a:r>
          </a:p>
          <a:p>
            <a:pPr algn="just" fontAlgn="base"/>
            <a:r>
              <a:rPr lang="pt-BR" sz="1100" b="0" i="0" dirty="0">
                <a:solidFill>
                  <a:srgbClr val="2B2B2B"/>
                </a:solidFill>
                <a:effectLst/>
                <a:latin typeface="Arial" panose="020B0604020202020204" pitchFamily="34" charset="0"/>
                <a:cs typeface="Arial" panose="020B0604020202020204" pitchFamily="34" charset="0"/>
              </a:rPr>
              <a:t>Odair Elias Lima de Jesus foi denunciado pelo MP (Ministério Público) pelo feminicídio da ex-companheira. Segundo a denúncia, o casal manteve uma relação estável por 13 anos e tiveram três filhos, de 6, 9 e 13 anos de idade.</a:t>
            </a:r>
          </a:p>
          <a:p>
            <a:pPr algn="just" fontAlgn="base"/>
            <a:r>
              <a:rPr lang="pt-BR" sz="1100" b="0" i="0" dirty="0">
                <a:solidFill>
                  <a:srgbClr val="2B2B2B"/>
                </a:solidFill>
                <a:effectLst/>
                <a:latin typeface="Arial" panose="020B0604020202020204" pitchFamily="34" charset="0"/>
                <a:cs typeface="Arial" panose="020B0604020202020204" pitchFamily="34" charset="0"/>
              </a:rPr>
              <a:t>Em janeiro deste ano, Thaís resolveu se separar e procurou a DDM (Delegacia de Defesa da Mulher) dizendo que já tinha sido agredida várias vezes pelo </a:t>
            </a:r>
            <a:r>
              <a:rPr lang="pt-BR" sz="1100" b="0" i="0" dirty="0" err="1">
                <a:solidFill>
                  <a:srgbClr val="2B2B2B"/>
                </a:solidFill>
                <a:effectLst/>
                <a:latin typeface="Arial" panose="020B0604020202020204" pitchFamily="34" charset="0"/>
                <a:cs typeface="Arial" panose="020B0604020202020204" pitchFamily="34" charset="0"/>
              </a:rPr>
              <a:t>ex</a:t>
            </a:r>
            <a:r>
              <a:rPr lang="pt-BR" sz="1100" b="0" i="0" dirty="0">
                <a:solidFill>
                  <a:srgbClr val="2B2B2B"/>
                </a:solidFill>
                <a:effectLst/>
                <a:latin typeface="Arial" panose="020B0604020202020204" pitchFamily="34" charset="0"/>
                <a:cs typeface="Arial" panose="020B0604020202020204" pitchFamily="34" charset="0"/>
              </a:rPr>
              <a:t>, com socos, pontapés e puxões de cabelo, inclusive na frente dos filhos.</a:t>
            </a:r>
          </a:p>
          <a:p>
            <a:pPr algn="just" fontAlgn="base"/>
            <a:r>
              <a:rPr lang="pt-BR" sz="1100" b="0" i="0" dirty="0">
                <a:solidFill>
                  <a:srgbClr val="2B2B2B"/>
                </a:solidFill>
                <a:effectLst/>
                <a:latin typeface="Arial" panose="020B0604020202020204" pitchFamily="34" charset="0"/>
                <a:cs typeface="Arial" panose="020B0604020202020204" pitchFamily="34" charset="0"/>
              </a:rPr>
              <a:t>A mulher afirmou que, ao dizer que queria se separar, Odair a ameaçou de morte. Por isso, a Justiça concedeu uma medida protetiva impedindo o </a:t>
            </a:r>
            <a:r>
              <a:rPr lang="pt-BR" sz="1100" b="0" i="0" dirty="0" err="1">
                <a:solidFill>
                  <a:srgbClr val="2B2B2B"/>
                </a:solidFill>
                <a:effectLst/>
                <a:latin typeface="Arial" panose="020B0604020202020204" pitchFamily="34" charset="0"/>
                <a:cs typeface="Arial" panose="020B0604020202020204" pitchFamily="34" charset="0"/>
              </a:rPr>
              <a:t>ex</a:t>
            </a:r>
            <a:r>
              <a:rPr lang="pt-BR" sz="1100" b="0" i="0" dirty="0">
                <a:solidFill>
                  <a:srgbClr val="2B2B2B"/>
                </a:solidFill>
                <a:effectLst/>
                <a:latin typeface="Arial" panose="020B0604020202020204" pitchFamily="34" charset="0"/>
                <a:cs typeface="Arial" panose="020B0604020202020204" pitchFamily="34" charset="0"/>
              </a:rPr>
              <a:t> de se aproximar dela e manter contato por qualquer meio de comunicação.</a:t>
            </a:r>
          </a:p>
          <a:p>
            <a:pPr algn="just" fontAlgn="base"/>
            <a:endParaRPr lang="pt-BR" sz="1200" b="0" i="0" dirty="0">
              <a:solidFill>
                <a:srgbClr val="2B2B2B"/>
              </a:solidFill>
              <a:effectLst/>
              <a:latin typeface="Georgia" panose="02040502050405020303" pitchFamily="18" charset="0"/>
            </a:endParaRPr>
          </a:p>
          <a:p>
            <a:pPr algn="l" fontAlgn="base"/>
            <a:endParaRPr lang="pt-BR" sz="1200" b="0" i="0" dirty="0">
              <a:solidFill>
                <a:srgbClr val="2B2B2B"/>
              </a:solidFill>
              <a:effectLst/>
              <a:latin typeface="Georgia" panose="02040502050405020303" pitchFamily="18" charset="0"/>
            </a:endParaRPr>
          </a:p>
          <a:p>
            <a:pPr algn="just"/>
            <a:endParaRPr lang="pt-BR" dirty="0"/>
          </a:p>
        </p:txBody>
      </p:sp>
      <p:sp>
        <p:nvSpPr>
          <p:cNvPr id="11" name="CaixaDeTexto 10">
            <a:extLst>
              <a:ext uri="{FF2B5EF4-FFF2-40B4-BE49-F238E27FC236}">
                <a16:creationId xmlns:a16="http://schemas.microsoft.com/office/drawing/2014/main" id="{8E55935F-509D-460E-B98B-B5035C981503}"/>
              </a:ext>
            </a:extLst>
          </p:cNvPr>
          <p:cNvSpPr txBox="1"/>
          <p:nvPr/>
        </p:nvSpPr>
        <p:spPr>
          <a:xfrm>
            <a:off x="193626" y="5252374"/>
            <a:ext cx="8904303" cy="2169825"/>
          </a:xfrm>
          <a:prstGeom prst="rect">
            <a:avLst/>
          </a:prstGeom>
          <a:noFill/>
        </p:spPr>
        <p:txBody>
          <a:bodyPr wrap="square" rtlCol="0">
            <a:spAutoFit/>
          </a:bodyPr>
          <a:lstStyle/>
          <a:p>
            <a:pPr algn="just" fontAlgn="base"/>
            <a:r>
              <a:rPr lang="pt-BR" sz="1100" b="1" i="0" u="sng" dirty="0">
                <a:solidFill>
                  <a:srgbClr val="2B2B2B"/>
                </a:solidFill>
                <a:effectLst/>
                <a:latin typeface="Arial" panose="020B0604020202020204" pitchFamily="34" charset="0"/>
                <a:cs typeface="Arial" panose="020B0604020202020204" pitchFamily="34" charset="0"/>
              </a:rPr>
              <a:t>Ele só podia se aproximar para ver os filhos</a:t>
            </a:r>
            <a:r>
              <a:rPr lang="pt-BR" sz="1100" b="0" i="0" dirty="0">
                <a:solidFill>
                  <a:srgbClr val="2B2B2B"/>
                </a:solidFill>
                <a:effectLst/>
                <a:latin typeface="Arial" panose="020B0604020202020204" pitchFamily="34" charset="0"/>
                <a:cs typeface="Arial" panose="020B0604020202020204" pitchFamily="34" charset="0"/>
              </a:rPr>
              <a:t>. No dia anterior ao crime, de acordo com a denúncia, o homem foi até a casa para pegar um dos filhos, conforme combinado, e foi embora.</a:t>
            </a:r>
          </a:p>
          <a:p>
            <a:pPr algn="just" fontAlgn="base"/>
            <a:r>
              <a:rPr lang="pt-BR" sz="1100" b="0" i="0" dirty="0">
                <a:solidFill>
                  <a:srgbClr val="2B2B2B"/>
                </a:solidFill>
                <a:effectLst/>
                <a:latin typeface="Arial" panose="020B0604020202020204" pitchFamily="34" charset="0"/>
                <a:cs typeface="Arial" panose="020B0604020202020204" pitchFamily="34" charset="0"/>
              </a:rPr>
              <a:t>Thaís, depois disso, resolveu sair com umas amigas. Durante a noite, recebeu uma ligação do </a:t>
            </a:r>
            <a:r>
              <a:rPr lang="pt-BR" sz="1100" b="0" i="0" dirty="0" err="1">
                <a:solidFill>
                  <a:srgbClr val="2B2B2B"/>
                </a:solidFill>
                <a:effectLst/>
                <a:latin typeface="Arial" panose="020B0604020202020204" pitchFamily="34" charset="0"/>
                <a:cs typeface="Arial" panose="020B0604020202020204" pitchFamily="34" charset="0"/>
              </a:rPr>
              <a:t>ex</a:t>
            </a:r>
            <a:r>
              <a:rPr lang="pt-BR" sz="1100" b="0" i="0" dirty="0">
                <a:solidFill>
                  <a:srgbClr val="2B2B2B"/>
                </a:solidFill>
                <a:effectLst/>
                <a:latin typeface="Arial" panose="020B0604020202020204" pitchFamily="34" charset="0"/>
                <a:cs typeface="Arial" panose="020B0604020202020204" pitchFamily="34" charset="0"/>
              </a:rPr>
              <a:t>, ordenando que ela voltasse para casa. O homem teria dito que o filho estava passando mal e precisava dela.</a:t>
            </a:r>
          </a:p>
          <a:p>
            <a:pPr algn="just" fontAlgn="base"/>
            <a:r>
              <a:rPr lang="pt-BR" sz="1100" b="0" i="0" dirty="0">
                <a:solidFill>
                  <a:srgbClr val="2B2B2B"/>
                </a:solidFill>
                <a:effectLst/>
                <a:latin typeface="Arial" panose="020B0604020202020204" pitchFamily="34" charset="0"/>
                <a:cs typeface="Arial" panose="020B0604020202020204" pitchFamily="34" charset="0"/>
              </a:rPr>
              <a:t>A mulher retornou para sua casa para cuidar do filho, que havia sido devolvido por Odair. Durante a madrugada do dia 18, o </a:t>
            </a:r>
            <a:r>
              <a:rPr lang="pt-BR" sz="1100" b="0" i="0" dirty="0" err="1">
                <a:solidFill>
                  <a:srgbClr val="2B2B2B"/>
                </a:solidFill>
                <a:effectLst/>
                <a:latin typeface="Arial" panose="020B0604020202020204" pitchFamily="34" charset="0"/>
                <a:cs typeface="Arial" panose="020B0604020202020204" pitchFamily="34" charset="0"/>
              </a:rPr>
              <a:t>ex</a:t>
            </a:r>
            <a:r>
              <a:rPr lang="pt-BR" sz="1100" b="0" i="0" dirty="0">
                <a:solidFill>
                  <a:srgbClr val="2B2B2B"/>
                </a:solidFill>
                <a:effectLst/>
                <a:latin typeface="Arial" panose="020B0604020202020204" pitchFamily="34" charset="0"/>
                <a:cs typeface="Arial" panose="020B0604020202020204" pitchFamily="34" charset="0"/>
              </a:rPr>
              <a:t> foi até a residência, arrombou o portão e a porta e deu 12 facadas em Thaís, diz o MP.</a:t>
            </a:r>
          </a:p>
          <a:p>
            <a:pPr algn="just" fontAlgn="base"/>
            <a:endParaRPr lang="pt-BR" sz="1100" dirty="0">
              <a:solidFill>
                <a:srgbClr val="2B2B2B"/>
              </a:solidFill>
              <a:latin typeface="Arial" panose="020B0604020202020204" pitchFamily="34" charset="0"/>
              <a:cs typeface="Arial" panose="020B0604020202020204" pitchFamily="34" charset="0"/>
            </a:endParaRPr>
          </a:p>
          <a:p>
            <a:pPr algn="just" fontAlgn="base"/>
            <a:r>
              <a:rPr lang="pt-BR" sz="1100" dirty="0">
                <a:solidFill>
                  <a:srgbClr val="2B2B2B"/>
                </a:solidFill>
                <a:latin typeface="Arial" panose="020B0604020202020204" pitchFamily="34" charset="0"/>
                <a:cs typeface="Arial" panose="020B0604020202020204" pitchFamily="34" charset="0"/>
              </a:rPr>
              <a:t>(</a:t>
            </a:r>
            <a:r>
              <a:rPr lang="pt-BR" sz="1100" dirty="0">
                <a:solidFill>
                  <a:srgbClr val="2B2B2B"/>
                </a:solidFill>
                <a:latin typeface="Arial" panose="020B0604020202020204" pitchFamily="34" charset="0"/>
                <a:cs typeface="Arial" panose="020B0604020202020204" pitchFamily="34" charset="0"/>
                <a:hlinkClick r:id="rId4"/>
              </a:rPr>
              <a:t>https://liberal.com.br/cidades/americana/preso-homem-que-matou-ex-mulher-na-frente-do-filho-se-escondia-em-americana-1299686/</a:t>
            </a:r>
            <a:r>
              <a:rPr lang="pt-BR" sz="1100" dirty="0">
                <a:solidFill>
                  <a:srgbClr val="2B2B2B"/>
                </a:solidFill>
                <a:latin typeface="Arial" panose="020B0604020202020204" pitchFamily="34" charset="0"/>
                <a:cs typeface="Arial" panose="020B0604020202020204" pitchFamily="34" charset="0"/>
              </a:rPr>
              <a:t> )</a:t>
            </a:r>
          </a:p>
          <a:p>
            <a:pPr algn="just" fontAlgn="base"/>
            <a:endParaRPr lang="pt-BR" sz="1100" b="0" i="0" dirty="0">
              <a:solidFill>
                <a:srgbClr val="2B2B2B"/>
              </a:solidFill>
              <a:effectLst/>
              <a:latin typeface="Arial" panose="020B0604020202020204" pitchFamily="34" charset="0"/>
              <a:cs typeface="Arial" panose="020B0604020202020204" pitchFamily="34" charset="0"/>
            </a:endParaRPr>
          </a:p>
          <a:p>
            <a:pPr algn="l" fontAlgn="base"/>
            <a:endParaRPr lang="pt-BR" sz="1800" b="0" i="0" dirty="0">
              <a:solidFill>
                <a:srgbClr val="2B2B2B"/>
              </a:solidFill>
              <a:effectLst/>
              <a:latin typeface="Georgia" panose="02040502050405020303" pitchFamily="18" charset="0"/>
            </a:endParaRPr>
          </a:p>
          <a:p>
            <a:endParaRPr lang="pt-BR" dirty="0"/>
          </a:p>
        </p:txBody>
      </p:sp>
    </p:spTree>
    <p:extLst>
      <p:ext uri="{BB962C8B-B14F-4D97-AF65-F5344CB8AC3E}">
        <p14:creationId xmlns:p14="http://schemas.microsoft.com/office/powerpoint/2010/main" val="15386924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0F14990E-71D0-4998-8858-3207B1D5B32C}"/>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20/07/2020</a:t>
            </a:r>
          </a:p>
        </p:txBody>
      </p:sp>
      <p:pic>
        <p:nvPicPr>
          <p:cNvPr id="9" name="Imagem 8">
            <a:extLst>
              <a:ext uri="{FF2B5EF4-FFF2-40B4-BE49-F238E27FC236}">
                <a16:creationId xmlns:a16="http://schemas.microsoft.com/office/drawing/2014/main" id="{18A153A3-6A23-4E11-8B68-BADC6D254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8848"/>
            <a:ext cx="5400599" cy="5882181"/>
          </a:xfrm>
          <a:prstGeom prst="rect">
            <a:avLst/>
          </a:prstGeom>
        </p:spPr>
      </p:pic>
      <p:sp>
        <p:nvSpPr>
          <p:cNvPr id="12" name="CaixaDeTexto 11">
            <a:extLst>
              <a:ext uri="{FF2B5EF4-FFF2-40B4-BE49-F238E27FC236}">
                <a16:creationId xmlns:a16="http://schemas.microsoft.com/office/drawing/2014/main" id="{40EC3C64-9D15-43E4-80C5-FA023342CFD9}"/>
              </a:ext>
            </a:extLst>
          </p:cNvPr>
          <p:cNvSpPr txBox="1"/>
          <p:nvPr/>
        </p:nvSpPr>
        <p:spPr>
          <a:xfrm>
            <a:off x="5796135" y="1412776"/>
            <a:ext cx="3024337" cy="646331"/>
          </a:xfrm>
          <a:prstGeom prst="rect">
            <a:avLst/>
          </a:prstGeom>
          <a:noFill/>
        </p:spPr>
        <p:txBody>
          <a:bodyPr wrap="square" rtlCol="0">
            <a:spAutoFit/>
          </a:bodyPr>
          <a:lstStyle/>
          <a:p>
            <a:pPr algn="ctr"/>
            <a:r>
              <a:rPr lang="pt-BR" b="1" i="0" dirty="0">
                <a:solidFill>
                  <a:srgbClr val="313131"/>
                </a:solidFill>
                <a:effectLst/>
                <a:latin typeface="PT Serif"/>
              </a:rPr>
              <a:t>Ana deixa dois filhos, um de 1 ano e outro de 4. </a:t>
            </a:r>
            <a:endParaRPr lang="pt-BR" b="1" dirty="0"/>
          </a:p>
        </p:txBody>
      </p:sp>
      <p:sp>
        <p:nvSpPr>
          <p:cNvPr id="14" name="CaixaDeTexto 13">
            <a:extLst>
              <a:ext uri="{FF2B5EF4-FFF2-40B4-BE49-F238E27FC236}">
                <a16:creationId xmlns:a16="http://schemas.microsoft.com/office/drawing/2014/main" id="{A44FD969-D0AA-443A-9BBE-48DB85C7C2D8}"/>
              </a:ext>
            </a:extLst>
          </p:cNvPr>
          <p:cNvSpPr txBox="1"/>
          <p:nvPr/>
        </p:nvSpPr>
        <p:spPr>
          <a:xfrm>
            <a:off x="483313" y="6013267"/>
            <a:ext cx="7920880" cy="646331"/>
          </a:xfrm>
          <a:prstGeom prst="rect">
            <a:avLst/>
          </a:prstGeom>
          <a:noFill/>
        </p:spPr>
        <p:txBody>
          <a:bodyPr wrap="square">
            <a:spAutoFit/>
          </a:bodyPr>
          <a:lstStyle/>
          <a:p>
            <a:r>
              <a:rPr lang="pt-BR" dirty="0">
                <a:hlinkClick r:id="rId3"/>
              </a:rPr>
              <a:t>https://tododia.com.br/jovem-e-morta-pelo-ex-na-frente-dos-filhos-e-dos-pais-em-sumare/</a:t>
            </a:r>
            <a:r>
              <a:rPr lang="pt-BR" dirty="0"/>
              <a:t> </a:t>
            </a:r>
          </a:p>
        </p:txBody>
      </p:sp>
    </p:spTree>
    <p:extLst>
      <p:ext uri="{BB962C8B-B14F-4D97-AF65-F5344CB8AC3E}">
        <p14:creationId xmlns:p14="http://schemas.microsoft.com/office/powerpoint/2010/main" val="18668527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70DD6B5B-B4BD-41F3-8FCE-A05FD6FD6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408816"/>
            <a:ext cx="7848600" cy="2257425"/>
          </a:xfrm>
          <a:prstGeom prst="rect">
            <a:avLst/>
          </a:prstGeom>
        </p:spPr>
      </p:pic>
      <p:sp>
        <p:nvSpPr>
          <p:cNvPr id="8" name="CaixaDeTexto 7">
            <a:extLst>
              <a:ext uri="{FF2B5EF4-FFF2-40B4-BE49-F238E27FC236}">
                <a16:creationId xmlns:a16="http://schemas.microsoft.com/office/drawing/2014/main" id="{6299D0B9-86F0-418E-9C5C-C7205DBD78C0}"/>
              </a:ext>
            </a:extLst>
          </p:cNvPr>
          <p:cNvSpPr txBox="1"/>
          <p:nvPr/>
        </p:nvSpPr>
        <p:spPr>
          <a:xfrm>
            <a:off x="647700" y="2551837"/>
            <a:ext cx="7956748" cy="3693319"/>
          </a:xfrm>
          <a:prstGeom prst="rect">
            <a:avLst/>
          </a:prstGeom>
          <a:noFill/>
        </p:spPr>
        <p:txBody>
          <a:bodyPr wrap="square">
            <a:spAutoFit/>
          </a:bodyPr>
          <a:lstStyle/>
          <a:p>
            <a:pPr algn="just"/>
            <a:r>
              <a:rPr lang="pt-BR" b="0" i="0" dirty="0">
                <a:solidFill>
                  <a:srgbClr val="333333"/>
                </a:solidFill>
                <a:effectLst/>
                <a:latin typeface="Roboto"/>
              </a:rPr>
              <a:t>De acordo com informações da Polícia Militar, a mulher relatou aos policiais que escutou barulhos na cozinha e se levantou para ver o que estava ocorrendo. Ao chegar no cômodo, se deparou com seu esposo levantando as calças, e seu filho, bastante assustado, também estaria tirando a roupa. Conforme o documento policial, a mãe teria questionado ao homem o que estava acontecendo. Ele teria dito que não era nada e fugiu para a rua.</a:t>
            </a:r>
          </a:p>
          <a:p>
            <a:pPr algn="just"/>
            <a:r>
              <a:rPr lang="pt-BR" b="0" i="0" dirty="0">
                <a:solidFill>
                  <a:srgbClr val="333333"/>
                </a:solidFill>
                <a:effectLst/>
                <a:latin typeface="Roboto"/>
              </a:rPr>
              <a:t>Ainda de acordo com a PM, o menino teria relatado que o pai usou força física e abusou sexualmente dele. </a:t>
            </a:r>
            <a:r>
              <a:rPr lang="pt-BR" b="1" i="0" u="sng" dirty="0">
                <a:solidFill>
                  <a:srgbClr val="333333"/>
                </a:solidFill>
                <a:effectLst/>
                <a:latin typeface="Roboto"/>
              </a:rPr>
              <a:t>O menino disse ainda que o homem teria ameaçado praticar ato sexual com o outro filho, de 3 anos, caso o menino negasse fazer sexo com ele. A vítima disse que o crime já teria ocorrido outras vezes, mas, por medo, ele nunca teria relatado à mãe.</a:t>
            </a:r>
          </a:p>
          <a:p>
            <a:pPr algn="just"/>
            <a:r>
              <a:rPr lang="pt-BR" b="0" i="0" dirty="0">
                <a:solidFill>
                  <a:srgbClr val="333333"/>
                </a:solidFill>
                <a:effectLst/>
                <a:latin typeface="Roboto"/>
              </a:rPr>
              <a:t>A PM fez buscas, encontrou e prendeu o homem em flagrante por estupro.</a:t>
            </a:r>
          </a:p>
          <a:p>
            <a:endParaRPr lang="pt-BR" dirty="0"/>
          </a:p>
        </p:txBody>
      </p:sp>
      <p:sp>
        <p:nvSpPr>
          <p:cNvPr id="4" name="CaixaDeTexto 3">
            <a:extLst>
              <a:ext uri="{FF2B5EF4-FFF2-40B4-BE49-F238E27FC236}">
                <a16:creationId xmlns:a16="http://schemas.microsoft.com/office/drawing/2014/main" id="{FBD66C6A-A5D3-4CE4-BA32-A16934450140}"/>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27/07/2020</a:t>
            </a:r>
          </a:p>
        </p:txBody>
      </p:sp>
      <p:sp>
        <p:nvSpPr>
          <p:cNvPr id="10" name="CaixaDeTexto 9">
            <a:extLst>
              <a:ext uri="{FF2B5EF4-FFF2-40B4-BE49-F238E27FC236}">
                <a16:creationId xmlns:a16="http://schemas.microsoft.com/office/drawing/2014/main" id="{68C9896D-8965-49CC-B563-6B6BC1EAB132}"/>
              </a:ext>
            </a:extLst>
          </p:cNvPr>
          <p:cNvSpPr txBox="1"/>
          <p:nvPr/>
        </p:nvSpPr>
        <p:spPr>
          <a:xfrm>
            <a:off x="596735" y="5921990"/>
            <a:ext cx="8568952" cy="646331"/>
          </a:xfrm>
          <a:prstGeom prst="rect">
            <a:avLst/>
          </a:prstGeom>
          <a:noFill/>
        </p:spPr>
        <p:txBody>
          <a:bodyPr wrap="square">
            <a:spAutoFit/>
          </a:bodyPr>
          <a:lstStyle/>
          <a:p>
            <a:r>
              <a:rPr lang="pt-BR" dirty="0">
                <a:hlinkClick r:id="rId3"/>
              </a:rPr>
              <a:t>https://tribunademinas.com.br/noticias/cidade/27-07-2020/homem-e-preso-por-suspeita-de-estuprar-filho-na-zona-sul.html</a:t>
            </a:r>
            <a:r>
              <a:rPr lang="pt-BR" dirty="0"/>
              <a:t> </a:t>
            </a:r>
          </a:p>
        </p:txBody>
      </p:sp>
    </p:spTree>
    <p:extLst>
      <p:ext uri="{BB962C8B-B14F-4D97-AF65-F5344CB8AC3E}">
        <p14:creationId xmlns:p14="http://schemas.microsoft.com/office/powerpoint/2010/main" val="29835217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E7305E6-3A5D-49B7-95C2-8993B0DA0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332656"/>
            <a:ext cx="7157864" cy="2570324"/>
          </a:xfrm>
          <a:prstGeom prst="rect">
            <a:avLst/>
          </a:prstGeom>
        </p:spPr>
      </p:pic>
      <p:sp>
        <p:nvSpPr>
          <p:cNvPr id="4" name="CaixaDeTexto 3">
            <a:extLst>
              <a:ext uri="{FF2B5EF4-FFF2-40B4-BE49-F238E27FC236}">
                <a16:creationId xmlns:a16="http://schemas.microsoft.com/office/drawing/2014/main" id="{FBD66C6A-A5D3-4CE4-BA32-A16934450140}"/>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07/08/2020</a:t>
            </a:r>
          </a:p>
        </p:txBody>
      </p:sp>
      <p:sp>
        <p:nvSpPr>
          <p:cNvPr id="9" name="CaixaDeTexto 8">
            <a:extLst>
              <a:ext uri="{FF2B5EF4-FFF2-40B4-BE49-F238E27FC236}">
                <a16:creationId xmlns:a16="http://schemas.microsoft.com/office/drawing/2014/main" id="{4B394F67-25A3-41EF-A6AC-2C4E9EB95943}"/>
              </a:ext>
            </a:extLst>
          </p:cNvPr>
          <p:cNvSpPr txBox="1"/>
          <p:nvPr/>
        </p:nvSpPr>
        <p:spPr>
          <a:xfrm>
            <a:off x="431540" y="2902980"/>
            <a:ext cx="8280920" cy="3785652"/>
          </a:xfrm>
          <a:prstGeom prst="rect">
            <a:avLst/>
          </a:prstGeom>
          <a:noFill/>
        </p:spPr>
        <p:txBody>
          <a:bodyPr wrap="square">
            <a:spAutoFit/>
          </a:bodyPr>
          <a:lstStyle/>
          <a:p>
            <a:r>
              <a:rPr lang="pt-BR" sz="1600" b="0" i="0" dirty="0">
                <a:solidFill>
                  <a:srgbClr val="231F20"/>
                </a:solidFill>
                <a:effectLst/>
                <a:latin typeface="IBM Plex Sans"/>
              </a:rPr>
              <a:t>A polícia chegou até o suspeito após duas filhas do casal irem até a 2ª Delegacia de Polícia de Crimes Contra a Criança e Atos Infracionais denunciar os abusos que estavam acontecendo com o irmão, que é portador de deficiência física. O homem também está sendo investigado por ter abusado de duas sobrinhas quando elas ainda eram crianças.</a:t>
            </a:r>
            <a:br>
              <a:rPr lang="pt-BR" sz="1600" dirty="0"/>
            </a:br>
            <a:r>
              <a:rPr lang="pt-BR" sz="1600" b="0" i="0" dirty="0">
                <a:solidFill>
                  <a:srgbClr val="231F20"/>
                </a:solidFill>
                <a:effectLst/>
                <a:latin typeface="IBM Plex Sans"/>
              </a:rPr>
              <a:t>De acordo com a delegada </a:t>
            </a:r>
            <a:r>
              <a:rPr lang="pt-BR" sz="1600" b="0" i="0" dirty="0" err="1">
                <a:solidFill>
                  <a:srgbClr val="231F20"/>
                </a:solidFill>
                <a:effectLst/>
                <a:latin typeface="IBM Plex Sans"/>
              </a:rPr>
              <a:t>Vilaneida</a:t>
            </a:r>
            <a:r>
              <a:rPr lang="pt-BR" sz="1600" b="0" i="0" dirty="0">
                <a:solidFill>
                  <a:srgbClr val="231F20"/>
                </a:solidFill>
                <a:effectLst/>
                <a:latin typeface="IBM Plex Sans"/>
              </a:rPr>
              <a:t> Aguiar, entre as crianças abusadas, </a:t>
            </a:r>
            <a:r>
              <a:rPr lang="pt-BR" sz="1600" b="1" i="0" u="sng" dirty="0">
                <a:solidFill>
                  <a:srgbClr val="231F20"/>
                </a:solidFill>
                <a:effectLst/>
                <a:latin typeface="IBM Plex Sans"/>
              </a:rPr>
              <a:t>há vítimas de apenas 2 e 4 anos de idade, adolescente com 15 anos</a:t>
            </a:r>
            <a:r>
              <a:rPr lang="pt-BR" sz="1600" b="0" i="0" dirty="0">
                <a:solidFill>
                  <a:srgbClr val="231F20"/>
                </a:solidFill>
                <a:effectLst/>
                <a:latin typeface="IBM Plex Sans"/>
              </a:rPr>
              <a:t> e pessoas com mais de 18 anos que, desde a infância, vinham sofrendo os abusos.</a:t>
            </a:r>
          </a:p>
          <a:p>
            <a:r>
              <a:rPr lang="pt-BR" sz="1600" b="0" i="0" dirty="0">
                <a:solidFill>
                  <a:srgbClr val="231F20"/>
                </a:solidFill>
                <a:effectLst/>
                <a:latin typeface="IBM Plex Sans"/>
              </a:rPr>
              <a:t>Ainda de acordo com a delegada, os suspeitos tentaram fugir, mas foram capturados pela polícia. “Diante da urgência da situação, acionamos os órgãos competentes para efetuar a prisão imediata dos acusados que, quando souberam da denúncia, fugiram da residência”, declarou. </a:t>
            </a:r>
            <a:br>
              <a:rPr lang="pt-BR" sz="1600" dirty="0"/>
            </a:br>
            <a:r>
              <a:rPr lang="pt-BR" sz="1600" b="0" i="0" dirty="0">
                <a:solidFill>
                  <a:srgbClr val="231F20"/>
                </a:solidFill>
                <a:effectLst/>
                <a:latin typeface="IBM Plex Sans"/>
              </a:rPr>
              <a:t>Segundo os relatos das filhas, a mãe sempre soube dos abusos sexuais, mas mandava os filhos negarem, encobria e ameaçava os filhos dizendo que, se eles contassem para alguém, o pai ia embora e eles ficariam sem comida.</a:t>
            </a:r>
          </a:p>
          <a:p>
            <a:r>
              <a:rPr lang="pt-BR" sz="1600" dirty="0">
                <a:hlinkClick r:id="rId3"/>
              </a:rPr>
              <a:t>https://www.folhape.com.br/noticias/pai-e-preso-acusado-de-estuprar-ha-anos-tres-filhos-e-dois-netos-em/150063/</a:t>
            </a:r>
            <a:r>
              <a:rPr lang="pt-BR" sz="1600" dirty="0">
                <a:solidFill>
                  <a:srgbClr val="231F20"/>
                </a:solidFill>
                <a:latin typeface="IBM Plex Sans"/>
              </a:rPr>
              <a:t> </a:t>
            </a:r>
            <a:endParaRPr lang="pt-BR" sz="1600" dirty="0"/>
          </a:p>
        </p:txBody>
      </p:sp>
    </p:spTree>
    <p:extLst>
      <p:ext uri="{BB962C8B-B14F-4D97-AF65-F5344CB8AC3E}">
        <p14:creationId xmlns:p14="http://schemas.microsoft.com/office/powerpoint/2010/main" val="8320024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0F14990E-71D0-4998-8858-3207B1D5B32C}"/>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09/08/2020</a:t>
            </a:r>
          </a:p>
        </p:txBody>
      </p:sp>
      <p:pic>
        <p:nvPicPr>
          <p:cNvPr id="3" name="Imagem 2">
            <a:extLst>
              <a:ext uri="{FF2B5EF4-FFF2-40B4-BE49-F238E27FC236}">
                <a16:creationId xmlns:a16="http://schemas.microsoft.com/office/drawing/2014/main" id="{B6961C1C-3CF0-4200-A2DF-FE83B6CB8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88640"/>
            <a:ext cx="6161682" cy="5732421"/>
          </a:xfrm>
          <a:prstGeom prst="rect">
            <a:avLst/>
          </a:prstGeom>
        </p:spPr>
      </p:pic>
      <p:sp>
        <p:nvSpPr>
          <p:cNvPr id="8" name="CaixaDeTexto 7">
            <a:extLst>
              <a:ext uri="{FF2B5EF4-FFF2-40B4-BE49-F238E27FC236}">
                <a16:creationId xmlns:a16="http://schemas.microsoft.com/office/drawing/2014/main" id="{00224F8D-6FBC-493E-BA2D-31C8A73AD263}"/>
              </a:ext>
            </a:extLst>
          </p:cNvPr>
          <p:cNvSpPr txBox="1"/>
          <p:nvPr/>
        </p:nvSpPr>
        <p:spPr>
          <a:xfrm>
            <a:off x="899592" y="6022684"/>
            <a:ext cx="7776864" cy="646331"/>
          </a:xfrm>
          <a:prstGeom prst="rect">
            <a:avLst/>
          </a:prstGeom>
          <a:noFill/>
        </p:spPr>
        <p:txBody>
          <a:bodyPr wrap="square">
            <a:spAutoFit/>
          </a:bodyPr>
          <a:lstStyle/>
          <a:p>
            <a:r>
              <a:rPr lang="pt-BR" dirty="0">
                <a:hlinkClick r:id="rId3"/>
              </a:rPr>
              <a:t>https://agora.folha.uol.com.br/sao-paulo/2020/08/homem-mata-mulher-gravida-na-frente-do-filho-do-casal-em-sp.shtml</a:t>
            </a:r>
            <a:r>
              <a:rPr lang="pt-BR" dirty="0"/>
              <a:t> </a:t>
            </a:r>
          </a:p>
        </p:txBody>
      </p:sp>
    </p:spTree>
    <p:extLst>
      <p:ext uri="{BB962C8B-B14F-4D97-AF65-F5344CB8AC3E}">
        <p14:creationId xmlns:p14="http://schemas.microsoft.com/office/powerpoint/2010/main" val="31781227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0F14990E-71D0-4998-8858-3207B1D5B32C}"/>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18/08/2020</a:t>
            </a:r>
          </a:p>
        </p:txBody>
      </p:sp>
      <p:pic>
        <p:nvPicPr>
          <p:cNvPr id="4" name="Imagem 3">
            <a:extLst>
              <a:ext uri="{FF2B5EF4-FFF2-40B4-BE49-F238E27FC236}">
                <a16:creationId xmlns:a16="http://schemas.microsoft.com/office/drawing/2014/main" id="{44532317-076B-47CA-9E5D-D01C2199C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980728"/>
            <a:ext cx="7381875" cy="2114550"/>
          </a:xfrm>
          <a:prstGeom prst="rect">
            <a:avLst/>
          </a:prstGeom>
        </p:spPr>
      </p:pic>
      <p:sp>
        <p:nvSpPr>
          <p:cNvPr id="5" name="CaixaDeTexto 4">
            <a:extLst>
              <a:ext uri="{FF2B5EF4-FFF2-40B4-BE49-F238E27FC236}">
                <a16:creationId xmlns:a16="http://schemas.microsoft.com/office/drawing/2014/main" id="{292BB5C2-91E7-4BB6-BBC2-582E6B3B934A}"/>
              </a:ext>
            </a:extLst>
          </p:cNvPr>
          <p:cNvSpPr txBox="1"/>
          <p:nvPr/>
        </p:nvSpPr>
        <p:spPr>
          <a:xfrm>
            <a:off x="1475656" y="3429000"/>
            <a:ext cx="6408712" cy="923330"/>
          </a:xfrm>
          <a:prstGeom prst="rect">
            <a:avLst/>
          </a:prstGeom>
          <a:noFill/>
        </p:spPr>
        <p:txBody>
          <a:bodyPr wrap="square" rtlCol="0">
            <a:spAutoFit/>
          </a:bodyPr>
          <a:lstStyle/>
          <a:p>
            <a:r>
              <a:rPr lang="pt-BR" dirty="0">
                <a:hlinkClick r:id="rId3"/>
              </a:rPr>
              <a:t>https://jornaldebrasilia.com.br/nahorah/homem-invade-casa-da-ex-a-esfaqueia-e-tenta-suicidio-filhos-presenciaram-tudo/</a:t>
            </a:r>
            <a:endParaRPr lang="pt-BR" dirty="0"/>
          </a:p>
          <a:p>
            <a:endParaRPr lang="pt-BR" dirty="0"/>
          </a:p>
        </p:txBody>
      </p:sp>
    </p:spTree>
    <p:extLst>
      <p:ext uri="{BB962C8B-B14F-4D97-AF65-F5344CB8AC3E}">
        <p14:creationId xmlns:p14="http://schemas.microsoft.com/office/powerpoint/2010/main" val="7293662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0F14990E-71D0-4998-8858-3207B1D5B32C}"/>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18/08/2020</a:t>
            </a:r>
          </a:p>
        </p:txBody>
      </p:sp>
      <p:sp>
        <p:nvSpPr>
          <p:cNvPr id="6" name="CaixaDeTexto 5">
            <a:extLst>
              <a:ext uri="{FF2B5EF4-FFF2-40B4-BE49-F238E27FC236}">
                <a16:creationId xmlns:a16="http://schemas.microsoft.com/office/drawing/2014/main" id="{1C34628A-0582-4E9F-9970-ED69F9CF2A75}"/>
              </a:ext>
            </a:extLst>
          </p:cNvPr>
          <p:cNvSpPr txBox="1"/>
          <p:nvPr/>
        </p:nvSpPr>
        <p:spPr>
          <a:xfrm>
            <a:off x="4283968" y="1916832"/>
            <a:ext cx="4629704" cy="2585323"/>
          </a:xfrm>
          <a:prstGeom prst="rect">
            <a:avLst/>
          </a:prstGeom>
          <a:noFill/>
        </p:spPr>
        <p:txBody>
          <a:bodyPr wrap="square">
            <a:spAutoFit/>
          </a:bodyPr>
          <a:lstStyle/>
          <a:p>
            <a:r>
              <a:rPr lang="pt-BR" b="0" i="0" dirty="0">
                <a:solidFill>
                  <a:srgbClr val="4A4A4A"/>
                </a:solidFill>
                <a:effectLst/>
                <a:latin typeface="Open Sans" panose="020B0606030504020204" pitchFamily="34" charset="0"/>
              </a:rPr>
              <a:t>Conforme o Boletim de Ocorrência (BO) sobre o caso, na ocasião do delito, o infrator teria entrado no quarto da criança e feito diversas perguntas de teor sexual. Depois disso, ele teria cometido o estupro. Depois do crime, a vítima buscou ajuda de uma tia, que mora nas proximidades, e que acionou a polícia por meio do 190.</a:t>
            </a:r>
            <a:endParaRPr lang="pt-BR" dirty="0"/>
          </a:p>
        </p:txBody>
      </p:sp>
      <p:pic>
        <p:nvPicPr>
          <p:cNvPr id="8" name="Imagem 7">
            <a:extLst>
              <a:ext uri="{FF2B5EF4-FFF2-40B4-BE49-F238E27FC236}">
                <a16:creationId xmlns:a16="http://schemas.microsoft.com/office/drawing/2014/main" id="{5AEC8A00-B4CB-457A-B5D8-E0B6CCFFA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6" y="1628800"/>
            <a:ext cx="4221062" cy="4622304"/>
          </a:xfrm>
          <a:prstGeom prst="rect">
            <a:avLst/>
          </a:prstGeom>
        </p:spPr>
      </p:pic>
      <p:sp>
        <p:nvSpPr>
          <p:cNvPr id="10" name="CaixaDeTexto 9">
            <a:extLst>
              <a:ext uri="{FF2B5EF4-FFF2-40B4-BE49-F238E27FC236}">
                <a16:creationId xmlns:a16="http://schemas.microsoft.com/office/drawing/2014/main" id="{EB907D3E-2A76-4CE8-952D-CD524A126D78}"/>
              </a:ext>
            </a:extLst>
          </p:cNvPr>
          <p:cNvSpPr txBox="1"/>
          <p:nvPr/>
        </p:nvSpPr>
        <p:spPr>
          <a:xfrm>
            <a:off x="4272871" y="4552562"/>
            <a:ext cx="4629704" cy="1477328"/>
          </a:xfrm>
          <a:prstGeom prst="rect">
            <a:avLst/>
          </a:prstGeom>
          <a:noFill/>
        </p:spPr>
        <p:txBody>
          <a:bodyPr wrap="square">
            <a:spAutoFit/>
          </a:bodyPr>
          <a:lstStyle/>
          <a:p>
            <a:r>
              <a:rPr lang="pt-BR" dirty="0">
                <a:hlinkClick r:id="rId3"/>
              </a:rPr>
              <a:t>https://www.portaldoholanda.com.br/amazonas/pai-que-estuprou-filha-de-13-anos-tem-prisao-preventiva-decretada-?fbclid=IwAR0wQ-zZvwllYCGlh1lvnxLpHhDfet0Y4nNdvm5EQK4oMiYn_hoTALsI2uM</a:t>
            </a:r>
            <a:r>
              <a:rPr lang="pt-BR" dirty="0"/>
              <a:t> </a:t>
            </a:r>
          </a:p>
        </p:txBody>
      </p:sp>
    </p:spTree>
    <p:extLst>
      <p:ext uri="{BB962C8B-B14F-4D97-AF65-F5344CB8AC3E}">
        <p14:creationId xmlns:p14="http://schemas.microsoft.com/office/powerpoint/2010/main" val="28182370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0F14990E-71D0-4998-8858-3207B1D5B32C}"/>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20/08/2020</a:t>
            </a:r>
          </a:p>
        </p:txBody>
      </p:sp>
      <p:pic>
        <p:nvPicPr>
          <p:cNvPr id="3" name="Imagem 2">
            <a:extLst>
              <a:ext uri="{FF2B5EF4-FFF2-40B4-BE49-F238E27FC236}">
                <a16:creationId xmlns:a16="http://schemas.microsoft.com/office/drawing/2014/main" id="{53593121-6B3D-4B8A-ACE0-1798EE649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80728"/>
            <a:ext cx="3960440" cy="4311074"/>
          </a:xfrm>
          <a:prstGeom prst="rect">
            <a:avLst/>
          </a:prstGeom>
        </p:spPr>
      </p:pic>
      <p:sp>
        <p:nvSpPr>
          <p:cNvPr id="5" name="CaixaDeTexto 4">
            <a:extLst>
              <a:ext uri="{FF2B5EF4-FFF2-40B4-BE49-F238E27FC236}">
                <a16:creationId xmlns:a16="http://schemas.microsoft.com/office/drawing/2014/main" id="{88A98AD3-4532-45C2-BDBB-BAAAA1A1545B}"/>
              </a:ext>
            </a:extLst>
          </p:cNvPr>
          <p:cNvSpPr txBox="1"/>
          <p:nvPr/>
        </p:nvSpPr>
        <p:spPr>
          <a:xfrm>
            <a:off x="4211960" y="792963"/>
            <a:ext cx="4248472" cy="5324535"/>
          </a:xfrm>
          <a:prstGeom prst="rect">
            <a:avLst/>
          </a:prstGeom>
          <a:noFill/>
        </p:spPr>
        <p:txBody>
          <a:bodyPr wrap="square" rtlCol="0">
            <a:spAutoFit/>
          </a:bodyPr>
          <a:lstStyle/>
          <a:p>
            <a:pPr algn="just" rtl="0"/>
            <a:r>
              <a:rPr lang="pt-BR" sz="1400" b="1" i="0" dirty="0">
                <a:solidFill>
                  <a:srgbClr val="3F3F42"/>
                </a:solidFill>
                <a:effectLst/>
                <a:latin typeface="ReithSans"/>
              </a:rPr>
              <a:t>Jéssica* teve a infância e o futuro roubados pelos abusos sexuais praticados pelo próprio pai. Ela engravidou aos 12 anos. Meses depois, se tornou mãe e morreu por complicações de saúde causadas por uma gestação de alto risco.</a:t>
            </a:r>
            <a:endParaRPr lang="pt-BR" sz="1400" b="0" i="0" dirty="0">
              <a:solidFill>
                <a:srgbClr val="3F3F42"/>
              </a:solidFill>
              <a:effectLst/>
              <a:latin typeface="ReithSans"/>
            </a:endParaRPr>
          </a:p>
          <a:p>
            <a:pPr algn="just" rtl="0"/>
            <a:r>
              <a:rPr lang="pt-BR" sz="1400" b="0" i="0" dirty="0">
                <a:solidFill>
                  <a:srgbClr val="3F3F42"/>
                </a:solidFill>
                <a:effectLst/>
                <a:latin typeface="ReithSans"/>
              </a:rPr>
              <a:t>Ela morava em uma comunidade ribeirinha no município de Coari, no interior do Amazonas, junto com os pais e cinco irmãos. Em depoimento, após descobrir a gravidez, ela disse a assistentes sociais que foi abusada pelo pai durante anos, quando ficava sozinha com ele.</a:t>
            </a:r>
          </a:p>
          <a:p>
            <a:pPr algn="just" rtl="0"/>
            <a:r>
              <a:rPr lang="pt-BR" sz="1400" b="0" i="0" dirty="0">
                <a:solidFill>
                  <a:srgbClr val="3F3F42"/>
                </a:solidFill>
                <a:effectLst/>
                <a:latin typeface="ReithSans"/>
              </a:rPr>
              <a:t>"Sempre que a minha mãe viajava para a cidade, ele aproveitava a ausência dela e dos meus irmãos para fazer isso comigo", disse a adolescente ao Centro de Referência Especializado de Assistência Social (</a:t>
            </a:r>
            <a:r>
              <a:rPr lang="pt-BR" sz="1400" b="0" i="0" dirty="0" err="1">
                <a:solidFill>
                  <a:srgbClr val="3F3F42"/>
                </a:solidFill>
                <a:effectLst/>
                <a:latin typeface="ReithSans"/>
              </a:rPr>
              <a:t>Creas</a:t>
            </a:r>
            <a:r>
              <a:rPr lang="pt-BR" sz="1400" b="0" i="0" dirty="0">
                <a:solidFill>
                  <a:srgbClr val="3F3F42"/>
                </a:solidFill>
                <a:effectLst/>
                <a:latin typeface="ReithSans"/>
              </a:rPr>
              <a:t>) de Coari. A garota revelou que costumava chorar muito durante os abusos e pedia "pelo amor de Deus" para o pai parar.</a:t>
            </a:r>
          </a:p>
          <a:p>
            <a:pPr algn="just" rtl="0"/>
            <a:r>
              <a:rPr lang="pt-BR" sz="1400" b="0" i="0" dirty="0">
                <a:solidFill>
                  <a:srgbClr val="3F3F42"/>
                </a:solidFill>
                <a:effectLst/>
                <a:latin typeface="ReithSans"/>
              </a:rPr>
              <a:t>O caso foi levado às autoridades policiais. O pai, que hoje está preso, fugiu logo após a descoberta da gestação. O homem nega os abusos sexuais. Um exame de DNA, porém, comprovou que ele é o pai do bebê da própria filha.</a:t>
            </a:r>
          </a:p>
          <a:p>
            <a:endParaRPr lang="pt-BR" dirty="0"/>
          </a:p>
        </p:txBody>
      </p:sp>
      <p:sp>
        <p:nvSpPr>
          <p:cNvPr id="11" name="CaixaDeTexto 10">
            <a:extLst>
              <a:ext uri="{FF2B5EF4-FFF2-40B4-BE49-F238E27FC236}">
                <a16:creationId xmlns:a16="http://schemas.microsoft.com/office/drawing/2014/main" id="{6CB8C26A-FEB8-4505-9489-03592661046C}"/>
              </a:ext>
            </a:extLst>
          </p:cNvPr>
          <p:cNvSpPr txBox="1"/>
          <p:nvPr/>
        </p:nvSpPr>
        <p:spPr>
          <a:xfrm>
            <a:off x="1331640" y="6120597"/>
            <a:ext cx="6696744" cy="369332"/>
          </a:xfrm>
          <a:prstGeom prst="rect">
            <a:avLst/>
          </a:prstGeom>
          <a:noFill/>
        </p:spPr>
        <p:txBody>
          <a:bodyPr wrap="square">
            <a:spAutoFit/>
          </a:bodyPr>
          <a:lstStyle/>
          <a:p>
            <a:r>
              <a:rPr lang="pt-BR" dirty="0">
                <a:hlinkClick r:id="rId3"/>
              </a:rPr>
              <a:t>https://www.bbc.com/portuguese/brasil-53843727</a:t>
            </a:r>
            <a:r>
              <a:rPr lang="pt-BR" dirty="0"/>
              <a:t> </a:t>
            </a:r>
          </a:p>
        </p:txBody>
      </p:sp>
    </p:spTree>
    <p:extLst>
      <p:ext uri="{BB962C8B-B14F-4D97-AF65-F5344CB8AC3E}">
        <p14:creationId xmlns:p14="http://schemas.microsoft.com/office/powerpoint/2010/main" val="11601266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1402780E-D43D-46E4-A303-E8579C25AE78}"/>
              </a:ext>
            </a:extLst>
          </p:cNvPr>
          <p:cNvSpPr txBox="1"/>
          <p:nvPr/>
        </p:nvSpPr>
        <p:spPr>
          <a:xfrm>
            <a:off x="755576" y="3284984"/>
            <a:ext cx="8136904" cy="1200329"/>
          </a:xfrm>
          <a:prstGeom prst="rect">
            <a:avLst/>
          </a:prstGeom>
          <a:noFill/>
        </p:spPr>
        <p:txBody>
          <a:bodyPr wrap="square">
            <a:spAutoFit/>
          </a:bodyPr>
          <a:lstStyle/>
          <a:p>
            <a:pPr algn="l"/>
            <a:r>
              <a:rPr lang="pt-BR" b="0" i="0" dirty="0">
                <a:solidFill>
                  <a:srgbClr val="222222"/>
                </a:solidFill>
                <a:effectLst/>
                <a:latin typeface="Montserrat"/>
              </a:rPr>
              <a:t>A suspeita é de que a criança tenha sido agredida e violentada sexualmente pelo pai.</a:t>
            </a:r>
          </a:p>
          <a:p>
            <a:pPr algn="l"/>
            <a:r>
              <a:rPr lang="pt-BR" b="0" i="0" dirty="0">
                <a:solidFill>
                  <a:srgbClr val="222222"/>
                </a:solidFill>
                <a:effectLst/>
                <a:latin typeface="Montserrat"/>
              </a:rPr>
              <a:t>Além do assassinato do filho, o homem preso também vai responder pelo estupro da mãe do bebê, porque ela tem apenas 13 anos. Pela lei brasileira, manter relações sexuais com menores de 14 anos é crime.</a:t>
            </a:r>
          </a:p>
        </p:txBody>
      </p:sp>
      <p:pic>
        <p:nvPicPr>
          <p:cNvPr id="9" name="Imagem 8">
            <a:extLst>
              <a:ext uri="{FF2B5EF4-FFF2-40B4-BE49-F238E27FC236}">
                <a16:creationId xmlns:a16="http://schemas.microsoft.com/office/drawing/2014/main" id="{5A8C3D35-F1AB-47F4-8D7A-3BD662E3C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127001"/>
            <a:ext cx="6667500" cy="2085975"/>
          </a:xfrm>
          <a:prstGeom prst="rect">
            <a:avLst/>
          </a:prstGeom>
        </p:spPr>
      </p:pic>
      <p:sp>
        <p:nvSpPr>
          <p:cNvPr id="10" name="CaixaDeTexto 9">
            <a:extLst>
              <a:ext uri="{FF2B5EF4-FFF2-40B4-BE49-F238E27FC236}">
                <a16:creationId xmlns:a16="http://schemas.microsoft.com/office/drawing/2014/main" id="{42271B6A-CAF6-4551-91B6-A36167B6ED4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02/09/2020</a:t>
            </a:r>
          </a:p>
        </p:txBody>
      </p:sp>
      <p:sp>
        <p:nvSpPr>
          <p:cNvPr id="12" name="CaixaDeTexto 11">
            <a:extLst>
              <a:ext uri="{FF2B5EF4-FFF2-40B4-BE49-F238E27FC236}">
                <a16:creationId xmlns:a16="http://schemas.microsoft.com/office/drawing/2014/main" id="{4835BB6F-5FE4-43A3-9AB1-4EA7A9EF2A53}"/>
              </a:ext>
            </a:extLst>
          </p:cNvPr>
          <p:cNvSpPr txBox="1"/>
          <p:nvPr/>
        </p:nvSpPr>
        <p:spPr>
          <a:xfrm>
            <a:off x="787134" y="4941168"/>
            <a:ext cx="7889322" cy="646331"/>
          </a:xfrm>
          <a:prstGeom prst="rect">
            <a:avLst/>
          </a:prstGeom>
          <a:noFill/>
        </p:spPr>
        <p:txBody>
          <a:bodyPr wrap="square">
            <a:spAutoFit/>
          </a:bodyPr>
          <a:lstStyle/>
          <a:p>
            <a:r>
              <a:rPr lang="pt-BR" dirty="0">
                <a:hlinkClick r:id="rId3"/>
              </a:rPr>
              <a:t>https://www.agoramt.com.br/2020/09/pai-que-estuprou-e-matou-filho-de-dois-meses-disse-que-perdeu-a-cabeca/</a:t>
            </a:r>
            <a:r>
              <a:rPr lang="pt-BR" dirty="0"/>
              <a:t> </a:t>
            </a:r>
          </a:p>
        </p:txBody>
      </p:sp>
    </p:spTree>
    <p:extLst>
      <p:ext uri="{BB962C8B-B14F-4D97-AF65-F5344CB8AC3E}">
        <p14:creationId xmlns:p14="http://schemas.microsoft.com/office/powerpoint/2010/main" val="13957046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42271B6A-CAF6-4551-91B6-A36167B6ED4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28/09/2020</a:t>
            </a:r>
          </a:p>
        </p:txBody>
      </p:sp>
      <p:pic>
        <p:nvPicPr>
          <p:cNvPr id="3" name="Imagem 2">
            <a:extLst>
              <a:ext uri="{FF2B5EF4-FFF2-40B4-BE49-F238E27FC236}">
                <a16:creationId xmlns:a16="http://schemas.microsoft.com/office/drawing/2014/main" id="{6CAD309C-D86C-4EA0-8703-C79A08793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31279"/>
            <a:ext cx="5010150" cy="4924425"/>
          </a:xfrm>
          <a:prstGeom prst="rect">
            <a:avLst/>
          </a:prstGeom>
        </p:spPr>
      </p:pic>
      <p:sp>
        <p:nvSpPr>
          <p:cNvPr id="11" name="CaixaDeTexto 10">
            <a:extLst>
              <a:ext uri="{FF2B5EF4-FFF2-40B4-BE49-F238E27FC236}">
                <a16:creationId xmlns:a16="http://schemas.microsoft.com/office/drawing/2014/main" id="{E7E98654-30FC-4C82-A833-574A75DE8B70}"/>
              </a:ext>
            </a:extLst>
          </p:cNvPr>
          <p:cNvSpPr txBox="1"/>
          <p:nvPr/>
        </p:nvSpPr>
        <p:spPr>
          <a:xfrm>
            <a:off x="4139952" y="5373216"/>
            <a:ext cx="4629704" cy="923330"/>
          </a:xfrm>
          <a:prstGeom prst="rect">
            <a:avLst/>
          </a:prstGeom>
          <a:noFill/>
        </p:spPr>
        <p:txBody>
          <a:bodyPr wrap="square">
            <a:spAutoFit/>
          </a:bodyPr>
          <a:lstStyle/>
          <a:p>
            <a:r>
              <a:rPr lang="pt-BR" dirty="0">
                <a:hlinkClick r:id="rId3"/>
              </a:rPr>
              <a:t>https://www.metropoles.com/brasil/pai-estupra-a-propria-filha-de-15-anos-e-a-obriga-a-transportar-drogas</a:t>
            </a:r>
            <a:r>
              <a:rPr lang="pt-BR" dirty="0"/>
              <a:t> </a:t>
            </a:r>
          </a:p>
        </p:txBody>
      </p:sp>
    </p:spTree>
    <p:extLst>
      <p:ext uri="{BB962C8B-B14F-4D97-AF65-F5344CB8AC3E}">
        <p14:creationId xmlns:p14="http://schemas.microsoft.com/office/powerpoint/2010/main" val="3206503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DC7AAA04-91E2-47A1-BC22-026A4F157CBA}"/>
              </a:ext>
            </a:extLst>
          </p:cNvPr>
          <p:cNvSpPr txBox="1"/>
          <p:nvPr/>
        </p:nvSpPr>
        <p:spPr>
          <a:xfrm>
            <a:off x="251520" y="116632"/>
            <a:ext cx="2880320" cy="5170646"/>
          </a:xfrm>
          <a:prstGeom prst="rect">
            <a:avLst/>
          </a:prstGeom>
          <a:noFill/>
        </p:spPr>
        <p:txBody>
          <a:bodyPr wrap="square" rtlCol="0">
            <a:spAutoFit/>
          </a:bodyPr>
          <a:lstStyle/>
          <a:p>
            <a:pPr algn="just"/>
            <a:r>
              <a:rPr lang="pt-BR" sz="1200" dirty="0"/>
              <a:t>Consultado pela reportagem, o advogado criminalista Yuri </a:t>
            </a:r>
            <a:r>
              <a:rPr lang="pt-BR" sz="1200" dirty="0" err="1"/>
              <a:t>Sahione</a:t>
            </a:r>
            <a:r>
              <a:rPr lang="pt-BR" sz="1200" dirty="0"/>
              <a:t> afirma que, nesta situação, o juiz do caso pode avaliar se o exercício da função pública pode ameaçar o pleno andamento da ação. Uma nova resolução do Código Penal brasileiro pode mantê-lo cautelarmente fora do TJ para dar mais transparência ao caso. "Entraram em vigor recentemente medidas cautelares que o juiz pode decidir, observando a real necessidade do afastamento do réu de sua função pública, quando ele fizer uso dela para comprometer a segurança de provas ou até coagir vítimas do processo" diz o advogado. Marins também é sobrinho da promotora </a:t>
            </a:r>
            <a:r>
              <a:rPr lang="pt-BR" sz="1200" b="1" dirty="0">
                <a:highlight>
                  <a:srgbClr val="FFFF00"/>
                </a:highlight>
              </a:rPr>
              <a:t>Maria Helena Biscaia</a:t>
            </a:r>
            <a:r>
              <a:rPr lang="pt-BR" sz="1200" dirty="0"/>
              <a:t>, da 14ª Vara Criminal da Justiça do Rio</a:t>
            </a:r>
            <a:r>
              <a:rPr lang="pt-BR" dirty="0"/>
              <a:t>. </a:t>
            </a:r>
          </a:p>
          <a:p>
            <a:pPr algn="just"/>
            <a:r>
              <a:rPr lang="pt-BR" sz="1200" dirty="0"/>
              <a:t>Segundo nota do Ministério Público do Rio, há chance de a promotora receber o processo –ela pode se julgar competente ou não para dar um parecer. </a:t>
            </a:r>
            <a:r>
              <a:rPr lang="pt-BR" sz="1200" dirty="0">
                <a:highlight>
                  <a:srgbClr val="FFFF00"/>
                </a:highlight>
              </a:rPr>
              <a:t>A promotora é mulher do subsecretário de Direitos Humanos e Territórios do Estado do Rio, </a:t>
            </a:r>
            <a:r>
              <a:rPr lang="pt-BR" sz="1200" b="1" u="sng" dirty="0" err="1">
                <a:highlight>
                  <a:srgbClr val="FFFF00"/>
                </a:highlight>
              </a:rPr>
              <a:t>Antonio</a:t>
            </a:r>
            <a:r>
              <a:rPr lang="pt-BR" sz="1200" b="1" u="sng" dirty="0">
                <a:highlight>
                  <a:srgbClr val="FFFF00"/>
                </a:highlight>
              </a:rPr>
              <a:t> Carlos Biscaia</a:t>
            </a:r>
            <a:r>
              <a:rPr lang="pt-BR" sz="1200" dirty="0">
                <a:highlight>
                  <a:srgbClr val="FFFF00"/>
                </a:highlight>
              </a:rPr>
              <a:t>, filiado ao Partido dos Trabalhadores (PT-RJ). </a:t>
            </a:r>
            <a:r>
              <a:rPr lang="pt-BR" sz="1200" dirty="0"/>
              <a:t>Procurados pela reportagem, eles não quiseram se pronunciar sobre o caso.</a:t>
            </a:r>
          </a:p>
        </p:txBody>
      </p:sp>
      <p:sp>
        <p:nvSpPr>
          <p:cNvPr id="6" name="Retângulo 5">
            <a:extLst>
              <a:ext uri="{FF2B5EF4-FFF2-40B4-BE49-F238E27FC236}">
                <a16:creationId xmlns:a16="http://schemas.microsoft.com/office/drawing/2014/main" id="{4C890BA0-6766-4B86-8496-4DADB5623EF5}"/>
              </a:ext>
            </a:extLst>
          </p:cNvPr>
          <p:cNvSpPr/>
          <p:nvPr/>
        </p:nvSpPr>
        <p:spPr>
          <a:xfrm>
            <a:off x="179512" y="5589240"/>
            <a:ext cx="2880320" cy="830997"/>
          </a:xfrm>
          <a:prstGeom prst="rect">
            <a:avLst/>
          </a:prstGeom>
        </p:spPr>
        <p:txBody>
          <a:bodyPr wrap="square">
            <a:spAutoFit/>
          </a:bodyPr>
          <a:lstStyle/>
          <a:p>
            <a:pPr algn="ctr"/>
            <a:r>
              <a:rPr lang="pt-BR" sz="1200" dirty="0">
                <a:hlinkClick r:id="rId2"/>
              </a:rPr>
              <a:t>https://noticias.uol.com.br/cotidiano/ultimas-noticias/2011/08/04/reu-em-processo-pela-morte-da-filha-pai-de-joanna-continua-com-cargo-no-tj-rj.htm</a:t>
            </a:r>
            <a:endParaRPr lang="pt-BR" sz="1200" dirty="0"/>
          </a:p>
        </p:txBody>
      </p:sp>
      <p:pic>
        <p:nvPicPr>
          <p:cNvPr id="8" name="Imagem 7">
            <a:extLst>
              <a:ext uri="{FF2B5EF4-FFF2-40B4-BE49-F238E27FC236}">
                <a16:creationId xmlns:a16="http://schemas.microsoft.com/office/drawing/2014/main" id="{041BFE1D-7294-4AC7-B832-A0DAB2B5C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104" y="881278"/>
            <a:ext cx="5670376" cy="1814999"/>
          </a:xfrm>
          <a:prstGeom prst="rect">
            <a:avLst/>
          </a:prstGeom>
        </p:spPr>
      </p:pic>
      <p:sp>
        <p:nvSpPr>
          <p:cNvPr id="9" name="CaixaDeTexto 8">
            <a:extLst>
              <a:ext uri="{FF2B5EF4-FFF2-40B4-BE49-F238E27FC236}">
                <a16:creationId xmlns:a16="http://schemas.microsoft.com/office/drawing/2014/main" id="{304B57B8-41D1-4E78-A0F8-9CAB7DC345D1}"/>
              </a:ext>
            </a:extLst>
          </p:cNvPr>
          <p:cNvSpPr txBox="1"/>
          <p:nvPr/>
        </p:nvSpPr>
        <p:spPr>
          <a:xfrm>
            <a:off x="3284984" y="1902280"/>
            <a:ext cx="5544616" cy="369332"/>
          </a:xfrm>
          <a:prstGeom prst="rect">
            <a:avLst/>
          </a:prstGeom>
          <a:noFill/>
        </p:spPr>
        <p:txBody>
          <a:bodyPr wrap="square" rtlCol="0">
            <a:spAutoFit/>
          </a:bodyPr>
          <a:lstStyle/>
          <a:p>
            <a:endParaRPr lang="pt-BR" dirty="0"/>
          </a:p>
        </p:txBody>
      </p:sp>
      <p:pic>
        <p:nvPicPr>
          <p:cNvPr id="11" name="Imagem 10">
            <a:extLst>
              <a:ext uri="{FF2B5EF4-FFF2-40B4-BE49-F238E27FC236}">
                <a16:creationId xmlns:a16="http://schemas.microsoft.com/office/drawing/2014/main" id="{77D30F2A-D188-4820-90A3-517536FDA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6102" y="2676937"/>
            <a:ext cx="5957898" cy="3743300"/>
          </a:xfrm>
          <a:prstGeom prst="rect">
            <a:avLst/>
          </a:prstGeom>
        </p:spPr>
      </p:pic>
      <p:sp>
        <p:nvSpPr>
          <p:cNvPr id="12" name="CaixaDeTexto 11">
            <a:extLst>
              <a:ext uri="{FF2B5EF4-FFF2-40B4-BE49-F238E27FC236}">
                <a16:creationId xmlns:a16="http://schemas.microsoft.com/office/drawing/2014/main" id="{5CB5715A-B61D-42D5-9273-144F4B583046}"/>
              </a:ext>
            </a:extLst>
          </p:cNvPr>
          <p:cNvSpPr txBox="1"/>
          <p:nvPr/>
        </p:nvSpPr>
        <p:spPr>
          <a:xfrm>
            <a:off x="3186102" y="206605"/>
            <a:ext cx="5760640" cy="646331"/>
          </a:xfrm>
          <a:prstGeom prst="rect">
            <a:avLst/>
          </a:prstGeom>
          <a:solidFill>
            <a:schemeClr val="accent2">
              <a:lumMod val="20000"/>
              <a:lumOff val="80000"/>
            </a:schemeClr>
          </a:solidFill>
          <a:ln w="38100">
            <a:solidFill>
              <a:schemeClr val="tx1"/>
            </a:solidFill>
          </a:ln>
        </p:spPr>
        <p:txBody>
          <a:bodyPr wrap="square" rtlCol="0">
            <a:spAutoFit/>
          </a:bodyPr>
          <a:lstStyle/>
          <a:p>
            <a:pPr algn="ctr"/>
            <a:r>
              <a:rPr lang="pt-BR" b="1" dirty="0"/>
              <a:t>ÚNICA AUDIENCIA PUBLICA PARA APROVAÇÃO DA LEI DA ALIENAÇÃO PARENTAL</a:t>
            </a:r>
          </a:p>
        </p:txBody>
      </p:sp>
      <p:sp>
        <p:nvSpPr>
          <p:cNvPr id="13" name="Retângulo 12">
            <a:extLst>
              <a:ext uri="{FF2B5EF4-FFF2-40B4-BE49-F238E27FC236}">
                <a16:creationId xmlns:a16="http://schemas.microsoft.com/office/drawing/2014/main" id="{AB4A3139-DBD6-4D55-8FF8-6FA4E5ED75C0}"/>
              </a:ext>
            </a:extLst>
          </p:cNvPr>
          <p:cNvSpPr/>
          <p:nvPr/>
        </p:nvSpPr>
        <p:spPr>
          <a:xfrm>
            <a:off x="4139952" y="6235695"/>
            <a:ext cx="4572000" cy="584775"/>
          </a:xfrm>
          <a:prstGeom prst="rect">
            <a:avLst/>
          </a:prstGeom>
        </p:spPr>
        <p:txBody>
          <a:bodyPr>
            <a:spAutoFit/>
          </a:bodyPr>
          <a:lstStyle/>
          <a:p>
            <a:r>
              <a:rPr lang="pt-BR" sz="800" dirty="0">
                <a:hlinkClick r:id="rId5"/>
              </a:rPr>
              <a:t>https://www.camara.leg.br/internet/sitaqweb/textoHTML.asp?etapa=11&amp;nuSessao=1667/09&amp;nuQuarto=0&amp;nuOrador=0&amp;nuInsercao=0&amp;dtHorarioQuarto=10:00&amp;sgFaseSessao=&amp;Data=1/10/2009&amp;txApelido=CONSTITUI%C3%87%C3%83O%20E%20JUSTI%C3%87A%20E%20DE%20CIDADANIA&amp;txFaseSessao=Audi%C3%AAncia%20P%C3%BAblica%20Ordin%C3%A1ria&amp;txTipoSessao=&amp;dtHoraQuarto=10:00&amp;txEtapa=</a:t>
            </a:r>
            <a:endParaRPr lang="pt-BR" sz="800" dirty="0"/>
          </a:p>
        </p:txBody>
      </p:sp>
    </p:spTree>
    <p:extLst>
      <p:ext uri="{BB962C8B-B14F-4D97-AF65-F5344CB8AC3E}">
        <p14:creationId xmlns:p14="http://schemas.microsoft.com/office/powerpoint/2010/main" val="42550303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05/10/2020</a:t>
            </a:r>
          </a:p>
        </p:txBody>
      </p:sp>
      <p:pic>
        <p:nvPicPr>
          <p:cNvPr id="9" name="Imagem 8">
            <a:extLst>
              <a:ext uri="{FF2B5EF4-FFF2-40B4-BE49-F238E27FC236}">
                <a16:creationId xmlns:a16="http://schemas.microsoft.com/office/drawing/2014/main" id="{DB275BA3-4B76-4A0B-8AD8-AFEF0F1FD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004645"/>
            <a:ext cx="4176464" cy="3227268"/>
          </a:xfrm>
          <a:prstGeom prst="rect">
            <a:avLst/>
          </a:prstGeom>
        </p:spPr>
      </p:pic>
      <p:sp>
        <p:nvSpPr>
          <p:cNvPr id="10" name="CaixaDeTexto 9">
            <a:extLst>
              <a:ext uri="{FF2B5EF4-FFF2-40B4-BE49-F238E27FC236}">
                <a16:creationId xmlns:a16="http://schemas.microsoft.com/office/drawing/2014/main" id="{2DF8B62F-6E97-4A1C-B756-96F0A33180B0}"/>
              </a:ext>
            </a:extLst>
          </p:cNvPr>
          <p:cNvSpPr txBox="1"/>
          <p:nvPr/>
        </p:nvSpPr>
        <p:spPr>
          <a:xfrm>
            <a:off x="4572000" y="980728"/>
            <a:ext cx="3888432" cy="5262979"/>
          </a:xfrm>
          <a:prstGeom prst="rect">
            <a:avLst/>
          </a:prstGeom>
          <a:noFill/>
        </p:spPr>
        <p:txBody>
          <a:bodyPr wrap="square" rtlCol="0">
            <a:spAutoFit/>
          </a:bodyPr>
          <a:lstStyle/>
          <a:p>
            <a:pPr algn="just"/>
            <a:r>
              <a:rPr lang="pt-BR" sz="2400" b="0" i="0" dirty="0">
                <a:solidFill>
                  <a:srgbClr val="333333"/>
                </a:solidFill>
                <a:effectLst/>
                <a:latin typeface="Open Sans" panose="020B0606030504020204" pitchFamily="34" charset="0"/>
              </a:rPr>
              <a:t>Edson Moreira da Cunha é procurado pela polícia </a:t>
            </a:r>
            <a:r>
              <a:rPr lang="pt-BR" sz="2400" b="1" i="0" dirty="0">
                <a:solidFill>
                  <a:srgbClr val="333333"/>
                </a:solidFill>
                <a:effectLst/>
                <a:latin typeface="Open Sans" panose="020B0606030504020204" pitchFamily="34" charset="0"/>
              </a:rPr>
              <a:t>depois de matar a ex-esposa a tiros na frente dos dois filhos do casal, de seis e 14 anos</a:t>
            </a:r>
            <a:r>
              <a:rPr lang="pt-BR" sz="2400" b="0" i="0" dirty="0">
                <a:solidFill>
                  <a:srgbClr val="333333"/>
                </a:solidFill>
                <a:effectLst/>
                <a:latin typeface="Open Sans" panose="020B0606030504020204" pitchFamily="34" charset="0"/>
              </a:rPr>
              <a:t>, no Distrito Iguatemi, na zona leste de São Paulo. O assassino não aceitava o fim do relacionamento e </a:t>
            </a:r>
            <a:r>
              <a:rPr lang="pt-BR" sz="2400" b="1" i="0" u="sng" dirty="0">
                <a:solidFill>
                  <a:srgbClr val="333333"/>
                </a:solidFill>
                <a:effectLst/>
                <a:latin typeface="Open Sans" panose="020B0606030504020204" pitchFamily="34" charset="0"/>
              </a:rPr>
              <a:t>cometeu o crime quando foi buscar as crianças para passar o domingo com ele.</a:t>
            </a:r>
            <a:endParaRPr lang="pt-BR" sz="2400" b="1" u="sng" dirty="0"/>
          </a:p>
        </p:txBody>
      </p:sp>
      <p:sp>
        <p:nvSpPr>
          <p:cNvPr id="11" name="CaixaDeTexto 10">
            <a:extLst>
              <a:ext uri="{FF2B5EF4-FFF2-40B4-BE49-F238E27FC236}">
                <a16:creationId xmlns:a16="http://schemas.microsoft.com/office/drawing/2014/main" id="{E121BC9B-3B62-45D3-B849-71A19D1D83F8}"/>
              </a:ext>
            </a:extLst>
          </p:cNvPr>
          <p:cNvSpPr txBox="1"/>
          <p:nvPr/>
        </p:nvSpPr>
        <p:spPr>
          <a:xfrm>
            <a:off x="251520" y="5370662"/>
            <a:ext cx="4032448" cy="1200329"/>
          </a:xfrm>
          <a:prstGeom prst="rect">
            <a:avLst/>
          </a:prstGeom>
          <a:noFill/>
        </p:spPr>
        <p:txBody>
          <a:bodyPr wrap="square" rtlCol="0">
            <a:spAutoFit/>
          </a:bodyPr>
          <a:lstStyle/>
          <a:p>
            <a:pPr algn="ctr"/>
            <a:r>
              <a:rPr lang="pt-BR" dirty="0"/>
              <a:t>https://recordtv.r7.com/balanco-geral-manha/videos/homem-foge-apos-matar-ex-esposa-na-frente-dos-filhos-em-sao-paulo-05102020</a:t>
            </a:r>
          </a:p>
        </p:txBody>
      </p:sp>
    </p:spTree>
    <p:extLst>
      <p:ext uri="{BB962C8B-B14F-4D97-AF65-F5344CB8AC3E}">
        <p14:creationId xmlns:p14="http://schemas.microsoft.com/office/powerpoint/2010/main" val="6950589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14/10/2020</a:t>
            </a:r>
          </a:p>
        </p:txBody>
      </p:sp>
      <p:pic>
        <p:nvPicPr>
          <p:cNvPr id="3" name="Imagem 2">
            <a:extLst>
              <a:ext uri="{FF2B5EF4-FFF2-40B4-BE49-F238E27FC236}">
                <a16:creationId xmlns:a16="http://schemas.microsoft.com/office/drawing/2014/main" id="{81ADE396-2FF7-413F-839F-FBAF1DA13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16632"/>
            <a:ext cx="5754414" cy="2411731"/>
          </a:xfrm>
          <a:prstGeom prst="rect">
            <a:avLst/>
          </a:prstGeom>
        </p:spPr>
      </p:pic>
      <p:sp>
        <p:nvSpPr>
          <p:cNvPr id="4" name="CaixaDeTexto 3">
            <a:extLst>
              <a:ext uri="{FF2B5EF4-FFF2-40B4-BE49-F238E27FC236}">
                <a16:creationId xmlns:a16="http://schemas.microsoft.com/office/drawing/2014/main" id="{CB693C69-C3F7-41B9-9F79-9F3B65180926}"/>
              </a:ext>
            </a:extLst>
          </p:cNvPr>
          <p:cNvSpPr txBox="1"/>
          <p:nvPr/>
        </p:nvSpPr>
        <p:spPr>
          <a:xfrm>
            <a:off x="467544" y="2528363"/>
            <a:ext cx="8568952" cy="4062651"/>
          </a:xfrm>
          <a:prstGeom prst="rect">
            <a:avLst/>
          </a:prstGeom>
          <a:noFill/>
        </p:spPr>
        <p:txBody>
          <a:bodyPr wrap="square" rtlCol="0">
            <a:spAutoFit/>
          </a:bodyPr>
          <a:lstStyle/>
          <a:p>
            <a:pPr algn="l" fontAlgn="auto"/>
            <a:r>
              <a:rPr lang="pt-BR" sz="1600" b="0" i="0" dirty="0">
                <a:solidFill>
                  <a:srgbClr val="333333"/>
                </a:solidFill>
                <a:effectLst/>
                <a:latin typeface="opensans"/>
              </a:rPr>
              <a:t>De acordo com informações da Secretaria da Segurança Pública e Defesa Social do Ceará (SSPDS), a criança de nove anos sofria </a:t>
            </a:r>
            <a:r>
              <a:rPr lang="pt-BR" sz="1600" b="1" i="0" u="sng" dirty="0">
                <a:solidFill>
                  <a:srgbClr val="333333"/>
                </a:solidFill>
                <a:effectLst/>
                <a:latin typeface="opensans"/>
              </a:rPr>
              <a:t>os abusos durante visitas ao pai nos fins de semana.</a:t>
            </a:r>
          </a:p>
          <a:p>
            <a:pPr algn="l" fontAlgn="auto"/>
            <a:r>
              <a:rPr lang="pt-BR" sz="1600" b="0" i="0" dirty="0">
                <a:solidFill>
                  <a:srgbClr val="333333"/>
                </a:solidFill>
                <a:effectLst/>
                <a:latin typeface="opensans"/>
              </a:rPr>
              <a:t>A identificação do homem não foi repassada pela Polícia Civil. As autoridades informaram que conseguiram encontrar elementos que corroboram com os levantamentos feitos pelos investigadores e solicitou a prisão do pai da criança. A SSPDS revelou ainda que o suspeito tem passagem por crime de ameaça no contexto de violência doméstica e familiar.</a:t>
            </a:r>
          </a:p>
          <a:p>
            <a:pPr algn="l" fontAlgn="auto"/>
            <a:r>
              <a:rPr lang="pt-BR" sz="1600" b="0" i="0" dirty="0">
                <a:solidFill>
                  <a:srgbClr val="333333"/>
                </a:solidFill>
                <a:effectLst/>
                <a:latin typeface="opensans"/>
              </a:rPr>
              <a:t>De acordo com informações da Secretaria da Segurança Pública e Defesa Social do Ceará (SSPDS), </a:t>
            </a:r>
            <a:r>
              <a:rPr lang="pt-BR" sz="1600" b="1" i="0" u="sng" dirty="0">
                <a:solidFill>
                  <a:srgbClr val="333333"/>
                </a:solidFill>
                <a:effectLst/>
                <a:latin typeface="opensans"/>
              </a:rPr>
              <a:t>a criança de nove anos sofria os abusos durante visitas ao pai nos fins de semana.</a:t>
            </a:r>
          </a:p>
          <a:p>
            <a:pPr algn="l" fontAlgn="auto"/>
            <a:r>
              <a:rPr lang="pt-BR" sz="1600" b="0" i="0" dirty="0">
                <a:solidFill>
                  <a:srgbClr val="333333"/>
                </a:solidFill>
                <a:effectLst/>
                <a:latin typeface="opensans"/>
              </a:rPr>
              <a:t>A identificação do homem não foi repassada pela Polícia Civil. As autoridades informaram que conseguiram encontrar elementos que corroboram com os levantamentos feitos pelos investigadores e solicitou a prisão do pai da criança. A SSPDS revelou ainda que o suspeito tem passagem por crime de ameaça no contexto de violência doméstica e familiar.</a:t>
            </a:r>
          </a:p>
          <a:p>
            <a:pPr algn="l" fontAlgn="auto"/>
            <a:endParaRPr lang="pt-BR" sz="1600" dirty="0">
              <a:solidFill>
                <a:srgbClr val="333333"/>
              </a:solidFill>
              <a:latin typeface="opensans"/>
            </a:endParaRPr>
          </a:p>
          <a:p>
            <a:pPr algn="l" fontAlgn="auto"/>
            <a:endParaRPr lang="pt-BR" sz="1600" b="0" i="0" dirty="0">
              <a:solidFill>
                <a:srgbClr val="333333"/>
              </a:solidFill>
              <a:effectLst/>
              <a:latin typeface="opensans"/>
            </a:endParaRPr>
          </a:p>
          <a:p>
            <a:pPr algn="l" fontAlgn="auto"/>
            <a:endParaRPr lang="pt-BR" sz="1600" b="0" i="0" dirty="0">
              <a:solidFill>
                <a:srgbClr val="333333"/>
              </a:solidFill>
              <a:effectLst/>
              <a:latin typeface="opensans"/>
            </a:endParaRPr>
          </a:p>
          <a:p>
            <a:endParaRPr lang="pt-BR" dirty="0"/>
          </a:p>
        </p:txBody>
      </p:sp>
      <p:sp>
        <p:nvSpPr>
          <p:cNvPr id="12" name="CaixaDeTexto 11">
            <a:extLst>
              <a:ext uri="{FF2B5EF4-FFF2-40B4-BE49-F238E27FC236}">
                <a16:creationId xmlns:a16="http://schemas.microsoft.com/office/drawing/2014/main" id="{C7D288DA-4380-4657-9075-95B55CDD9C6A}"/>
              </a:ext>
            </a:extLst>
          </p:cNvPr>
          <p:cNvSpPr txBox="1"/>
          <p:nvPr/>
        </p:nvSpPr>
        <p:spPr>
          <a:xfrm>
            <a:off x="472468" y="5541039"/>
            <a:ext cx="8492019" cy="646331"/>
          </a:xfrm>
          <a:prstGeom prst="rect">
            <a:avLst/>
          </a:prstGeom>
          <a:noFill/>
        </p:spPr>
        <p:txBody>
          <a:bodyPr wrap="square">
            <a:spAutoFit/>
          </a:bodyPr>
          <a:lstStyle/>
          <a:p>
            <a:r>
              <a:rPr lang="pt-BR" dirty="0">
                <a:hlinkClick r:id="rId3"/>
              </a:rPr>
              <a:t>https://g1.globo.com/ce/ceara/noticia/2020/10/14/pai-e-preso-suspeito-de-estuprar-o-proprio-filho-de-nove-anos-em-poranga-no-ceara.ghtml</a:t>
            </a:r>
            <a:r>
              <a:rPr lang="pt-BR" dirty="0"/>
              <a:t> </a:t>
            </a:r>
          </a:p>
        </p:txBody>
      </p:sp>
    </p:spTree>
    <p:extLst>
      <p:ext uri="{BB962C8B-B14F-4D97-AF65-F5344CB8AC3E}">
        <p14:creationId xmlns:p14="http://schemas.microsoft.com/office/powerpoint/2010/main" val="2312316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14/10/2020</a:t>
            </a:r>
          </a:p>
        </p:txBody>
      </p:sp>
      <p:sp>
        <p:nvSpPr>
          <p:cNvPr id="2" name="CaixaDeTexto 1">
            <a:extLst>
              <a:ext uri="{FF2B5EF4-FFF2-40B4-BE49-F238E27FC236}">
                <a16:creationId xmlns:a16="http://schemas.microsoft.com/office/drawing/2014/main" id="{0F837902-8A95-4D9F-AD0A-54F227A3764B}"/>
              </a:ext>
            </a:extLst>
          </p:cNvPr>
          <p:cNvSpPr txBox="1"/>
          <p:nvPr/>
        </p:nvSpPr>
        <p:spPr>
          <a:xfrm>
            <a:off x="5364088" y="692696"/>
            <a:ext cx="3082277" cy="4247317"/>
          </a:xfrm>
          <a:prstGeom prst="rect">
            <a:avLst/>
          </a:prstGeom>
          <a:noFill/>
        </p:spPr>
        <p:txBody>
          <a:bodyPr wrap="square" rtlCol="0">
            <a:spAutoFit/>
          </a:bodyPr>
          <a:lstStyle/>
          <a:p>
            <a:pPr algn="just"/>
            <a:r>
              <a:rPr lang="pt-BR" sz="1400" b="0" i="0" dirty="0">
                <a:effectLst/>
                <a:latin typeface="utopiaregular"/>
              </a:rPr>
              <a:t>De acordo com os autos, foi a mãe da vítima que denunciou o homem por </a:t>
            </a:r>
            <a:r>
              <a:rPr lang="pt-BR" sz="1400" b="0" i="0" u="none" strike="noStrike" dirty="0">
                <a:solidFill>
                  <a:srgbClr val="0077B6"/>
                </a:solidFill>
                <a:effectLst/>
                <a:latin typeface="utopiaregular"/>
                <a:hlinkClick r:id="rId2"/>
              </a:rPr>
              <a:t>abusar da filha</a:t>
            </a:r>
            <a:r>
              <a:rPr lang="pt-BR" sz="1400" b="0" i="0" dirty="0">
                <a:effectLst/>
                <a:latin typeface="utopiaregular"/>
              </a:rPr>
              <a:t>. </a:t>
            </a:r>
            <a:r>
              <a:rPr lang="pt-BR" sz="1400" b="1" i="0" u="sng" dirty="0">
                <a:effectLst/>
                <a:latin typeface="utopiaregular"/>
              </a:rPr>
              <a:t>O pai obrigava a criança a manter relações sexuais com ele </a:t>
            </a:r>
            <a:r>
              <a:rPr lang="pt-BR" sz="1400" b="0" i="0" dirty="0">
                <a:effectLst/>
                <a:latin typeface="utopiaregular"/>
              </a:rPr>
              <a:t>e mostrava vídeos de estupradores apanhando na cadeia, dizendo que “se ela contasse os fatos para alguém, aquilo iria acontecer com ele”.</a:t>
            </a:r>
          </a:p>
          <a:p>
            <a:pPr algn="just"/>
            <a:r>
              <a:rPr lang="pt-BR" sz="1400" b="1" i="0" u="sng" dirty="0">
                <a:effectLst/>
                <a:latin typeface="utopiaregular"/>
              </a:rPr>
              <a:t>Quando a menina ficou grávida, aos 14 anos, o abusador passou a incentivá-la a arrumar um namorado e a manter relação sexual com ele, a fim de atribuir a outra pessoa a paternidade da criança. </a:t>
            </a:r>
            <a:r>
              <a:rPr lang="pt-BR" sz="1400" b="0" i="0" dirty="0">
                <a:effectLst/>
                <a:latin typeface="utopiaregular"/>
              </a:rPr>
              <a:t>Assim que soube que os abusos tinham sido noticiados à Polícia Civil, o indivíduo abandonou a casa e o emprego e fugiu. </a:t>
            </a:r>
            <a:r>
              <a:rPr lang="pt-BR" sz="1400" b="1" i="0" u="sng" dirty="0">
                <a:effectLst/>
                <a:latin typeface="utopiaregular"/>
              </a:rPr>
              <a:t>A criança fruto do abuso sexual nasceu meses depois.</a:t>
            </a:r>
          </a:p>
          <a:p>
            <a:endParaRPr lang="pt-BR" dirty="0"/>
          </a:p>
        </p:txBody>
      </p:sp>
      <p:pic>
        <p:nvPicPr>
          <p:cNvPr id="11" name="Imagem 10">
            <a:extLst>
              <a:ext uri="{FF2B5EF4-FFF2-40B4-BE49-F238E27FC236}">
                <a16:creationId xmlns:a16="http://schemas.microsoft.com/office/drawing/2014/main" id="{F9AD402C-7230-4248-8B7E-3454119D0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523220"/>
            <a:ext cx="5054627" cy="6334780"/>
          </a:xfrm>
          <a:prstGeom prst="rect">
            <a:avLst/>
          </a:prstGeom>
        </p:spPr>
      </p:pic>
      <p:sp>
        <p:nvSpPr>
          <p:cNvPr id="13" name="CaixaDeTexto 12">
            <a:extLst>
              <a:ext uri="{FF2B5EF4-FFF2-40B4-BE49-F238E27FC236}">
                <a16:creationId xmlns:a16="http://schemas.microsoft.com/office/drawing/2014/main" id="{AA481BE6-6846-422D-907B-C769972FB32A}"/>
              </a:ext>
            </a:extLst>
          </p:cNvPr>
          <p:cNvSpPr txBox="1"/>
          <p:nvPr/>
        </p:nvSpPr>
        <p:spPr>
          <a:xfrm>
            <a:off x="5436096" y="4869160"/>
            <a:ext cx="3082277" cy="830997"/>
          </a:xfrm>
          <a:prstGeom prst="rect">
            <a:avLst/>
          </a:prstGeom>
          <a:noFill/>
        </p:spPr>
        <p:txBody>
          <a:bodyPr wrap="square" rtlCol="0">
            <a:spAutoFit/>
          </a:bodyPr>
          <a:lstStyle/>
          <a:p>
            <a:r>
              <a:rPr lang="pt-BR" sz="1200" dirty="0">
                <a:hlinkClick r:id="rId4"/>
              </a:rPr>
              <a:t>https://www.correiobraziliense.com.br/brasil/2020/10/4882087-pai-e-preso-por-ameacar-estuprar-e-engravidar-a-filha-de-14-anos-em-goias.html</a:t>
            </a:r>
            <a:r>
              <a:rPr lang="pt-BR" sz="1200" dirty="0"/>
              <a:t> </a:t>
            </a:r>
          </a:p>
        </p:txBody>
      </p:sp>
    </p:spTree>
    <p:extLst>
      <p:ext uri="{BB962C8B-B14F-4D97-AF65-F5344CB8AC3E}">
        <p14:creationId xmlns:p14="http://schemas.microsoft.com/office/powerpoint/2010/main" val="41669547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14/10/2020</a:t>
            </a:r>
          </a:p>
        </p:txBody>
      </p:sp>
      <p:pic>
        <p:nvPicPr>
          <p:cNvPr id="4" name="Imagem 3">
            <a:extLst>
              <a:ext uri="{FF2B5EF4-FFF2-40B4-BE49-F238E27FC236}">
                <a16:creationId xmlns:a16="http://schemas.microsoft.com/office/drawing/2014/main" id="{6EBA05E4-4F8C-4400-98C5-003A8452A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83" y="1484784"/>
            <a:ext cx="4419600" cy="2476500"/>
          </a:xfrm>
          <a:prstGeom prst="rect">
            <a:avLst/>
          </a:prstGeom>
        </p:spPr>
      </p:pic>
      <p:sp>
        <p:nvSpPr>
          <p:cNvPr id="9" name="CaixaDeTexto 8">
            <a:extLst>
              <a:ext uri="{FF2B5EF4-FFF2-40B4-BE49-F238E27FC236}">
                <a16:creationId xmlns:a16="http://schemas.microsoft.com/office/drawing/2014/main" id="{8D43D59B-8332-48DD-85A3-94B9D14833DF}"/>
              </a:ext>
            </a:extLst>
          </p:cNvPr>
          <p:cNvSpPr txBox="1"/>
          <p:nvPr/>
        </p:nvSpPr>
        <p:spPr>
          <a:xfrm>
            <a:off x="4577918" y="952499"/>
            <a:ext cx="4314562" cy="5262979"/>
          </a:xfrm>
          <a:prstGeom prst="rect">
            <a:avLst/>
          </a:prstGeom>
          <a:noFill/>
        </p:spPr>
        <p:txBody>
          <a:bodyPr wrap="square">
            <a:spAutoFit/>
          </a:bodyPr>
          <a:lstStyle/>
          <a:p>
            <a:pPr algn="just" fontAlgn="auto"/>
            <a:r>
              <a:rPr lang="pt-BR" sz="1400" b="0" i="0" dirty="0">
                <a:solidFill>
                  <a:srgbClr val="333333"/>
                </a:solidFill>
                <a:effectLst/>
                <a:latin typeface="opensans"/>
              </a:rPr>
              <a:t>A menina contou aos policiais e aos conselheiros tutelares que </a:t>
            </a:r>
            <a:r>
              <a:rPr lang="pt-BR" sz="1400" b="1" i="0" u="sng" dirty="0">
                <a:solidFill>
                  <a:srgbClr val="333333"/>
                </a:solidFill>
                <a:effectLst/>
                <a:latin typeface="opensans"/>
              </a:rPr>
              <a:t>os abusos aconteciam há um ano</a:t>
            </a:r>
            <a:r>
              <a:rPr lang="pt-BR" sz="1400" b="0" i="0" dirty="0">
                <a:solidFill>
                  <a:srgbClr val="333333"/>
                </a:solidFill>
                <a:effectLst/>
                <a:latin typeface="opensans"/>
              </a:rPr>
              <a:t>. De acordo com a PM, ela relatou ainda que no Dia das Crianças foi molestada pelo pai durante um passeio na beira de um córrego.</a:t>
            </a:r>
          </a:p>
          <a:p>
            <a:pPr algn="just" fontAlgn="auto"/>
            <a:r>
              <a:rPr lang="pt-BR" sz="1400" b="0" i="0" dirty="0">
                <a:solidFill>
                  <a:srgbClr val="333333"/>
                </a:solidFill>
                <a:effectLst/>
                <a:latin typeface="opensans"/>
              </a:rPr>
              <a:t>A mãe registrou um boletim de ocorrência após flagrar o marido saindo do quarto da filha enrolado em uma toalha, e encontrar a menina apenas com roupas íntimas. Segundo a polícia, o homem fez ameaças com uma faca para intimidá-la, mas a vítima conseguiu fugir com a criança e se escondeu na casa de um vizinho.</a:t>
            </a:r>
          </a:p>
          <a:p>
            <a:pPr algn="l" fontAlgn="auto"/>
            <a:r>
              <a:rPr lang="pt-BR" sz="1400" b="0" i="0" dirty="0">
                <a:solidFill>
                  <a:srgbClr val="333333"/>
                </a:solidFill>
                <a:effectLst/>
                <a:latin typeface="opensans"/>
              </a:rPr>
              <a:t>A menina foi levada para um posto de saúde pelos conselheiros tutelares e o médico confirmou a violência sexual, segundo a PM.</a:t>
            </a:r>
          </a:p>
          <a:p>
            <a:pPr algn="l" fontAlgn="auto"/>
            <a:r>
              <a:rPr lang="pt-BR" sz="1400" b="0" i="0" dirty="0">
                <a:solidFill>
                  <a:srgbClr val="333333"/>
                </a:solidFill>
                <a:effectLst/>
                <a:latin typeface="opensans"/>
              </a:rPr>
              <a:t>No momento da prisão, o homem negou os abusos e ameaçou a mulher de morte caso ficasse detido. De acordo com a polícia, ele danificou o compartimento da viatura com diversos chutes enquanto era transportado para a delegacia de Arinos.</a:t>
            </a:r>
          </a:p>
          <a:p>
            <a:pPr algn="l" fontAlgn="auto"/>
            <a:r>
              <a:rPr lang="pt-BR" sz="1400" b="1" i="0" u="sng" dirty="0">
                <a:solidFill>
                  <a:srgbClr val="333333"/>
                </a:solidFill>
                <a:effectLst/>
                <a:latin typeface="opensans"/>
              </a:rPr>
              <a:t>A PM informou que a mulher já havia registrado uma boletim de ocorrência contra o marido em 2012, quando foi ameaçada com uma faca. </a:t>
            </a:r>
            <a:r>
              <a:rPr lang="pt-BR" sz="1400" b="0" i="0" dirty="0">
                <a:solidFill>
                  <a:srgbClr val="333333"/>
                </a:solidFill>
                <a:effectLst/>
                <a:latin typeface="opensans"/>
              </a:rPr>
              <a:t>O caso será investigado pela Polícia Civil.</a:t>
            </a:r>
          </a:p>
          <a:p>
            <a:pPr algn="just" fontAlgn="auto"/>
            <a:endParaRPr lang="pt-BR" sz="1400" b="0" i="0" dirty="0">
              <a:solidFill>
                <a:srgbClr val="333333"/>
              </a:solidFill>
              <a:effectLst/>
              <a:latin typeface="opensans"/>
            </a:endParaRPr>
          </a:p>
        </p:txBody>
      </p:sp>
      <p:sp>
        <p:nvSpPr>
          <p:cNvPr id="12" name="CaixaDeTexto 11">
            <a:extLst>
              <a:ext uri="{FF2B5EF4-FFF2-40B4-BE49-F238E27FC236}">
                <a16:creationId xmlns:a16="http://schemas.microsoft.com/office/drawing/2014/main" id="{63525A28-6CA0-4FD0-BE11-C2DEB2F915D9}"/>
              </a:ext>
            </a:extLst>
          </p:cNvPr>
          <p:cNvSpPr txBox="1"/>
          <p:nvPr/>
        </p:nvSpPr>
        <p:spPr>
          <a:xfrm>
            <a:off x="431541" y="6021288"/>
            <a:ext cx="8280920" cy="461665"/>
          </a:xfrm>
          <a:prstGeom prst="rect">
            <a:avLst/>
          </a:prstGeom>
          <a:noFill/>
        </p:spPr>
        <p:txBody>
          <a:bodyPr wrap="square">
            <a:spAutoFit/>
          </a:bodyPr>
          <a:lstStyle/>
          <a:p>
            <a:r>
              <a:rPr lang="pt-BR" sz="1200" dirty="0">
                <a:hlinkClick r:id="rId3"/>
              </a:rPr>
              <a:t>https://g1.globo.com/mg/grande-minas/noticia/2020/10/14/ao-ter-o-pai-preso-suspeito-de-estupra-la-menina-diz-a-pm-que-foi-molestada-no-dia-das-criancas.ghtml</a:t>
            </a:r>
            <a:r>
              <a:rPr lang="pt-BR" sz="1200" dirty="0"/>
              <a:t> </a:t>
            </a:r>
          </a:p>
        </p:txBody>
      </p:sp>
    </p:spTree>
    <p:extLst>
      <p:ext uri="{BB962C8B-B14F-4D97-AF65-F5344CB8AC3E}">
        <p14:creationId xmlns:p14="http://schemas.microsoft.com/office/powerpoint/2010/main" val="178712453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04/11/2020</a:t>
            </a:r>
          </a:p>
        </p:txBody>
      </p:sp>
      <p:pic>
        <p:nvPicPr>
          <p:cNvPr id="3" name="Imagem 2">
            <a:extLst>
              <a:ext uri="{FF2B5EF4-FFF2-40B4-BE49-F238E27FC236}">
                <a16:creationId xmlns:a16="http://schemas.microsoft.com/office/drawing/2014/main" id="{C59F7337-5813-4CFE-9CA9-05357EBBE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72" y="116632"/>
            <a:ext cx="3797695" cy="6656399"/>
          </a:xfrm>
          <a:prstGeom prst="rect">
            <a:avLst/>
          </a:prstGeom>
        </p:spPr>
      </p:pic>
      <p:sp>
        <p:nvSpPr>
          <p:cNvPr id="10" name="CaixaDeTexto 9">
            <a:extLst>
              <a:ext uri="{FF2B5EF4-FFF2-40B4-BE49-F238E27FC236}">
                <a16:creationId xmlns:a16="http://schemas.microsoft.com/office/drawing/2014/main" id="{286F6222-B6DB-4B9E-A787-2E0CB8982413}"/>
              </a:ext>
            </a:extLst>
          </p:cNvPr>
          <p:cNvSpPr txBox="1"/>
          <p:nvPr/>
        </p:nvSpPr>
        <p:spPr>
          <a:xfrm>
            <a:off x="4150668" y="3105834"/>
            <a:ext cx="4629704" cy="646331"/>
          </a:xfrm>
          <a:prstGeom prst="rect">
            <a:avLst/>
          </a:prstGeom>
          <a:noFill/>
        </p:spPr>
        <p:txBody>
          <a:bodyPr wrap="square">
            <a:spAutoFit/>
          </a:bodyPr>
          <a:lstStyle/>
          <a:p>
            <a:r>
              <a:rPr lang="pt-BR" dirty="0"/>
              <a:t>https://www.facebook.com/TalissonEd/posts/841582379928439</a:t>
            </a:r>
          </a:p>
        </p:txBody>
      </p:sp>
    </p:spTree>
    <p:extLst>
      <p:ext uri="{BB962C8B-B14F-4D97-AF65-F5344CB8AC3E}">
        <p14:creationId xmlns:p14="http://schemas.microsoft.com/office/powerpoint/2010/main" val="5091868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09/11/2020</a:t>
            </a:r>
          </a:p>
        </p:txBody>
      </p:sp>
      <p:pic>
        <p:nvPicPr>
          <p:cNvPr id="5" name="Imagem 4">
            <a:extLst>
              <a:ext uri="{FF2B5EF4-FFF2-40B4-BE49-F238E27FC236}">
                <a16:creationId xmlns:a16="http://schemas.microsoft.com/office/drawing/2014/main" id="{DF0DE8CB-A03B-428B-B884-4575A1AA0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523220"/>
            <a:ext cx="7236296" cy="1780459"/>
          </a:xfrm>
          <a:prstGeom prst="rect">
            <a:avLst/>
          </a:prstGeom>
        </p:spPr>
      </p:pic>
      <p:sp>
        <p:nvSpPr>
          <p:cNvPr id="6" name="CaixaDeTexto 5">
            <a:extLst>
              <a:ext uri="{FF2B5EF4-FFF2-40B4-BE49-F238E27FC236}">
                <a16:creationId xmlns:a16="http://schemas.microsoft.com/office/drawing/2014/main" id="{A4278486-E612-4C08-B5D4-7650DD7CD471}"/>
              </a:ext>
            </a:extLst>
          </p:cNvPr>
          <p:cNvSpPr txBox="1"/>
          <p:nvPr/>
        </p:nvSpPr>
        <p:spPr>
          <a:xfrm>
            <a:off x="539552" y="2492896"/>
            <a:ext cx="8208912" cy="3277820"/>
          </a:xfrm>
          <a:prstGeom prst="rect">
            <a:avLst/>
          </a:prstGeom>
          <a:noFill/>
        </p:spPr>
        <p:txBody>
          <a:bodyPr wrap="square" rtlCol="0">
            <a:spAutoFit/>
          </a:bodyPr>
          <a:lstStyle/>
          <a:p>
            <a:r>
              <a:rPr lang="pt-BR" sz="1300" b="0" i="0" dirty="0">
                <a:effectLst/>
                <a:latin typeface="Arial" panose="020B0604020202020204" pitchFamily="34" charset="0"/>
                <a:cs typeface="Arial" panose="020B0604020202020204" pitchFamily="34" charset="0"/>
              </a:rPr>
              <a:t>Um auxiliar de obras, de 41 anos, </a:t>
            </a:r>
            <a:r>
              <a:rPr lang="pt-BR" sz="1300" b="0" i="0" u="none" strike="noStrike" dirty="0">
                <a:solidFill>
                  <a:srgbClr val="0077B6"/>
                </a:solidFill>
                <a:effectLst/>
                <a:latin typeface="Arial" panose="020B0604020202020204" pitchFamily="34" charset="0"/>
                <a:cs typeface="Arial" panose="020B0604020202020204" pitchFamily="34" charset="0"/>
                <a:hlinkClick r:id="rId3"/>
              </a:rPr>
              <a:t>acabou preso preventivamente, na última sexta-feira (6/11)</a:t>
            </a:r>
            <a:r>
              <a:rPr lang="pt-BR" sz="1300" b="0" i="0" dirty="0">
                <a:effectLst/>
                <a:latin typeface="Arial" panose="020B0604020202020204" pitchFamily="34" charset="0"/>
                <a:cs typeface="Arial" panose="020B0604020202020204" pitchFamily="34" charset="0"/>
              </a:rPr>
              <a:t>, suspeito de estuprar os três filhos e de obrigar uma das crianças a consumir drogas. As vítimas eram uma menina, de 12 anos — forçada a usar cocaína — e dois meninos, de 9 e 6 anos. Os abusos ocorriam, ao menos, desde o início do ano.</a:t>
            </a:r>
          </a:p>
          <a:p>
            <a:pPr algn="l"/>
            <a:r>
              <a:rPr lang="pt-BR" sz="1300" b="0" i="0" dirty="0">
                <a:effectLst/>
                <a:latin typeface="utopiaregular"/>
              </a:rPr>
              <a:t>O delegado Ricardo Viana, chefe da </a:t>
            </a:r>
            <a:r>
              <a:rPr lang="pt-BR" sz="1300" b="0" i="0" u="none" strike="noStrike" dirty="0">
                <a:solidFill>
                  <a:srgbClr val="0077B6"/>
                </a:solidFill>
                <a:effectLst/>
                <a:latin typeface="utopiaregular"/>
                <a:hlinkClick r:id="rId4"/>
              </a:rPr>
              <a:t>6ª Delegacia de Polícia (Paranoá)</a:t>
            </a:r>
            <a:r>
              <a:rPr lang="pt-BR" sz="1300" b="0" i="0" dirty="0">
                <a:effectLst/>
                <a:latin typeface="utopiaregular"/>
              </a:rPr>
              <a:t>, afirmou que o pai praticava os estupros quando a mãe das crianças, de 30 anos, não estava em casa. "Ela não tinha conhecimento dos abusos, mas começou a perceber que as crianças estavam diferentes, muito tristes, sobretudo a mais velha. Quando a mãe tentava se aproximar da menina e perguntar </a:t>
            </a:r>
            <a:r>
              <a:rPr lang="pt-BR" sz="1300" b="0" i="0" u="none" strike="noStrike" dirty="0">
                <a:solidFill>
                  <a:srgbClr val="0077B6"/>
                </a:solidFill>
                <a:effectLst/>
                <a:latin typeface="utopiaregular"/>
                <a:hlinkClick r:id="rId5"/>
              </a:rPr>
              <a:t>o que estava acontecendo</a:t>
            </a:r>
            <a:r>
              <a:rPr lang="pt-BR" sz="1300" b="0" i="0" dirty="0">
                <a:effectLst/>
                <a:latin typeface="utopiaregular"/>
              </a:rPr>
              <a:t>, ela se calava e chorava na presença do pai", detalha o investigador.</a:t>
            </a:r>
          </a:p>
          <a:p>
            <a:pPr algn="l"/>
            <a:r>
              <a:rPr lang="pt-BR" sz="1300" b="0" i="0" dirty="0">
                <a:effectLst/>
                <a:latin typeface="utopiaregular"/>
              </a:rPr>
              <a:t>Mesmo com a reação da menina, a mãe insistiu em se aproximar. "Um dia, quando o pai não estava em casa, a adolescente se abriu para a mãe. Relatou os estupros e o uso de droga. Os meninos também relataram os abusos, mas não citaram uso de cocaína. Ao descobrir os crimes, a mãe veio imediatamente à delegacia e denunciou o marido", acrescenta o investigador.</a:t>
            </a:r>
          </a:p>
          <a:p>
            <a:pPr algn="l"/>
            <a:r>
              <a:rPr lang="pt-BR" sz="1300" b="0" i="0" dirty="0">
                <a:effectLst/>
                <a:latin typeface="utopiaregular"/>
              </a:rPr>
              <a:t>As vítimas prestaram depoimento na unidade policial, e o pai acabou </a:t>
            </a:r>
            <a:r>
              <a:rPr lang="pt-BR" sz="1300" b="0" i="0" u="none" strike="noStrike" dirty="0">
                <a:solidFill>
                  <a:srgbClr val="0077B6"/>
                </a:solidFill>
                <a:effectLst/>
                <a:latin typeface="utopiaregular"/>
                <a:hlinkClick r:id="rId6"/>
              </a:rPr>
              <a:t>preso pelos crimes</a:t>
            </a:r>
            <a:r>
              <a:rPr lang="pt-BR" sz="1300" b="0" i="0" dirty="0">
                <a:effectLst/>
                <a:latin typeface="utopiaregular"/>
              </a:rPr>
              <a:t>. "Não pudemos confirmar quando os estupros iniciaram. Mas, pelos relatos das crianças, o pai abusou sexualmente delas durante todo este ano, pelo menos", ressalta Ricardo Viana.</a:t>
            </a:r>
          </a:p>
          <a:p>
            <a:endParaRPr lang="pt-BR" sz="1200" dirty="0">
              <a:latin typeface="Arial" panose="020B06040202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7FEA865E-AD48-4B13-8322-AAC8BD15BBC3}"/>
              </a:ext>
            </a:extLst>
          </p:cNvPr>
          <p:cNvSpPr txBox="1"/>
          <p:nvPr/>
        </p:nvSpPr>
        <p:spPr>
          <a:xfrm>
            <a:off x="827584" y="5877272"/>
            <a:ext cx="7920880" cy="461665"/>
          </a:xfrm>
          <a:prstGeom prst="rect">
            <a:avLst/>
          </a:prstGeom>
          <a:noFill/>
        </p:spPr>
        <p:txBody>
          <a:bodyPr wrap="square" rtlCol="0">
            <a:spAutoFit/>
          </a:bodyPr>
          <a:lstStyle/>
          <a:p>
            <a:r>
              <a:rPr lang="pt-BR" sz="1200" dirty="0">
                <a:hlinkClick r:id="rId7"/>
              </a:rPr>
              <a:t>https://www.correiobraziliense.com.br/cidades-df/2020/11/4887680-pai-que-estuprou-os-tres-filhos-obrigava-vitima-de-12-anos-a-usar-cocaina.html</a:t>
            </a:r>
            <a:r>
              <a:rPr lang="pt-BR" sz="1200" dirty="0"/>
              <a:t> </a:t>
            </a:r>
          </a:p>
        </p:txBody>
      </p:sp>
    </p:spTree>
    <p:extLst>
      <p:ext uri="{BB962C8B-B14F-4D97-AF65-F5344CB8AC3E}">
        <p14:creationId xmlns:p14="http://schemas.microsoft.com/office/powerpoint/2010/main" val="16115353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10/11/2020</a:t>
            </a:r>
          </a:p>
        </p:txBody>
      </p:sp>
      <p:pic>
        <p:nvPicPr>
          <p:cNvPr id="3" name="Imagem 2">
            <a:extLst>
              <a:ext uri="{FF2B5EF4-FFF2-40B4-BE49-F238E27FC236}">
                <a16:creationId xmlns:a16="http://schemas.microsoft.com/office/drawing/2014/main" id="{FFFB88A7-E363-435D-AEDB-281FA6CB2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620688"/>
            <a:ext cx="7956376" cy="1633654"/>
          </a:xfrm>
          <a:prstGeom prst="rect">
            <a:avLst/>
          </a:prstGeom>
        </p:spPr>
      </p:pic>
      <p:sp>
        <p:nvSpPr>
          <p:cNvPr id="4" name="CaixaDeTexto 3">
            <a:extLst>
              <a:ext uri="{FF2B5EF4-FFF2-40B4-BE49-F238E27FC236}">
                <a16:creationId xmlns:a16="http://schemas.microsoft.com/office/drawing/2014/main" id="{B63E9283-2702-447E-BEFB-DE426E7B261F}"/>
              </a:ext>
            </a:extLst>
          </p:cNvPr>
          <p:cNvSpPr txBox="1"/>
          <p:nvPr/>
        </p:nvSpPr>
        <p:spPr>
          <a:xfrm>
            <a:off x="1043608" y="2420888"/>
            <a:ext cx="7056784" cy="3754874"/>
          </a:xfrm>
          <a:prstGeom prst="rect">
            <a:avLst/>
          </a:prstGeom>
          <a:noFill/>
        </p:spPr>
        <p:txBody>
          <a:bodyPr wrap="square" rtlCol="0">
            <a:spAutoFit/>
          </a:bodyPr>
          <a:lstStyle/>
          <a:p>
            <a:pPr algn="just"/>
            <a:r>
              <a:rPr lang="pt-BR" sz="1400" b="0" i="0" dirty="0">
                <a:solidFill>
                  <a:srgbClr val="333333"/>
                </a:solidFill>
                <a:effectLst/>
                <a:latin typeface="Poly"/>
              </a:rPr>
              <a:t>Um caso de feminicídio chocou a população de Santo André, na Grande São Paulo, no último sábado (7). José Carlos Beato, de 48 anos, </a:t>
            </a:r>
            <a:r>
              <a:rPr lang="pt-BR" sz="1400" b="1" i="0" dirty="0">
                <a:solidFill>
                  <a:srgbClr val="333333"/>
                </a:solidFill>
                <a:effectLst/>
                <a:latin typeface="Poly"/>
              </a:rPr>
              <a:t>matou a ex-esposa</a:t>
            </a:r>
            <a:r>
              <a:rPr lang="pt-BR" sz="1400" b="0" i="0" dirty="0">
                <a:solidFill>
                  <a:srgbClr val="333333"/>
                </a:solidFill>
                <a:effectLst/>
                <a:latin typeface="Poly"/>
              </a:rPr>
              <a:t>, a diarista Aline Cesária, de 42 anos, </a:t>
            </a:r>
            <a:r>
              <a:rPr lang="pt-BR" sz="1400" b="1" i="0" u="sng" dirty="0">
                <a:solidFill>
                  <a:srgbClr val="333333"/>
                </a:solidFill>
                <a:effectLst/>
                <a:latin typeface="Poly"/>
              </a:rPr>
              <a:t>na frente do filho e do neto da mulher, que têm 2 e 1 ano, respectivamente</a:t>
            </a:r>
            <a:r>
              <a:rPr lang="pt-BR" sz="1400" b="0" i="0" dirty="0">
                <a:solidFill>
                  <a:srgbClr val="333333"/>
                </a:solidFill>
                <a:effectLst/>
                <a:latin typeface="Poly"/>
              </a:rPr>
              <a:t>.</a:t>
            </a:r>
          </a:p>
          <a:p>
            <a:pPr algn="just"/>
            <a:r>
              <a:rPr lang="pt-BR" sz="1400" b="0" i="0" dirty="0">
                <a:solidFill>
                  <a:srgbClr val="333333"/>
                </a:solidFill>
                <a:effectLst/>
                <a:latin typeface="Poly"/>
              </a:rPr>
              <a:t>De acordo com reportagem do programa </a:t>
            </a:r>
            <a:r>
              <a:rPr lang="pt-BR" sz="1400" b="0" i="0" u="none" strike="noStrike" dirty="0">
                <a:solidFill>
                  <a:srgbClr val="BE1F24"/>
                </a:solidFill>
                <a:effectLst/>
                <a:latin typeface="Poly"/>
                <a:hlinkClick r:id="rId3"/>
              </a:rPr>
              <a:t>“Balanço Geral”</a:t>
            </a:r>
            <a:r>
              <a:rPr lang="pt-BR" sz="1400" b="0" i="0" dirty="0">
                <a:solidFill>
                  <a:srgbClr val="333333"/>
                </a:solidFill>
                <a:effectLst/>
                <a:latin typeface="Poly"/>
              </a:rPr>
              <a:t>, da TV Record, Aline teve um relacionamento de 10 anos com Beato, e testemunhas dão conta de que a relação era marcada por violência e abusos do marido. Há mais de 7 anos, no entanto, eles terminaram e Beato foi morar em Mariana (MG), sua cidade natal, e que durante esse período Aline viveu um momento de “paz”.</a:t>
            </a:r>
          </a:p>
          <a:p>
            <a:pPr algn="just"/>
            <a:r>
              <a:rPr lang="pt-BR" sz="1400" b="0" i="0" dirty="0">
                <a:solidFill>
                  <a:srgbClr val="333333"/>
                </a:solidFill>
                <a:effectLst/>
                <a:latin typeface="Poly"/>
              </a:rPr>
              <a:t>Eles tiveram uma conciliação há 2 anos, quando a diarista engravidou do filho mais novo do casal, mas romperam novamente. Em janeiro deste ano, então, o homem teria voltado a Santo André e, insatisfeito com o término do relacionamento, passou a ameaçar Aline e, inclusive, chegou a fazer uma cova no quintal da casa da mulher, prometendo matá-la e enterrá-la caso não reatassem a relação.</a:t>
            </a:r>
          </a:p>
          <a:p>
            <a:r>
              <a:rPr lang="pt-BR" sz="1400" b="0" i="0" dirty="0">
                <a:solidFill>
                  <a:srgbClr val="333333"/>
                </a:solidFill>
                <a:effectLst/>
                <a:latin typeface="Poly"/>
              </a:rPr>
              <a:t>A diarista, então, conseguiu uma medida protetiva judicial, que impedia que o homem morasse com ela ou se aproximasse. Isso não foi suficiente, no entanto, para que ele cometesse o crime. Na noite do último sábado (7), ele invadiu a casa da diarista a assassinou a facadas na frente do filho e do neto.</a:t>
            </a:r>
            <a:endParaRPr lang="pt-BR" sz="1400" dirty="0"/>
          </a:p>
        </p:txBody>
      </p:sp>
      <p:sp>
        <p:nvSpPr>
          <p:cNvPr id="7" name="CaixaDeTexto 6">
            <a:extLst>
              <a:ext uri="{FF2B5EF4-FFF2-40B4-BE49-F238E27FC236}">
                <a16:creationId xmlns:a16="http://schemas.microsoft.com/office/drawing/2014/main" id="{0CDA8E21-479F-4DBF-AB72-F3C433707DEA}"/>
              </a:ext>
            </a:extLst>
          </p:cNvPr>
          <p:cNvSpPr txBox="1"/>
          <p:nvPr/>
        </p:nvSpPr>
        <p:spPr>
          <a:xfrm>
            <a:off x="1167885" y="6143903"/>
            <a:ext cx="6912768" cy="523220"/>
          </a:xfrm>
          <a:prstGeom prst="rect">
            <a:avLst/>
          </a:prstGeom>
          <a:noFill/>
        </p:spPr>
        <p:txBody>
          <a:bodyPr wrap="square" rtlCol="0">
            <a:spAutoFit/>
          </a:bodyPr>
          <a:lstStyle/>
          <a:p>
            <a:r>
              <a:rPr lang="pt-BR" sz="1400" dirty="0">
                <a:hlinkClick r:id="rId4"/>
              </a:rPr>
              <a:t>https://revistaforum.com.br/mulher/homem-cumpre-promessa-e-mata-ex-esposa-na-frente-do-filho-e-do-neto/</a:t>
            </a:r>
            <a:r>
              <a:rPr lang="pt-BR" sz="1400" dirty="0"/>
              <a:t> </a:t>
            </a:r>
          </a:p>
        </p:txBody>
      </p:sp>
    </p:spTree>
    <p:extLst>
      <p:ext uri="{BB962C8B-B14F-4D97-AF65-F5344CB8AC3E}">
        <p14:creationId xmlns:p14="http://schemas.microsoft.com/office/powerpoint/2010/main" val="9579280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F1B01C7-D430-4B17-927B-E23760974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1" y="57819"/>
            <a:ext cx="6840760" cy="2707567"/>
          </a:xfrm>
          <a:prstGeom prst="rect">
            <a:avLst/>
          </a:prstGeom>
        </p:spPr>
      </p:pic>
      <p:sp>
        <p:nvSpPr>
          <p:cNvPr id="6" name="CaixaDeTexto 5">
            <a:extLst>
              <a:ext uri="{FF2B5EF4-FFF2-40B4-BE49-F238E27FC236}">
                <a16:creationId xmlns:a16="http://schemas.microsoft.com/office/drawing/2014/main" id="{ABABFB7E-92B7-4957-BD01-CE85728890E4}"/>
              </a:ext>
            </a:extLst>
          </p:cNvPr>
          <p:cNvSpPr txBox="1"/>
          <p:nvPr/>
        </p:nvSpPr>
        <p:spPr>
          <a:xfrm>
            <a:off x="1403648" y="2492896"/>
            <a:ext cx="7536369" cy="3693319"/>
          </a:xfrm>
          <a:prstGeom prst="rect">
            <a:avLst/>
          </a:prstGeom>
          <a:noFill/>
        </p:spPr>
        <p:txBody>
          <a:bodyPr wrap="square" rtlCol="0">
            <a:spAutoFit/>
          </a:bodyPr>
          <a:lstStyle/>
          <a:p>
            <a:pPr algn="just"/>
            <a:r>
              <a:rPr lang="pt-BR" b="0" i="0" dirty="0">
                <a:solidFill>
                  <a:srgbClr val="1F2D3D"/>
                </a:solidFill>
                <a:effectLst/>
                <a:latin typeface="montserrat"/>
              </a:rPr>
              <a:t>Um homem assassinou a esposa a facadas e depois tirou a própria vida, na tarde desta quinta-feira (12), no conjunto residencial Atlântica </a:t>
            </a:r>
            <a:r>
              <a:rPr lang="pt-BR" b="0" i="0" dirty="0" err="1">
                <a:solidFill>
                  <a:srgbClr val="1F2D3D"/>
                </a:solidFill>
                <a:effectLst/>
                <a:latin typeface="montserrat"/>
              </a:rPr>
              <a:t>Ville</a:t>
            </a:r>
            <a:r>
              <a:rPr lang="pt-BR" b="0" i="0" dirty="0">
                <a:solidFill>
                  <a:srgbClr val="1F2D3D"/>
                </a:solidFill>
                <a:effectLst/>
                <a:latin typeface="montserrat"/>
              </a:rPr>
              <a:t>, em Jardim Camburi, Vitória. </a:t>
            </a:r>
            <a:r>
              <a:rPr lang="pt-BR" b="1" i="0" u="sng" dirty="0">
                <a:solidFill>
                  <a:srgbClr val="1F2D3D"/>
                </a:solidFill>
                <a:effectLst/>
                <a:latin typeface="montserrat"/>
              </a:rPr>
              <a:t>O crime teria acontecido na frente do filho do casal, uma criança de 9 anos.</a:t>
            </a:r>
          </a:p>
          <a:p>
            <a:pPr algn="just"/>
            <a:r>
              <a:rPr lang="pt-BR" b="0" i="0" dirty="0">
                <a:solidFill>
                  <a:srgbClr val="1F2D3D"/>
                </a:solidFill>
                <a:effectLst/>
                <a:latin typeface="montserrat"/>
              </a:rPr>
              <a:t>Segundo a polícia, o suspeito e a vítima teriam discutido dentro do apartamento onde moravam, quando o homem acabou esfaqueando a mulher. Em seguida, ele pulou do sexto andar do edifício e veio a óbito.</a:t>
            </a:r>
          </a:p>
          <a:p>
            <a:pPr algn="just"/>
            <a:r>
              <a:rPr lang="pt-BR" b="0" i="0" dirty="0">
                <a:solidFill>
                  <a:srgbClr val="1F2D3D"/>
                </a:solidFill>
                <a:effectLst/>
                <a:latin typeface="montserrat"/>
              </a:rPr>
              <a:t>Além da Polícia Militar, a perícia da Polícia Civil também foi acionada.</a:t>
            </a:r>
          </a:p>
          <a:p>
            <a:pPr algn="just"/>
            <a:r>
              <a:rPr lang="pt-BR" b="0" i="0" dirty="0">
                <a:solidFill>
                  <a:srgbClr val="1F2D3D"/>
                </a:solidFill>
                <a:effectLst/>
                <a:latin typeface="montserrat"/>
              </a:rPr>
              <a:t>De acordo com a apuração preliminar da TV Vitória / Record TV, o casal passava por uma série de problemas. A mulher queria se separar e o marido era contra. Além disso, eles enfrentavam complicações financeiras e o homem estava em tratamento contra um câncer.</a:t>
            </a:r>
          </a:p>
          <a:p>
            <a:endParaRPr lang="pt-BR" dirty="0"/>
          </a:p>
        </p:txBody>
      </p:sp>
      <p:sp>
        <p:nvSpPr>
          <p:cNvPr id="9" name="CaixaDeTexto 8">
            <a:extLst>
              <a:ext uri="{FF2B5EF4-FFF2-40B4-BE49-F238E27FC236}">
                <a16:creationId xmlns:a16="http://schemas.microsoft.com/office/drawing/2014/main" id="{2BD7C195-22C6-4DD8-B577-A8233AD2D204}"/>
              </a:ext>
            </a:extLst>
          </p:cNvPr>
          <p:cNvSpPr txBox="1"/>
          <p:nvPr/>
        </p:nvSpPr>
        <p:spPr>
          <a:xfrm>
            <a:off x="1535021" y="5949280"/>
            <a:ext cx="7488831" cy="646331"/>
          </a:xfrm>
          <a:prstGeom prst="rect">
            <a:avLst/>
          </a:prstGeom>
          <a:noFill/>
        </p:spPr>
        <p:txBody>
          <a:bodyPr wrap="square" rtlCol="0">
            <a:spAutoFit/>
          </a:bodyPr>
          <a:lstStyle/>
          <a:p>
            <a:r>
              <a:rPr lang="pt-BR" dirty="0">
                <a:hlinkClick r:id="rId3"/>
              </a:rPr>
              <a:t>https://www.folhavitoria.com.br/policia/noticia/11/2020/homem-mata-esposa-na-frente-do-filho-e-depois-se-suicida-em-jardim-camburi-vitoria</a:t>
            </a:r>
            <a:r>
              <a:rPr lang="pt-BR" dirty="0"/>
              <a:t> </a:t>
            </a:r>
          </a:p>
        </p:txBody>
      </p:sp>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12/11/2020</a:t>
            </a:r>
          </a:p>
        </p:txBody>
      </p:sp>
    </p:spTree>
    <p:extLst>
      <p:ext uri="{BB962C8B-B14F-4D97-AF65-F5344CB8AC3E}">
        <p14:creationId xmlns:p14="http://schemas.microsoft.com/office/powerpoint/2010/main" val="12888090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22/11/2020</a:t>
            </a:r>
          </a:p>
        </p:txBody>
      </p:sp>
      <p:pic>
        <p:nvPicPr>
          <p:cNvPr id="5" name="Imagem 4">
            <a:extLst>
              <a:ext uri="{FF2B5EF4-FFF2-40B4-BE49-F238E27FC236}">
                <a16:creationId xmlns:a16="http://schemas.microsoft.com/office/drawing/2014/main" id="{7ED43167-B1EF-43FF-83FA-C0C9E87C0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911" y="261610"/>
            <a:ext cx="6193719" cy="5060276"/>
          </a:xfrm>
          <a:prstGeom prst="rect">
            <a:avLst/>
          </a:prstGeom>
        </p:spPr>
      </p:pic>
      <p:sp>
        <p:nvSpPr>
          <p:cNvPr id="9" name="CaixaDeTexto 8">
            <a:extLst>
              <a:ext uri="{FF2B5EF4-FFF2-40B4-BE49-F238E27FC236}">
                <a16:creationId xmlns:a16="http://schemas.microsoft.com/office/drawing/2014/main" id="{4D838BED-643C-4757-A3C5-008B29BBA872}"/>
              </a:ext>
            </a:extLst>
          </p:cNvPr>
          <p:cNvSpPr txBox="1"/>
          <p:nvPr/>
        </p:nvSpPr>
        <p:spPr>
          <a:xfrm>
            <a:off x="899592" y="5824428"/>
            <a:ext cx="6768752" cy="646331"/>
          </a:xfrm>
          <a:prstGeom prst="rect">
            <a:avLst/>
          </a:prstGeom>
          <a:noFill/>
        </p:spPr>
        <p:txBody>
          <a:bodyPr wrap="square">
            <a:spAutoFit/>
          </a:bodyPr>
          <a:lstStyle/>
          <a:p>
            <a:r>
              <a:rPr lang="pt-BR" dirty="0">
                <a:hlinkClick r:id="rId3"/>
              </a:rPr>
              <a:t>http://redegni.com.br/rio-pai-estupra-a-filha-de-9-anos-e-e-preso-em-araruama/</a:t>
            </a:r>
            <a:r>
              <a:rPr lang="pt-BR" dirty="0"/>
              <a:t> </a:t>
            </a:r>
          </a:p>
        </p:txBody>
      </p:sp>
    </p:spTree>
    <p:extLst>
      <p:ext uri="{BB962C8B-B14F-4D97-AF65-F5344CB8AC3E}">
        <p14:creationId xmlns:p14="http://schemas.microsoft.com/office/powerpoint/2010/main" val="29400053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25/11/2020</a:t>
            </a:r>
          </a:p>
        </p:txBody>
      </p:sp>
      <p:pic>
        <p:nvPicPr>
          <p:cNvPr id="3" name="Imagem 2">
            <a:extLst>
              <a:ext uri="{FF2B5EF4-FFF2-40B4-BE49-F238E27FC236}">
                <a16:creationId xmlns:a16="http://schemas.microsoft.com/office/drawing/2014/main" id="{FC9ACC1C-637C-46C5-A67B-92BA2BE7D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86868"/>
            <a:ext cx="6010323" cy="4733288"/>
          </a:xfrm>
          <a:prstGeom prst="rect">
            <a:avLst/>
          </a:prstGeom>
        </p:spPr>
      </p:pic>
      <p:sp>
        <p:nvSpPr>
          <p:cNvPr id="4" name="CaixaDeTexto 3">
            <a:extLst>
              <a:ext uri="{FF2B5EF4-FFF2-40B4-BE49-F238E27FC236}">
                <a16:creationId xmlns:a16="http://schemas.microsoft.com/office/drawing/2014/main" id="{BE5E8DEE-AE19-472C-A8D6-47CCED5D7677}"/>
              </a:ext>
            </a:extLst>
          </p:cNvPr>
          <p:cNvSpPr txBox="1"/>
          <p:nvPr/>
        </p:nvSpPr>
        <p:spPr>
          <a:xfrm>
            <a:off x="683568" y="5589240"/>
            <a:ext cx="7344816" cy="646331"/>
          </a:xfrm>
          <a:prstGeom prst="rect">
            <a:avLst/>
          </a:prstGeom>
          <a:noFill/>
        </p:spPr>
        <p:txBody>
          <a:bodyPr wrap="square" rtlCol="0">
            <a:spAutoFit/>
          </a:bodyPr>
          <a:lstStyle/>
          <a:p>
            <a:r>
              <a:rPr lang="pt-BR" dirty="0">
                <a:hlinkClick r:id="rId3"/>
              </a:rPr>
              <a:t>https://www.nsctotal.com.br/noticias/suspeito-de-matar-mulher-na-frente-dos-filhos-e-encontrado-morto-em-empresa-de-araquari</a:t>
            </a:r>
            <a:r>
              <a:rPr lang="pt-BR" dirty="0"/>
              <a:t> </a:t>
            </a:r>
          </a:p>
        </p:txBody>
      </p:sp>
    </p:spTree>
    <p:extLst>
      <p:ext uri="{BB962C8B-B14F-4D97-AF65-F5344CB8AC3E}">
        <p14:creationId xmlns:p14="http://schemas.microsoft.com/office/powerpoint/2010/main" val="704977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17FD850-3B6B-4D7C-967F-6E8B9F952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620688"/>
            <a:ext cx="8425425" cy="6192688"/>
          </a:xfrm>
          <a:prstGeom prst="rect">
            <a:avLst/>
          </a:prstGeom>
        </p:spPr>
      </p:pic>
    </p:spTree>
    <p:extLst>
      <p:ext uri="{BB962C8B-B14F-4D97-AF65-F5344CB8AC3E}">
        <p14:creationId xmlns:p14="http://schemas.microsoft.com/office/powerpoint/2010/main" val="24003368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E542D62-9886-4A6A-90F6-CBBA9903E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261610"/>
            <a:ext cx="5518423" cy="2236373"/>
          </a:xfrm>
          <a:prstGeom prst="rect">
            <a:avLst/>
          </a:prstGeom>
        </p:spPr>
      </p:pic>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30/11/2020</a:t>
            </a:r>
          </a:p>
        </p:txBody>
      </p:sp>
      <p:sp>
        <p:nvSpPr>
          <p:cNvPr id="6" name="CaixaDeTexto 5">
            <a:extLst>
              <a:ext uri="{FF2B5EF4-FFF2-40B4-BE49-F238E27FC236}">
                <a16:creationId xmlns:a16="http://schemas.microsoft.com/office/drawing/2014/main" id="{85D001EC-1D1E-45A2-BB26-9383F3ABBFDF}"/>
              </a:ext>
            </a:extLst>
          </p:cNvPr>
          <p:cNvSpPr txBox="1"/>
          <p:nvPr/>
        </p:nvSpPr>
        <p:spPr>
          <a:xfrm>
            <a:off x="899592" y="2420888"/>
            <a:ext cx="7344816" cy="3693319"/>
          </a:xfrm>
          <a:prstGeom prst="rect">
            <a:avLst/>
          </a:prstGeom>
          <a:noFill/>
        </p:spPr>
        <p:txBody>
          <a:bodyPr wrap="square" rtlCol="0">
            <a:spAutoFit/>
          </a:bodyPr>
          <a:lstStyle/>
          <a:p>
            <a:pPr algn="l">
              <a:spcBef>
                <a:spcPts val="0"/>
              </a:spcBef>
              <a:spcAft>
                <a:spcPts val="0"/>
              </a:spcAft>
            </a:pPr>
            <a:r>
              <a:rPr lang="pt-BR" b="0" i="0" dirty="0">
                <a:solidFill>
                  <a:srgbClr val="222222"/>
                </a:solidFill>
                <a:effectLst/>
                <a:latin typeface="Roboto"/>
              </a:rPr>
              <a:t>De acordo com os relatos dos familiares, o suspeito teria parado em frente a casa da vítima em uma moto de cor preta, sacado a arma e atirado contra a jovem. A jovem tentou correr mas não conseguiu escapar.</a:t>
            </a:r>
          </a:p>
          <a:p>
            <a:pPr algn="l">
              <a:spcBef>
                <a:spcPts val="0"/>
              </a:spcBef>
              <a:spcAft>
                <a:spcPts val="0"/>
              </a:spcAft>
            </a:pPr>
            <a:r>
              <a:rPr lang="pt-BR" b="0" i="0" dirty="0">
                <a:solidFill>
                  <a:srgbClr val="222222"/>
                </a:solidFill>
                <a:effectLst/>
                <a:latin typeface="Roboto"/>
              </a:rPr>
              <a:t>De acordo com as informações, o filho, de apenas 2 anos de idade, teria presenciado toda a cena. Ainda após cometer o crime, o homem levou a criança para que a irmã cuidasse, dizendo que havia apenas se desentendido com a ex-companheira. Logo em seguida saiu de motocicleta sem dizer o destino.</a:t>
            </a:r>
          </a:p>
          <a:p>
            <a:pPr algn="l">
              <a:spcBef>
                <a:spcPts val="0"/>
              </a:spcBef>
              <a:spcAft>
                <a:spcPts val="0"/>
              </a:spcAft>
            </a:pPr>
            <a:r>
              <a:rPr lang="pt-BR" b="0" i="0" dirty="0">
                <a:solidFill>
                  <a:srgbClr val="222222"/>
                </a:solidFill>
                <a:effectLst/>
                <a:latin typeface="Roboto"/>
              </a:rPr>
              <a:t>O homem ainda não foi localizado. A Polícia Militar registrou o Boletim de Ocorrência. O instituto Geral de Perícias esteve no local e a Polícia Civil deve investigar o caso.</a:t>
            </a:r>
          </a:p>
          <a:p>
            <a:endParaRPr lang="pt-BR" dirty="0"/>
          </a:p>
        </p:txBody>
      </p:sp>
      <p:sp>
        <p:nvSpPr>
          <p:cNvPr id="7" name="CaixaDeTexto 6">
            <a:extLst>
              <a:ext uri="{FF2B5EF4-FFF2-40B4-BE49-F238E27FC236}">
                <a16:creationId xmlns:a16="http://schemas.microsoft.com/office/drawing/2014/main" id="{2850B48E-D28E-4CE8-AD8D-769F721F6968}"/>
              </a:ext>
            </a:extLst>
          </p:cNvPr>
          <p:cNvSpPr txBox="1"/>
          <p:nvPr/>
        </p:nvSpPr>
        <p:spPr>
          <a:xfrm>
            <a:off x="971600" y="6021288"/>
            <a:ext cx="7272808" cy="646331"/>
          </a:xfrm>
          <a:prstGeom prst="rect">
            <a:avLst/>
          </a:prstGeom>
          <a:noFill/>
        </p:spPr>
        <p:txBody>
          <a:bodyPr wrap="square" rtlCol="0">
            <a:spAutoFit/>
          </a:bodyPr>
          <a:lstStyle/>
          <a:p>
            <a:r>
              <a:rPr lang="pt-BR" dirty="0">
                <a:hlinkClick r:id="rId3"/>
              </a:rPr>
              <a:t>http://www.jornalextrasc.com.br/noticias/detalhes/feminicIdio-homem-mata-mulher-na-frente-ao-filho-em-cacador-5950</a:t>
            </a:r>
            <a:r>
              <a:rPr lang="pt-BR" dirty="0"/>
              <a:t> </a:t>
            </a:r>
          </a:p>
        </p:txBody>
      </p:sp>
    </p:spTree>
    <p:extLst>
      <p:ext uri="{BB962C8B-B14F-4D97-AF65-F5344CB8AC3E}">
        <p14:creationId xmlns:p14="http://schemas.microsoft.com/office/powerpoint/2010/main" val="16598832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13/12/2020</a:t>
            </a:r>
          </a:p>
        </p:txBody>
      </p:sp>
      <p:pic>
        <p:nvPicPr>
          <p:cNvPr id="12" name="Imagem 11">
            <a:extLst>
              <a:ext uri="{FF2B5EF4-FFF2-40B4-BE49-F238E27FC236}">
                <a16:creationId xmlns:a16="http://schemas.microsoft.com/office/drawing/2014/main" id="{6347B129-CFA0-47EC-A84D-6B757F323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437" y="1052736"/>
            <a:ext cx="6715125" cy="1476375"/>
          </a:xfrm>
          <a:prstGeom prst="rect">
            <a:avLst/>
          </a:prstGeom>
        </p:spPr>
      </p:pic>
      <p:sp>
        <p:nvSpPr>
          <p:cNvPr id="13" name="CaixaDeTexto 12">
            <a:extLst>
              <a:ext uri="{FF2B5EF4-FFF2-40B4-BE49-F238E27FC236}">
                <a16:creationId xmlns:a16="http://schemas.microsoft.com/office/drawing/2014/main" id="{EC7B32E5-1CDF-42E0-850C-4AD6E9ADA000}"/>
              </a:ext>
            </a:extLst>
          </p:cNvPr>
          <p:cNvSpPr txBox="1"/>
          <p:nvPr/>
        </p:nvSpPr>
        <p:spPr>
          <a:xfrm>
            <a:off x="1403648" y="2780928"/>
            <a:ext cx="7560840" cy="3416320"/>
          </a:xfrm>
          <a:prstGeom prst="rect">
            <a:avLst/>
          </a:prstGeom>
          <a:noFill/>
        </p:spPr>
        <p:txBody>
          <a:bodyPr wrap="square" rtlCol="0">
            <a:spAutoFit/>
          </a:bodyPr>
          <a:lstStyle/>
          <a:p>
            <a:pPr algn="just"/>
            <a:r>
              <a:rPr lang="pt-BR" b="0" i="0" dirty="0">
                <a:effectLst/>
                <a:latin typeface="Open Sans" panose="020B0606030504020204" pitchFamily="34" charset="0"/>
              </a:rPr>
              <a:t>Bruna Giovana da Silva, de 24 anos, foi </a:t>
            </a:r>
            <a:r>
              <a:rPr lang="pt-BR" b="0" i="0" u="sng" dirty="0">
                <a:effectLst/>
                <a:latin typeface="Open Sans" panose="020B0606030504020204" pitchFamily="34" charset="0"/>
                <a:hlinkClick r:id="rId3">
                  <a:extLst>
                    <a:ext uri="{A12FA001-AC4F-418D-AE19-62706E023703}">
                      <ahyp:hlinkClr xmlns:ahyp="http://schemas.microsoft.com/office/drawing/2018/hyperlinkcolor" val="tx"/>
                    </a:ext>
                  </a:extLst>
                </a:hlinkClick>
              </a:rPr>
              <a:t>assassinada a facadas</a:t>
            </a:r>
            <a:r>
              <a:rPr lang="pt-BR" b="0" i="0" dirty="0">
                <a:effectLst/>
                <a:latin typeface="Open Sans" panose="020B0606030504020204" pitchFamily="34" charset="0"/>
              </a:rPr>
              <a:t> pelo ex-companheiro, de 26, </a:t>
            </a:r>
            <a:r>
              <a:rPr lang="pt-BR" b="1" i="0" u="sng" dirty="0">
                <a:effectLst/>
                <a:latin typeface="Open Sans" panose="020B0606030504020204" pitchFamily="34" charset="0"/>
              </a:rPr>
              <a:t>em frente do filho do casal, uma criança de 4 anos</a:t>
            </a:r>
            <a:r>
              <a:rPr lang="pt-BR" b="0" i="0" dirty="0">
                <a:effectLst/>
                <a:latin typeface="Open Sans" panose="020B0606030504020204" pitchFamily="34" charset="0"/>
              </a:rPr>
              <a:t>, em </a:t>
            </a:r>
            <a:r>
              <a:rPr lang="pt-BR" b="0" i="0" u="sng" dirty="0">
                <a:effectLst/>
                <a:latin typeface="Open Sans" panose="020B0606030504020204" pitchFamily="34" charset="0"/>
                <a:hlinkClick r:id="rId4">
                  <a:extLst>
                    <a:ext uri="{A12FA001-AC4F-418D-AE19-62706E023703}">
                      <ahyp:hlinkClr xmlns:ahyp="http://schemas.microsoft.com/office/drawing/2018/hyperlinkcolor" val="tx"/>
                    </a:ext>
                  </a:extLst>
                </a:hlinkClick>
              </a:rPr>
              <a:t>Bauru</a:t>
            </a:r>
            <a:r>
              <a:rPr lang="pt-BR" b="0" i="0" dirty="0">
                <a:effectLst/>
                <a:latin typeface="Open Sans" panose="020B0606030504020204" pitchFamily="34" charset="0"/>
              </a:rPr>
              <a:t> (SP). Ele foi preso na manhã deste domingo, 13, e confessou o crime.</a:t>
            </a:r>
          </a:p>
          <a:p>
            <a:pPr algn="just"/>
            <a:r>
              <a:rPr lang="pt-BR" b="0" i="0" dirty="0">
                <a:effectLst/>
                <a:latin typeface="Open Sans" panose="020B0606030504020204" pitchFamily="34" charset="0"/>
              </a:rPr>
              <a:t>Segundo a polícia, as imagens de circuito de segurança mostram que os dois discutiram por causa da pensão do filho e que ela foi golpeada com facas ao se virar para ir embora.</a:t>
            </a:r>
          </a:p>
          <a:p>
            <a:pPr algn="l"/>
            <a:r>
              <a:rPr lang="pt-BR" b="0" i="0" dirty="0">
                <a:solidFill>
                  <a:srgbClr val="4B4B4B"/>
                </a:solidFill>
                <a:effectLst/>
                <a:latin typeface="Open Sans" panose="020B0606030504020204" pitchFamily="34" charset="0"/>
              </a:rPr>
              <a:t>O agressor conseguiu fugir do local, mas foi encontrado em um carro, com a arma do crime, por meio de denúncia.</a:t>
            </a:r>
          </a:p>
          <a:p>
            <a:pPr algn="l"/>
            <a:r>
              <a:rPr lang="pt-BR" b="0" i="0" dirty="0">
                <a:solidFill>
                  <a:srgbClr val="4B4B4B"/>
                </a:solidFill>
                <a:effectLst/>
                <a:latin typeface="Open Sans" panose="020B0606030504020204" pitchFamily="34" charset="0"/>
              </a:rPr>
              <a:t>A criança ficou aos cuidados dos avós.</a:t>
            </a:r>
          </a:p>
          <a:p>
            <a:pPr algn="just"/>
            <a:endParaRPr lang="pt-BR" b="0" i="0" dirty="0">
              <a:effectLst/>
              <a:latin typeface="Open Sans" panose="020B0606030504020204" pitchFamily="34" charset="0"/>
            </a:endParaRPr>
          </a:p>
          <a:p>
            <a:endParaRPr lang="pt-BR" dirty="0"/>
          </a:p>
        </p:txBody>
      </p:sp>
      <p:sp>
        <p:nvSpPr>
          <p:cNvPr id="14" name="CaixaDeTexto 13">
            <a:extLst>
              <a:ext uri="{FF2B5EF4-FFF2-40B4-BE49-F238E27FC236}">
                <a16:creationId xmlns:a16="http://schemas.microsoft.com/office/drawing/2014/main" id="{BECB2819-43E1-4043-AF5F-352CFC46871D}"/>
              </a:ext>
            </a:extLst>
          </p:cNvPr>
          <p:cNvSpPr txBox="1"/>
          <p:nvPr/>
        </p:nvSpPr>
        <p:spPr>
          <a:xfrm>
            <a:off x="1403648" y="5805264"/>
            <a:ext cx="7200800" cy="646331"/>
          </a:xfrm>
          <a:prstGeom prst="rect">
            <a:avLst/>
          </a:prstGeom>
          <a:noFill/>
        </p:spPr>
        <p:txBody>
          <a:bodyPr wrap="square" rtlCol="0">
            <a:spAutoFit/>
          </a:bodyPr>
          <a:lstStyle/>
          <a:p>
            <a:r>
              <a:rPr lang="pt-BR" dirty="0">
                <a:hlinkClick r:id="rId5"/>
              </a:rPr>
              <a:t>https://catracalivre.com.br/cidadania/ex-mata-mulher-a-facadas-em-frente-do-filho-de-4-anos/</a:t>
            </a:r>
            <a:r>
              <a:rPr lang="pt-BR" dirty="0"/>
              <a:t> </a:t>
            </a:r>
          </a:p>
        </p:txBody>
      </p:sp>
    </p:spTree>
    <p:extLst>
      <p:ext uri="{BB962C8B-B14F-4D97-AF65-F5344CB8AC3E}">
        <p14:creationId xmlns:p14="http://schemas.microsoft.com/office/powerpoint/2010/main" val="26288227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02/12/2020</a:t>
            </a:r>
          </a:p>
        </p:txBody>
      </p:sp>
      <p:pic>
        <p:nvPicPr>
          <p:cNvPr id="9" name="Imagem 8">
            <a:extLst>
              <a:ext uri="{FF2B5EF4-FFF2-40B4-BE49-F238E27FC236}">
                <a16:creationId xmlns:a16="http://schemas.microsoft.com/office/drawing/2014/main" id="{25E1E6A3-65B9-413D-85E3-E51D02317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16632"/>
            <a:ext cx="4476292" cy="4617463"/>
          </a:xfrm>
          <a:prstGeom prst="rect">
            <a:avLst/>
          </a:prstGeom>
        </p:spPr>
      </p:pic>
      <p:sp>
        <p:nvSpPr>
          <p:cNvPr id="10" name="CaixaDeTexto 9">
            <a:extLst>
              <a:ext uri="{FF2B5EF4-FFF2-40B4-BE49-F238E27FC236}">
                <a16:creationId xmlns:a16="http://schemas.microsoft.com/office/drawing/2014/main" id="{1C23BD40-076D-4738-BF8C-6DE794DEF045}"/>
              </a:ext>
            </a:extLst>
          </p:cNvPr>
          <p:cNvSpPr txBox="1"/>
          <p:nvPr/>
        </p:nvSpPr>
        <p:spPr>
          <a:xfrm>
            <a:off x="5220072" y="1268760"/>
            <a:ext cx="3744416" cy="4801314"/>
          </a:xfrm>
          <a:prstGeom prst="rect">
            <a:avLst/>
          </a:prstGeom>
          <a:noFill/>
        </p:spPr>
        <p:txBody>
          <a:bodyPr wrap="square" rtlCol="0">
            <a:spAutoFit/>
          </a:bodyPr>
          <a:lstStyle/>
          <a:p>
            <a:pPr algn="just"/>
            <a:r>
              <a:rPr lang="pt-BR" dirty="0"/>
              <a:t>Segundo ele, Erick, que foi casado com a irmã do suspeito, </a:t>
            </a:r>
            <a:r>
              <a:rPr lang="pt-BR" b="1" dirty="0"/>
              <a:t>teria ido até a casa da ex-sogra, onde o autor mora, buscar o filho.</a:t>
            </a:r>
            <a:r>
              <a:rPr lang="pt-BR" dirty="0"/>
              <a:t> Ele estava acompanhado de um outro amigo, que fugiu após o autor ameaçar atirar contra ele. Pelo menos quatro tiros atingiram a vítima e as regiões mais atingidas foram a perna, peito e </a:t>
            </a:r>
            <a:r>
              <a:rPr lang="pt-BR" dirty="0" err="1"/>
              <a:t>cabeça.Conforme</a:t>
            </a:r>
            <a:r>
              <a:rPr lang="pt-BR" dirty="0"/>
              <a:t> pessoas próximas, Erick e a ex-mulher estavam separados há cerca de 1 ano. “Ele era um cara super tranquilo e a família não é daqui. Porém, a mãe, que tem 75 anos, estava passando uns dias com ele. - CREDITO: CAMPO GRANDE NEWS</a:t>
            </a:r>
          </a:p>
        </p:txBody>
      </p:sp>
      <p:sp>
        <p:nvSpPr>
          <p:cNvPr id="11" name="CaixaDeTexto 10">
            <a:extLst>
              <a:ext uri="{FF2B5EF4-FFF2-40B4-BE49-F238E27FC236}">
                <a16:creationId xmlns:a16="http://schemas.microsoft.com/office/drawing/2014/main" id="{19C4C17C-3411-4822-A313-756F919F05D1}"/>
              </a:ext>
            </a:extLst>
          </p:cNvPr>
          <p:cNvSpPr txBox="1"/>
          <p:nvPr/>
        </p:nvSpPr>
        <p:spPr>
          <a:xfrm>
            <a:off x="503548" y="6039068"/>
            <a:ext cx="8136904" cy="646331"/>
          </a:xfrm>
          <a:prstGeom prst="rect">
            <a:avLst/>
          </a:prstGeom>
          <a:noFill/>
        </p:spPr>
        <p:txBody>
          <a:bodyPr wrap="square" rtlCol="0">
            <a:spAutoFit/>
          </a:bodyPr>
          <a:lstStyle/>
          <a:p>
            <a:r>
              <a:rPr lang="pt-BR" dirty="0">
                <a:hlinkClick r:id="rId3"/>
              </a:rPr>
              <a:t>https://www.campograndenews.com.br/cidades/capital/veterinario-mata-ex-cunhado-na-frente-do-filho</a:t>
            </a:r>
            <a:r>
              <a:rPr lang="pt-BR" dirty="0"/>
              <a:t> </a:t>
            </a:r>
          </a:p>
        </p:txBody>
      </p:sp>
    </p:spTree>
    <p:extLst>
      <p:ext uri="{BB962C8B-B14F-4D97-AF65-F5344CB8AC3E}">
        <p14:creationId xmlns:p14="http://schemas.microsoft.com/office/powerpoint/2010/main" val="8723167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5B6DDE6-5807-4F68-989F-A271B0EB7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96" y="476672"/>
            <a:ext cx="8045202" cy="1628775"/>
          </a:xfrm>
          <a:prstGeom prst="rect">
            <a:avLst/>
          </a:prstGeom>
        </p:spPr>
      </p:pic>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12/12/2020</a:t>
            </a:r>
          </a:p>
        </p:txBody>
      </p:sp>
      <p:pic>
        <p:nvPicPr>
          <p:cNvPr id="5" name="Imagem 4">
            <a:extLst>
              <a:ext uri="{FF2B5EF4-FFF2-40B4-BE49-F238E27FC236}">
                <a16:creationId xmlns:a16="http://schemas.microsoft.com/office/drawing/2014/main" id="{3AFF5C7A-392C-4929-9A6A-441CF3578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096" y="2348880"/>
            <a:ext cx="8279904" cy="2985796"/>
          </a:xfrm>
          <a:prstGeom prst="rect">
            <a:avLst/>
          </a:prstGeom>
        </p:spPr>
      </p:pic>
      <p:sp>
        <p:nvSpPr>
          <p:cNvPr id="6" name="CaixaDeTexto 5">
            <a:extLst>
              <a:ext uri="{FF2B5EF4-FFF2-40B4-BE49-F238E27FC236}">
                <a16:creationId xmlns:a16="http://schemas.microsoft.com/office/drawing/2014/main" id="{144089A1-CDF9-4298-AF75-987E82FEC943}"/>
              </a:ext>
            </a:extLst>
          </p:cNvPr>
          <p:cNvSpPr txBox="1"/>
          <p:nvPr/>
        </p:nvSpPr>
        <p:spPr>
          <a:xfrm>
            <a:off x="1043608" y="5410190"/>
            <a:ext cx="7488832" cy="646331"/>
          </a:xfrm>
          <a:prstGeom prst="rect">
            <a:avLst/>
          </a:prstGeom>
          <a:noFill/>
        </p:spPr>
        <p:txBody>
          <a:bodyPr wrap="square" rtlCol="0">
            <a:spAutoFit/>
          </a:bodyPr>
          <a:lstStyle/>
          <a:p>
            <a:r>
              <a:rPr lang="pt-BR" dirty="0">
                <a:hlinkClick r:id="rId4"/>
              </a:rPr>
              <a:t>https://www.diariodaregiao.com.br/cidades/2020/12/1215863-homem-mata-ex-namorada-em-santa-adelia.html</a:t>
            </a:r>
            <a:r>
              <a:rPr lang="pt-BR" dirty="0"/>
              <a:t> </a:t>
            </a:r>
          </a:p>
        </p:txBody>
      </p:sp>
    </p:spTree>
    <p:extLst>
      <p:ext uri="{BB962C8B-B14F-4D97-AF65-F5344CB8AC3E}">
        <p14:creationId xmlns:p14="http://schemas.microsoft.com/office/powerpoint/2010/main" val="42732268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14/12/2020</a:t>
            </a:r>
          </a:p>
        </p:txBody>
      </p:sp>
      <p:sp>
        <p:nvSpPr>
          <p:cNvPr id="7" name="CaixaDeTexto 6">
            <a:extLst>
              <a:ext uri="{FF2B5EF4-FFF2-40B4-BE49-F238E27FC236}">
                <a16:creationId xmlns:a16="http://schemas.microsoft.com/office/drawing/2014/main" id="{C6041D18-5DBD-435A-B28E-59E4356270CC}"/>
              </a:ext>
            </a:extLst>
          </p:cNvPr>
          <p:cNvSpPr txBox="1"/>
          <p:nvPr/>
        </p:nvSpPr>
        <p:spPr>
          <a:xfrm>
            <a:off x="4211960" y="1124744"/>
            <a:ext cx="4629704" cy="4524315"/>
          </a:xfrm>
          <a:prstGeom prst="rect">
            <a:avLst/>
          </a:prstGeom>
          <a:noFill/>
        </p:spPr>
        <p:txBody>
          <a:bodyPr wrap="square">
            <a:spAutoFit/>
          </a:bodyPr>
          <a:lstStyle/>
          <a:p>
            <a:pPr algn="just"/>
            <a:r>
              <a:rPr lang="pt-BR" sz="1600" dirty="0"/>
              <a:t>Na denúncia, consta que os abusos aconteceram pelo menos três vezes, entre os dias 2 e 3 de maio deste ano, por volta das 22h e 4h, na casa da família, no Jardim São Conrado. No relato da vítima, o primeiro estupro aconteceu quando eles estavam deitados no sofá, assistindo televisão. Consta que ele colocou o dedo na vagina e no ânus da menina e disse para que ela não contasse a ninguém o que havia ocorrido. </a:t>
            </a:r>
            <a:r>
              <a:rPr lang="pt-BR" sz="1600" b="1" u="sng" dirty="0"/>
              <a:t>Na denúncia, consta que ele “tem histórico de abusos sexuais” e estava cumprido pena por outros estupros. </a:t>
            </a:r>
            <a:r>
              <a:rPr lang="pt-BR" sz="1600" dirty="0"/>
              <a:t>Este ano, foi colocado em regime domiciliar, monitorado por meio da tornozeleira eletrônica, benefício concedido na </a:t>
            </a:r>
            <a:r>
              <a:rPr lang="pt-BR" sz="1600" dirty="0" err="1"/>
              <a:t>pandemia.A</a:t>
            </a:r>
            <a:r>
              <a:rPr lang="pt-BR" sz="1600" dirty="0"/>
              <a:t> menina relatou o que tinha acontecido naqueles dias e ele foi denunciado à polícia, porém, após o estupro ter sido descoberto, ele fugiu, rompendo a tornozeleira eletrônica e ainda está foragido. A prisão preventiva foi decretada posteriormente. </a:t>
            </a:r>
          </a:p>
        </p:txBody>
      </p:sp>
      <p:sp>
        <p:nvSpPr>
          <p:cNvPr id="9" name="CaixaDeTexto 8">
            <a:extLst>
              <a:ext uri="{FF2B5EF4-FFF2-40B4-BE49-F238E27FC236}">
                <a16:creationId xmlns:a16="http://schemas.microsoft.com/office/drawing/2014/main" id="{8DE581B5-338A-41F6-A374-8683C0E296E5}"/>
              </a:ext>
            </a:extLst>
          </p:cNvPr>
          <p:cNvSpPr txBox="1"/>
          <p:nvPr/>
        </p:nvSpPr>
        <p:spPr>
          <a:xfrm>
            <a:off x="302336" y="5927417"/>
            <a:ext cx="8662152" cy="646331"/>
          </a:xfrm>
          <a:prstGeom prst="rect">
            <a:avLst/>
          </a:prstGeom>
          <a:noFill/>
        </p:spPr>
        <p:txBody>
          <a:bodyPr wrap="square">
            <a:spAutoFit/>
          </a:bodyPr>
          <a:lstStyle/>
          <a:p>
            <a:r>
              <a:rPr lang="pt-BR" dirty="0">
                <a:hlinkClick r:id="rId2"/>
              </a:rPr>
              <a:t>https://www.campograndenews.com.br/cidades/capital/em-prisao-domiciliar-pai-estupra-filha-e-e-condenado-a-2a-vez-pelo-mesmo-crime</a:t>
            </a:r>
            <a:r>
              <a:rPr lang="pt-BR" dirty="0"/>
              <a:t> </a:t>
            </a:r>
          </a:p>
        </p:txBody>
      </p:sp>
      <p:pic>
        <p:nvPicPr>
          <p:cNvPr id="11" name="Imagem 10">
            <a:extLst>
              <a:ext uri="{FF2B5EF4-FFF2-40B4-BE49-F238E27FC236}">
                <a16:creationId xmlns:a16="http://schemas.microsoft.com/office/drawing/2014/main" id="{FA275DEE-4A34-4F7F-9BC6-61B33EB7C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70" y="1187338"/>
            <a:ext cx="4008190" cy="4075962"/>
          </a:xfrm>
          <a:prstGeom prst="rect">
            <a:avLst/>
          </a:prstGeom>
        </p:spPr>
      </p:pic>
    </p:spTree>
    <p:extLst>
      <p:ext uri="{BB962C8B-B14F-4D97-AF65-F5344CB8AC3E}">
        <p14:creationId xmlns:p14="http://schemas.microsoft.com/office/powerpoint/2010/main" val="4899945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0BABC2D-9C4A-41EA-8B79-8B519CCFF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7" y="548681"/>
            <a:ext cx="5608800" cy="3960440"/>
          </a:xfrm>
          <a:prstGeom prst="rect">
            <a:avLst/>
          </a:prstGeom>
        </p:spPr>
      </p:pic>
      <p:sp>
        <p:nvSpPr>
          <p:cNvPr id="6" name="CaixaDeTexto 5">
            <a:extLst>
              <a:ext uri="{FF2B5EF4-FFF2-40B4-BE49-F238E27FC236}">
                <a16:creationId xmlns:a16="http://schemas.microsoft.com/office/drawing/2014/main" id="{C1A91632-7902-4599-A618-E7121156E105}"/>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16/12/2020</a:t>
            </a:r>
          </a:p>
        </p:txBody>
      </p:sp>
      <p:sp>
        <p:nvSpPr>
          <p:cNvPr id="7" name="CaixaDeTexto 6">
            <a:extLst>
              <a:ext uri="{FF2B5EF4-FFF2-40B4-BE49-F238E27FC236}">
                <a16:creationId xmlns:a16="http://schemas.microsoft.com/office/drawing/2014/main" id="{121E7FF6-8377-4D53-947B-9D02D7BD29CA}"/>
              </a:ext>
            </a:extLst>
          </p:cNvPr>
          <p:cNvSpPr txBox="1"/>
          <p:nvPr/>
        </p:nvSpPr>
        <p:spPr>
          <a:xfrm>
            <a:off x="755576" y="6021288"/>
            <a:ext cx="7560840" cy="923330"/>
          </a:xfrm>
          <a:prstGeom prst="rect">
            <a:avLst/>
          </a:prstGeom>
          <a:noFill/>
        </p:spPr>
        <p:txBody>
          <a:bodyPr wrap="square" rtlCol="0">
            <a:spAutoFit/>
          </a:bodyPr>
          <a:lstStyle/>
          <a:p>
            <a:r>
              <a:rPr lang="pt-BR" dirty="0">
                <a:hlinkClick r:id="rId3"/>
              </a:rPr>
              <a:t>https://www.correiodopovo.com.br/not%C3%ADcias/pol%C3%ADcia/pai-estupra-filho-de-11-meses-em-canoas-1.538724</a:t>
            </a:r>
            <a:endParaRPr lang="pt-BR" dirty="0"/>
          </a:p>
          <a:p>
            <a:endParaRPr lang="pt-BR" dirty="0"/>
          </a:p>
        </p:txBody>
      </p:sp>
      <p:sp>
        <p:nvSpPr>
          <p:cNvPr id="8" name="CaixaDeTexto 7">
            <a:extLst>
              <a:ext uri="{FF2B5EF4-FFF2-40B4-BE49-F238E27FC236}">
                <a16:creationId xmlns:a16="http://schemas.microsoft.com/office/drawing/2014/main" id="{B3A1AD4A-65FC-4D79-A989-F3939336EDCD}"/>
              </a:ext>
            </a:extLst>
          </p:cNvPr>
          <p:cNvSpPr txBox="1"/>
          <p:nvPr/>
        </p:nvSpPr>
        <p:spPr>
          <a:xfrm>
            <a:off x="827584" y="4543960"/>
            <a:ext cx="7992888" cy="1200329"/>
          </a:xfrm>
          <a:prstGeom prst="rect">
            <a:avLst/>
          </a:prstGeom>
          <a:noFill/>
        </p:spPr>
        <p:txBody>
          <a:bodyPr wrap="square" rtlCol="0">
            <a:spAutoFit/>
          </a:bodyPr>
          <a:lstStyle/>
          <a:p>
            <a:r>
              <a:rPr lang="pt-BR" b="0" i="0" dirty="0">
                <a:solidFill>
                  <a:srgbClr val="1A1A1A"/>
                </a:solidFill>
                <a:effectLst/>
                <a:latin typeface="Montserrat"/>
              </a:rPr>
              <a:t>Ele é pai biológico da vítima, mas não havia assumido a paternidade da criança. “Crime terrível. Foi uma barbárie, um crime absurdo”, desabafou o diretor da 2ª Delegacia de Polícia Regional Metropolitana (2ª DPRM), delegado Mário Souza. O indiciamento no inquérito aberto será de estupro de vulnerável.</a:t>
            </a:r>
            <a:endParaRPr lang="pt-BR" dirty="0"/>
          </a:p>
        </p:txBody>
      </p:sp>
    </p:spTree>
    <p:extLst>
      <p:ext uri="{BB962C8B-B14F-4D97-AF65-F5344CB8AC3E}">
        <p14:creationId xmlns:p14="http://schemas.microsoft.com/office/powerpoint/2010/main" val="12927775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7CC57EDA-0CA5-47C5-AB94-753CDD4162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196752"/>
            <a:ext cx="4858415" cy="2736304"/>
          </a:xfrm>
        </p:spPr>
      </p:pic>
      <p:sp>
        <p:nvSpPr>
          <p:cNvPr id="6" name="CaixaDeTexto 5">
            <a:extLst>
              <a:ext uri="{FF2B5EF4-FFF2-40B4-BE49-F238E27FC236}">
                <a16:creationId xmlns:a16="http://schemas.microsoft.com/office/drawing/2014/main" id="{B832D818-82BC-407C-AF8B-B31365B98823}"/>
              </a:ext>
            </a:extLst>
          </p:cNvPr>
          <p:cNvSpPr txBox="1"/>
          <p:nvPr/>
        </p:nvSpPr>
        <p:spPr>
          <a:xfrm>
            <a:off x="5220072" y="1028641"/>
            <a:ext cx="3528392" cy="4985980"/>
          </a:xfrm>
          <a:prstGeom prst="rect">
            <a:avLst/>
          </a:prstGeom>
          <a:noFill/>
        </p:spPr>
        <p:txBody>
          <a:bodyPr wrap="square" rtlCol="0">
            <a:spAutoFit/>
          </a:bodyPr>
          <a:lstStyle/>
          <a:p>
            <a:pPr algn="just"/>
            <a:r>
              <a:rPr lang="pt-BR" sz="1400" b="0" i="0" dirty="0" err="1">
                <a:solidFill>
                  <a:srgbClr val="000000"/>
                </a:solidFill>
                <a:effectLst/>
                <a:latin typeface="Roboto"/>
              </a:rPr>
              <a:t>Claudineia</a:t>
            </a:r>
            <a:r>
              <a:rPr lang="pt-BR" sz="1400" b="0" i="0" dirty="0">
                <a:solidFill>
                  <a:srgbClr val="000000"/>
                </a:solidFill>
                <a:effectLst/>
                <a:latin typeface="Roboto"/>
              </a:rPr>
              <a:t> Maria da Silva, de 38 anos, </a:t>
            </a:r>
            <a:r>
              <a:rPr lang="pt-BR" sz="1400" b="1" i="0" dirty="0">
                <a:solidFill>
                  <a:srgbClr val="000000"/>
                </a:solidFill>
                <a:effectLst/>
                <a:latin typeface="Roboto"/>
              </a:rPr>
              <a:t>foi morta</a:t>
            </a:r>
            <a:r>
              <a:rPr lang="pt-BR" sz="1400" b="0" i="0" dirty="0">
                <a:solidFill>
                  <a:srgbClr val="000000"/>
                </a:solidFill>
                <a:effectLst/>
                <a:latin typeface="Roboto"/>
              </a:rPr>
              <a:t> hoje de manhã em Sertãozinho </a:t>
            </a:r>
            <a:r>
              <a:rPr lang="pt-BR" sz="1400" b="1" i="0" dirty="0">
                <a:solidFill>
                  <a:srgbClr val="000000"/>
                </a:solidFill>
                <a:effectLst/>
                <a:latin typeface="Roboto"/>
              </a:rPr>
              <a:t>na frente dos três filhos</a:t>
            </a:r>
            <a:r>
              <a:rPr lang="pt-BR" sz="1400" b="0" i="0" dirty="0">
                <a:solidFill>
                  <a:srgbClr val="000000"/>
                </a:solidFill>
                <a:effectLst/>
                <a:latin typeface="Roboto"/>
              </a:rPr>
              <a:t>. Um deles tem </a:t>
            </a:r>
            <a:r>
              <a:rPr lang="pt-BR" sz="1400" b="1" i="0" u="sng" dirty="0">
                <a:solidFill>
                  <a:srgbClr val="000000"/>
                </a:solidFill>
                <a:effectLst/>
                <a:latin typeface="Roboto"/>
              </a:rPr>
              <a:t>14 anos e é autista.</a:t>
            </a:r>
            <a:r>
              <a:rPr lang="pt-BR" sz="1400" b="0" i="0" dirty="0">
                <a:solidFill>
                  <a:srgbClr val="000000"/>
                </a:solidFill>
                <a:effectLst/>
                <a:latin typeface="Roboto"/>
              </a:rPr>
              <a:t> Os outros dois têm </a:t>
            </a:r>
            <a:r>
              <a:rPr lang="pt-BR" sz="1400" b="1" i="0" u="sng" dirty="0">
                <a:solidFill>
                  <a:srgbClr val="000000"/>
                </a:solidFill>
                <a:effectLst/>
                <a:latin typeface="Roboto"/>
              </a:rPr>
              <a:t>10 e 7 anos.</a:t>
            </a:r>
            <a:r>
              <a:rPr lang="pt-BR" sz="1400" b="0" i="0" dirty="0">
                <a:solidFill>
                  <a:srgbClr val="000000"/>
                </a:solidFill>
                <a:effectLst/>
                <a:latin typeface="Roboto"/>
              </a:rPr>
              <a:t> Ela tem outros dois filhos mais velhos, de 18 e 20 anos, que não estavam em casa. Quem matou essa mulher é o </a:t>
            </a:r>
            <a:r>
              <a:rPr lang="pt-BR" sz="1400" b="0" i="0" dirty="0" err="1">
                <a:solidFill>
                  <a:srgbClr val="000000"/>
                </a:solidFill>
                <a:effectLst/>
                <a:latin typeface="Roboto"/>
              </a:rPr>
              <a:t>ex</a:t>
            </a:r>
            <a:r>
              <a:rPr lang="pt-BR" sz="1400" b="0" i="0" dirty="0">
                <a:solidFill>
                  <a:srgbClr val="000000"/>
                </a:solidFill>
                <a:effectLst/>
                <a:latin typeface="Roboto"/>
              </a:rPr>
              <a:t> marido dela, </a:t>
            </a:r>
            <a:r>
              <a:rPr lang="pt-BR" sz="1400" b="0" i="0" dirty="0" err="1">
                <a:solidFill>
                  <a:srgbClr val="000000"/>
                </a:solidFill>
                <a:effectLst/>
                <a:latin typeface="Roboto"/>
              </a:rPr>
              <a:t>Job</a:t>
            </a:r>
            <a:r>
              <a:rPr lang="pt-BR" sz="1400" b="0" i="0" dirty="0">
                <a:solidFill>
                  <a:srgbClr val="000000"/>
                </a:solidFill>
                <a:effectLst/>
                <a:latin typeface="Roboto"/>
              </a:rPr>
              <a:t> </a:t>
            </a:r>
            <a:r>
              <a:rPr lang="pt-BR" sz="1400" b="0" i="0" dirty="0" err="1">
                <a:solidFill>
                  <a:srgbClr val="000000"/>
                </a:solidFill>
                <a:effectLst/>
                <a:latin typeface="Roboto"/>
              </a:rPr>
              <a:t>Luis</a:t>
            </a:r>
            <a:r>
              <a:rPr lang="pt-BR" sz="1400" b="0" i="0" dirty="0">
                <a:solidFill>
                  <a:srgbClr val="000000"/>
                </a:solidFill>
                <a:effectLst/>
                <a:latin typeface="Roboto"/>
              </a:rPr>
              <a:t> de Melo, de 61 anos. </a:t>
            </a:r>
            <a:r>
              <a:rPr lang="pt-BR" sz="1400" b="0" i="0" dirty="0" err="1">
                <a:solidFill>
                  <a:srgbClr val="000000"/>
                </a:solidFill>
                <a:effectLst/>
                <a:latin typeface="Roboto"/>
              </a:rPr>
              <a:t>Job</a:t>
            </a:r>
            <a:r>
              <a:rPr lang="pt-BR" sz="1400" b="0" i="0" dirty="0">
                <a:solidFill>
                  <a:srgbClr val="000000"/>
                </a:solidFill>
                <a:effectLst/>
                <a:latin typeface="Roboto"/>
              </a:rPr>
              <a:t> já tinha sido preso duas vezes por dois homicídios. Uma das vítimas era o padrasto da </a:t>
            </a:r>
            <a:r>
              <a:rPr lang="pt-BR" sz="1400" b="0" i="0" dirty="0" err="1">
                <a:solidFill>
                  <a:srgbClr val="000000"/>
                </a:solidFill>
                <a:effectLst/>
                <a:latin typeface="Roboto"/>
              </a:rPr>
              <a:t>Claudineia</a:t>
            </a:r>
            <a:r>
              <a:rPr lang="pt-BR" sz="1400" b="0" i="0" dirty="0">
                <a:solidFill>
                  <a:srgbClr val="000000"/>
                </a:solidFill>
                <a:effectLst/>
                <a:latin typeface="Roboto"/>
              </a:rPr>
              <a:t>. </a:t>
            </a:r>
            <a:r>
              <a:rPr lang="pt-BR" sz="1400" b="1" i="0" dirty="0">
                <a:solidFill>
                  <a:srgbClr val="000000"/>
                </a:solidFill>
                <a:effectLst/>
                <a:latin typeface="Roboto"/>
              </a:rPr>
              <a:t>Depois que ele saiu da cadeia</a:t>
            </a:r>
            <a:r>
              <a:rPr lang="pt-BR" sz="1400" b="0" i="0" dirty="0">
                <a:solidFill>
                  <a:srgbClr val="000000"/>
                </a:solidFill>
                <a:effectLst/>
                <a:latin typeface="Roboto"/>
              </a:rPr>
              <a:t>, ele usou as redes sociais para descobrir onde </a:t>
            </a:r>
            <a:r>
              <a:rPr lang="pt-BR" sz="1400" b="0" i="0" dirty="0" err="1">
                <a:solidFill>
                  <a:srgbClr val="000000"/>
                </a:solidFill>
                <a:effectLst/>
                <a:latin typeface="Roboto"/>
              </a:rPr>
              <a:t>Claudineia</a:t>
            </a:r>
            <a:r>
              <a:rPr lang="pt-BR" sz="1400" b="0" i="0" dirty="0">
                <a:solidFill>
                  <a:srgbClr val="000000"/>
                </a:solidFill>
                <a:effectLst/>
                <a:latin typeface="Roboto"/>
              </a:rPr>
              <a:t> estava morando. Hoje de manhã ele usou uma faca e um martelo para matar a </a:t>
            </a:r>
            <a:r>
              <a:rPr lang="pt-BR" sz="1400" b="0" i="0" dirty="0" err="1">
                <a:solidFill>
                  <a:srgbClr val="000000"/>
                </a:solidFill>
                <a:effectLst/>
                <a:latin typeface="Roboto"/>
              </a:rPr>
              <a:t>ex</a:t>
            </a:r>
            <a:r>
              <a:rPr lang="pt-BR" sz="1400" b="0" i="0" dirty="0">
                <a:solidFill>
                  <a:srgbClr val="000000"/>
                </a:solidFill>
                <a:effectLst/>
                <a:latin typeface="Roboto"/>
              </a:rPr>
              <a:t> mulher na frente dos filhos. As crianças pularam o muro e foram em busca de ajuda, mas quando a polícia e o socorro chegaram, ela já estava morta. Ele também morreu, cometeu suicídio logo em seguida.</a:t>
            </a:r>
          </a:p>
          <a:p>
            <a:pPr algn="just"/>
            <a:r>
              <a:rPr lang="pt-BR" sz="1400" b="0" i="0" dirty="0">
                <a:solidFill>
                  <a:srgbClr val="000000"/>
                </a:solidFill>
                <a:effectLst/>
                <a:latin typeface="Roboto"/>
              </a:rPr>
              <a:t>MOSTRAR MENOS</a:t>
            </a:r>
          </a:p>
          <a:p>
            <a:pPr algn="just"/>
            <a:br>
              <a:rPr lang="pt-BR" sz="1200" dirty="0">
                <a:effectLst/>
              </a:rPr>
            </a:br>
            <a:endParaRPr lang="pt-BR" sz="1200" dirty="0"/>
          </a:p>
        </p:txBody>
      </p:sp>
      <p:sp>
        <p:nvSpPr>
          <p:cNvPr id="7" name="CaixaDeTexto 6">
            <a:extLst>
              <a:ext uri="{FF2B5EF4-FFF2-40B4-BE49-F238E27FC236}">
                <a16:creationId xmlns:a16="http://schemas.microsoft.com/office/drawing/2014/main" id="{306E15B4-4671-4C44-84F7-7B7D5EC9DFA4}"/>
              </a:ext>
            </a:extLst>
          </p:cNvPr>
          <p:cNvSpPr txBox="1"/>
          <p:nvPr/>
        </p:nvSpPr>
        <p:spPr>
          <a:xfrm>
            <a:off x="435965" y="5552956"/>
            <a:ext cx="8568952" cy="923330"/>
          </a:xfrm>
          <a:prstGeom prst="rect">
            <a:avLst/>
          </a:prstGeom>
          <a:noFill/>
        </p:spPr>
        <p:txBody>
          <a:bodyPr wrap="square" rtlCol="0">
            <a:spAutoFit/>
          </a:bodyPr>
          <a:lstStyle/>
          <a:p>
            <a:r>
              <a:rPr lang="pt-BR" dirty="0">
                <a:hlinkClick r:id="rId3"/>
              </a:rPr>
              <a:t>https://www.youtube.com/watch?v=Cz9ym9ejNKM</a:t>
            </a:r>
            <a:endParaRPr lang="pt-BR" dirty="0"/>
          </a:p>
          <a:p>
            <a:r>
              <a:rPr lang="pt-BR" dirty="0">
                <a:hlinkClick r:id="rId4"/>
              </a:rPr>
              <a:t>https://g1.globo.com/sp/ribeirao-preto-franca/noticia/2020/12/21/mulher-e-morta-por-ex-marido-na-frente-dos-filhos-em-sertaozinho-sp-diz-policia.ghtml</a:t>
            </a:r>
            <a:r>
              <a:rPr lang="pt-BR" dirty="0"/>
              <a:t> </a:t>
            </a:r>
          </a:p>
        </p:txBody>
      </p:sp>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21/12/2020</a:t>
            </a:r>
          </a:p>
        </p:txBody>
      </p:sp>
    </p:spTree>
    <p:extLst>
      <p:ext uri="{BB962C8B-B14F-4D97-AF65-F5344CB8AC3E}">
        <p14:creationId xmlns:p14="http://schemas.microsoft.com/office/powerpoint/2010/main" val="41344824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22/12/2020</a:t>
            </a:r>
          </a:p>
        </p:txBody>
      </p:sp>
      <p:pic>
        <p:nvPicPr>
          <p:cNvPr id="9" name="Imagem 8">
            <a:extLst>
              <a:ext uri="{FF2B5EF4-FFF2-40B4-BE49-F238E27FC236}">
                <a16:creationId xmlns:a16="http://schemas.microsoft.com/office/drawing/2014/main" id="{0CD8F768-0A5D-494F-A7F4-B064BA08B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81" y="0"/>
            <a:ext cx="4214813" cy="6858000"/>
          </a:xfrm>
          <a:prstGeom prst="rect">
            <a:avLst/>
          </a:prstGeom>
        </p:spPr>
      </p:pic>
      <p:sp>
        <p:nvSpPr>
          <p:cNvPr id="12" name="CaixaDeTexto 11">
            <a:extLst>
              <a:ext uri="{FF2B5EF4-FFF2-40B4-BE49-F238E27FC236}">
                <a16:creationId xmlns:a16="http://schemas.microsoft.com/office/drawing/2014/main" id="{182AC93B-67A2-415A-920E-16BEBEFE55F7}"/>
              </a:ext>
            </a:extLst>
          </p:cNvPr>
          <p:cNvSpPr txBox="1"/>
          <p:nvPr/>
        </p:nvSpPr>
        <p:spPr>
          <a:xfrm>
            <a:off x="4716016" y="3068960"/>
            <a:ext cx="3588447" cy="1200329"/>
          </a:xfrm>
          <a:prstGeom prst="rect">
            <a:avLst/>
          </a:prstGeom>
          <a:noFill/>
        </p:spPr>
        <p:txBody>
          <a:bodyPr wrap="square" rtlCol="0">
            <a:spAutoFit/>
          </a:bodyPr>
          <a:lstStyle/>
          <a:p>
            <a:r>
              <a:rPr lang="pt-BR" b="1" i="0" u="sng" dirty="0">
                <a:solidFill>
                  <a:srgbClr val="3C3C3C"/>
                </a:solidFill>
                <a:effectLst/>
                <a:latin typeface="open-sans"/>
              </a:rPr>
              <a:t>Ao examinar as vítimas, a equipe de saúde identificou que todas elas apresentavam cicatrizes na genitália. </a:t>
            </a:r>
            <a:endParaRPr lang="pt-BR" b="1" u="sng" dirty="0"/>
          </a:p>
        </p:txBody>
      </p:sp>
      <p:sp>
        <p:nvSpPr>
          <p:cNvPr id="18" name="CaixaDeTexto 17">
            <a:extLst>
              <a:ext uri="{FF2B5EF4-FFF2-40B4-BE49-F238E27FC236}">
                <a16:creationId xmlns:a16="http://schemas.microsoft.com/office/drawing/2014/main" id="{1458B2A9-725D-4F86-B914-A341E808577B}"/>
              </a:ext>
            </a:extLst>
          </p:cNvPr>
          <p:cNvSpPr txBox="1"/>
          <p:nvPr/>
        </p:nvSpPr>
        <p:spPr>
          <a:xfrm>
            <a:off x="4572000" y="4377878"/>
            <a:ext cx="4392488" cy="646331"/>
          </a:xfrm>
          <a:prstGeom prst="rect">
            <a:avLst/>
          </a:prstGeom>
          <a:noFill/>
        </p:spPr>
        <p:txBody>
          <a:bodyPr wrap="square">
            <a:spAutoFit/>
          </a:bodyPr>
          <a:lstStyle/>
          <a:p>
            <a:r>
              <a:rPr lang="pt-BR" sz="1200" dirty="0"/>
              <a:t>https://interior.ne10.uol.com.br/noticias/2020/12/22/pai-e-suspeito-de-estuprar-as-proprias-filhas-com-idades-de-1-a-7-anos-200890</a:t>
            </a:r>
          </a:p>
        </p:txBody>
      </p:sp>
    </p:spTree>
    <p:extLst>
      <p:ext uri="{BB962C8B-B14F-4D97-AF65-F5344CB8AC3E}">
        <p14:creationId xmlns:p14="http://schemas.microsoft.com/office/powerpoint/2010/main" val="6703179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24/12/2020</a:t>
            </a:r>
          </a:p>
        </p:txBody>
      </p:sp>
      <p:pic>
        <p:nvPicPr>
          <p:cNvPr id="9" name="Imagem 8">
            <a:extLst>
              <a:ext uri="{FF2B5EF4-FFF2-40B4-BE49-F238E27FC236}">
                <a16:creationId xmlns:a16="http://schemas.microsoft.com/office/drawing/2014/main" id="{132409A0-DD5A-48C6-A41D-78B399312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168"/>
            <a:ext cx="4183385" cy="3261840"/>
          </a:xfrm>
          <a:prstGeom prst="rect">
            <a:avLst/>
          </a:prstGeom>
        </p:spPr>
      </p:pic>
      <p:sp>
        <p:nvSpPr>
          <p:cNvPr id="10" name="CaixaDeTexto 9">
            <a:extLst>
              <a:ext uri="{FF2B5EF4-FFF2-40B4-BE49-F238E27FC236}">
                <a16:creationId xmlns:a16="http://schemas.microsoft.com/office/drawing/2014/main" id="{E2CA4121-BBC2-44BC-BB64-9C573B32602B}"/>
              </a:ext>
            </a:extLst>
          </p:cNvPr>
          <p:cNvSpPr txBox="1"/>
          <p:nvPr/>
        </p:nvSpPr>
        <p:spPr>
          <a:xfrm>
            <a:off x="3995937" y="541213"/>
            <a:ext cx="4968552" cy="3570208"/>
          </a:xfrm>
          <a:prstGeom prst="rect">
            <a:avLst/>
          </a:prstGeom>
          <a:noFill/>
        </p:spPr>
        <p:txBody>
          <a:bodyPr wrap="square" rtlCol="0">
            <a:spAutoFit/>
          </a:bodyPr>
          <a:lstStyle/>
          <a:p>
            <a:pPr algn="just" fontAlgn="base"/>
            <a:r>
              <a:rPr lang="pt-BR" sz="1300" b="0" i="0" dirty="0">
                <a:solidFill>
                  <a:srgbClr val="262626"/>
                </a:solidFill>
                <a:effectLst/>
                <a:latin typeface="Arial" panose="020B0604020202020204" pitchFamily="34" charset="0"/>
                <a:cs typeface="Arial" panose="020B0604020202020204" pitchFamily="34" charset="0"/>
              </a:rPr>
              <a:t>A juíza foi morta por Paulo José </a:t>
            </a:r>
            <a:r>
              <a:rPr lang="pt-BR" sz="1300" b="0" i="0" u="none" strike="noStrike" dirty="0">
                <a:solidFill>
                  <a:srgbClr val="D00018"/>
                </a:solidFill>
                <a:effectLst/>
                <a:latin typeface="Arial" panose="020B0604020202020204" pitchFamily="34" charset="0"/>
                <a:cs typeface="Arial" panose="020B0604020202020204" pitchFamily="34" charset="0"/>
                <a:hlinkClick r:id="rId3"/>
              </a:rPr>
              <a:t>a facadas na frente das três filhas do casal.</a:t>
            </a:r>
            <a:endParaRPr lang="pt-BR" sz="1300" b="0" i="0" dirty="0">
              <a:solidFill>
                <a:srgbClr val="262626"/>
              </a:solidFill>
              <a:effectLst/>
              <a:latin typeface="Arial" panose="020B0604020202020204" pitchFamily="34" charset="0"/>
              <a:cs typeface="Arial" panose="020B0604020202020204" pitchFamily="34" charset="0"/>
            </a:endParaRPr>
          </a:p>
          <a:p>
            <a:pPr algn="just" fontAlgn="base"/>
            <a:r>
              <a:rPr lang="pt-BR" sz="1300" b="0" i="0" dirty="0">
                <a:solidFill>
                  <a:srgbClr val="262626"/>
                </a:solidFill>
                <a:effectLst/>
                <a:latin typeface="Arial" panose="020B0604020202020204" pitchFamily="34" charset="0"/>
                <a:cs typeface="Arial" panose="020B0604020202020204" pitchFamily="34" charset="0"/>
              </a:rPr>
              <a:t>“Eu achava que depois do divórcio, </a:t>
            </a:r>
            <a:r>
              <a:rPr lang="pt-BR" sz="1300" b="1" i="0" u="sng" dirty="0">
                <a:solidFill>
                  <a:srgbClr val="262626"/>
                </a:solidFill>
                <a:effectLst/>
                <a:latin typeface="Arial" panose="020B0604020202020204" pitchFamily="34" charset="0"/>
                <a:cs typeface="Arial" panose="020B0604020202020204" pitchFamily="34" charset="0"/>
              </a:rPr>
              <a:t>se eu desse tudo do jeito que ele </a:t>
            </a:r>
            <a:r>
              <a:rPr lang="pt-BR" sz="1300" b="1" i="0" u="sng" dirty="0" err="1">
                <a:solidFill>
                  <a:srgbClr val="262626"/>
                </a:solidFill>
                <a:effectLst/>
                <a:latin typeface="Arial" panose="020B0604020202020204" pitchFamily="34" charset="0"/>
                <a:cs typeface="Arial" panose="020B0604020202020204" pitchFamily="34" charset="0"/>
              </a:rPr>
              <a:t>tava</a:t>
            </a:r>
            <a:r>
              <a:rPr lang="pt-BR" sz="1300" b="1" i="0" u="sng" dirty="0">
                <a:solidFill>
                  <a:srgbClr val="262626"/>
                </a:solidFill>
                <a:effectLst/>
                <a:latin typeface="Arial" panose="020B0604020202020204" pitchFamily="34" charset="0"/>
                <a:cs typeface="Arial" panose="020B0604020202020204" pitchFamily="34" charset="0"/>
              </a:rPr>
              <a:t> querendo, tudo ia acabar. </a:t>
            </a:r>
            <a:r>
              <a:rPr lang="pt-BR" sz="1300" b="0" i="0" dirty="0">
                <a:solidFill>
                  <a:srgbClr val="262626"/>
                </a:solidFill>
                <a:effectLst/>
                <a:latin typeface="Arial" panose="020B0604020202020204" pitchFamily="34" charset="0"/>
                <a:cs typeface="Arial" panose="020B0604020202020204" pitchFamily="34" charset="0"/>
              </a:rPr>
              <a:t>Mas não, piorou. Depois que ele entregou a chave (do apartamento que o casal alugava na Zona Sul, antes da separação), depois que eu vi aquilo tudo, ele fica me acharcando. Já fiz vários depósitos pra ele. Fica me pedindo dinheiro disso, daquilo. Quando eu vi, já tinha depositado pra ele mais do que ele me deu de pensão esse mês”, contou a juíza para a amiga. O ex-marido estava desempregado há seis anos.</a:t>
            </a:r>
          </a:p>
          <a:p>
            <a:pPr algn="just" fontAlgn="base"/>
            <a:r>
              <a:rPr lang="pt-BR" sz="1300" b="0" i="0" dirty="0">
                <a:solidFill>
                  <a:srgbClr val="262626"/>
                </a:solidFill>
                <a:effectLst/>
                <a:latin typeface="Arial" panose="020B0604020202020204" pitchFamily="34" charset="0"/>
                <a:cs typeface="Arial" panose="020B0604020202020204" pitchFamily="34" charset="0"/>
              </a:rPr>
              <a:t>A juíza também falou sobre as constantes mudanças de humor do ex-companheiro. “Eu morro de medo dele, sempre fiquei pianinho com medo das alterações dele, dos desvios de comportamento, das violências que ele fazia”, diz a mulher em um dos áudios.</a:t>
            </a:r>
          </a:p>
          <a:p>
            <a:endParaRPr lang="pt-BR" dirty="0"/>
          </a:p>
        </p:txBody>
      </p:sp>
      <p:sp>
        <p:nvSpPr>
          <p:cNvPr id="11" name="CaixaDeTexto 10">
            <a:extLst>
              <a:ext uri="{FF2B5EF4-FFF2-40B4-BE49-F238E27FC236}">
                <a16:creationId xmlns:a16="http://schemas.microsoft.com/office/drawing/2014/main" id="{1F2A704A-B4A3-4BF8-ADB5-76CAB5C3A3CC}"/>
              </a:ext>
            </a:extLst>
          </p:cNvPr>
          <p:cNvSpPr txBox="1"/>
          <p:nvPr/>
        </p:nvSpPr>
        <p:spPr>
          <a:xfrm>
            <a:off x="174229" y="3694300"/>
            <a:ext cx="8862267" cy="892552"/>
          </a:xfrm>
          <a:prstGeom prst="rect">
            <a:avLst/>
          </a:prstGeom>
          <a:noFill/>
        </p:spPr>
        <p:txBody>
          <a:bodyPr wrap="square" rtlCol="0">
            <a:spAutoFit/>
          </a:bodyPr>
          <a:lstStyle/>
          <a:p>
            <a:pPr algn="l" fontAlgn="base"/>
            <a:r>
              <a:rPr lang="pt-BR" sz="1300" b="0" i="0" dirty="0">
                <a:solidFill>
                  <a:srgbClr val="262626"/>
                </a:solidFill>
                <a:effectLst/>
                <a:latin typeface="Arial" panose="020B0604020202020204" pitchFamily="34" charset="0"/>
                <a:cs typeface="Arial" panose="020B0604020202020204" pitchFamily="34" charset="0"/>
              </a:rPr>
              <a:t>Na conversa com a amiga, Viviane conta que decidiu colocar um fim no relacionamento após um episódio em que o ex-marido jogou um corpo no chão após brigar com uma das filhas. Um dos pedaços do copo acabou cortando a menina. “Eu estava tentando refazer o meu castelo de areia, mas quando ele machucou a minha filha, chegou ao limite”, contou a juíza. </a:t>
            </a:r>
            <a:r>
              <a:rPr lang="pt-BR" sz="1300" dirty="0">
                <a:latin typeface="Arial" panose="020B0604020202020204" pitchFamily="34" charset="0"/>
                <a:cs typeface="Arial" panose="020B0604020202020204" pitchFamily="34" charset="0"/>
              </a:rPr>
              <a:t>(</a:t>
            </a:r>
            <a:r>
              <a:rPr lang="pt-BR" sz="1300" dirty="0">
                <a:latin typeface="Arial" panose="020B0604020202020204" pitchFamily="34" charset="0"/>
                <a:cs typeface="Arial" panose="020B0604020202020204" pitchFamily="34" charset="0"/>
                <a:hlinkClick r:id="rId4"/>
              </a:rPr>
              <a:t>https://istoe.com.br/juiza-assassinada-por-ex-revela-extorsao-em-audio-morro-de-medo/</a:t>
            </a:r>
            <a:r>
              <a:rPr lang="pt-BR" sz="1300" dirty="0">
                <a:latin typeface="Arial" panose="020B0604020202020204" pitchFamily="34" charset="0"/>
                <a:cs typeface="Arial" panose="020B0604020202020204" pitchFamily="34" charset="0"/>
              </a:rPr>
              <a:t> )</a:t>
            </a:r>
          </a:p>
        </p:txBody>
      </p:sp>
      <p:sp>
        <p:nvSpPr>
          <p:cNvPr id="12" name="CaixaDeTexto 11">
            <a:extLst>
              <a:ext uri="{FF2B5EF4-FFF2-40B4-BE49-F238E27FC236}">
                <a16:creationId xmlns:a16="http://schemas.microsoft.com/office/drawing/2014/main" id="{D942DF2A-FEDF-4EDA-9712-DBF88E77F975}"/>
              </a:ext>
            </a:extLst>
          </p:cNvPr>
          <p:cNvSpPr txBox="1"/>
          <p:nvPr/>
        </p:nvSpPr>
        <p:spPr>
          <a:xfrm>
            <a:off x="177174" y="4586852"/>
            <a:ext cx="8640960" cy="2292935"/>
          </a:xfrm>
          <a:prstGeom prst="rect">
            <a:avLst/>
          </a:prstGeom>
          <a:noFill/>
        </p:spPr>
        <p:txBody>
          <a:bodyPr wrap="square" rtlCol="0">
            <a:spAutoFit/>
          </a:bodyPr>
          <a:lstStyle/>
          <a:p>
            <a:pPr algn="l"/>
            <a:r>
              <a:rPr lang="pt-BR" sz="1300" b="0" i="0" dirty="0">
                <a:solidFill>
                  <a:srgbClr val="1D2228"/>
                </a:solidFill>
                <a:effectLst/>
                <a:latin typeface="Arial" panose="020B0604020202020204" pitchFamily="34" charset="0"/>
                <a:cs typeface="Arial" panose="020B0604020202020204" pitchFamily="34" charset="0"/>
              </a:rPr>
              <a:t>No dia 14 de setembro, após ela decidir sair de casa, Paulo José encheu malas com roupas da mulher e das três filhas do casal, com idades de 7 a 9 anos, e as arremessou por cima da grade do prédio para onde Viviane se mudou, em Niterói, na Região Metropolitana do Rio. A cena foi gravada, e o vídeo, entregue na Delegacia de Homicídios (DH) por parentes da juíza.</a:t>
            </a:r>
          </a:p>
          <a:p>
            <a:pPr algn="l"/>
            <a:r>
              <a:rPr lang="pt-BR" sz="1300" b="0" i="0" dirty="0">
                <a:solidFill>
                  <a:srgbClr val="1D2228"/>
                </a:solidFill>
                <a:effectLst/>
                <a:latin typeface="Arial" panose="020B0604020202020204" pitchFamily="34" charset="0"/>
                <a:cs typeface="Arial" panose="020B0604020202020204" pitchFamily="34" charset="0"/>
              </a:rPr>
              <a:t>As imagens, obtidas com exclusividade pelo GLOBO, também mostram Paulo José abrindo outra mala com roupas e jogando todo o conteúdo na calçada. Ele também chamou de "safado" um funcionário do prédio que filmou a cena. Na ocasião, Viviane foi à 77ª DP (Icaraí) e alegou que o ex-marido também a empurrou para forçar a entrar no local. Depois da cena, Viviane, assustada, pediu ao Tribunal de Justiça do Rio (TJRJ) que disponibilizasse uma escolta que pudesse acompanhá-la. Um mês antes do crime, ela dispensou a escolta.</a:t>
            </a:r>
          </a:p>
          <a:p>
            <a:pPr algn="l"/>
            <a:r>
              <a:rPr lang="pt-BR" sz="1300" dirty="0">
                <a:solidFill>
                  <a:srgbClr val="1D2228"/>
                </a:solidFill>
                <a:latin typeface="Arial" panose="020B0604020202020204" pitchFamily="34" charset="0"/>
                <a:cs typeface="Arial" panose="020B0604020202020204" pitchFamily="34" charset="0"/>
              </a:rPr>
              <a:t>(</a:t>
            </a:r>
            <a:r>
              <a:rPr lang="pt-BR" sz="1300" dirty="0">
                <a:solidFill>
                  <a:srgbClr val="1D2228"/>
                </a:solidFill>
                <a:latin typeface="Arial" panose="020B0604020202020204" pitchFamily="34" charset="0"/>
                <a:cs typeface="Arial" panose="020B0604020202020204" pitchFamily="34" charset="0"/>
                <a:hlinkClick r:id="rId5"/>
              </a:rPr>
              <a:t>https://www.google.com/amp/s/br.noticias.yahoo.com/amphtml/ap%25C3%25B3s-ju%25C3%25ADza-assassinada-decidir-se-000059719.html</a:t>
            </a:r>
            <a:r>
              <a:rPr lang="pt-BR" sz="1300" dirty="0">
                <a:solidFill>
                  <a:srgbClr val="1D2228"/>
                </a:solidFill>
                <a:latin typeface="Arial" panose="020B0604020202020204" pitchFamily="34" charset="0"/>
                <a:cs typeface="Arial" panose="020B0604020202020204" pitchFamily="34" charset="0"/>
              </a:rPr>
              <a:t> )</a:t>
            </a:r>
            <a:endParaRPr lang="pt-BR" dirty="0"/>
          </a:p>
        </p:txBody>
      </p:sp>
    </p:spTree>
    <p:extLst>
      <p:ext uri="{BB962C8B-B14F-4D97-AF65-F5344CB8AC3E}">
        <p14:creationId xmlns:p14="http://schemas.microsoft.com/office/powerpoint/2010/main" val="39529584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B6193740-EB39-4EB1-8213-2FC1F9A33A5E}"/>
              </a:ext>
            </a:extLst>
          </p:cNvPr>
          <p:cNvSpPr txBox="1"/>
          <p:nvPr/>
        </p:nvSpPr>
        <p:spPr>
          <a:xfrm>
            <a:off x="467544" y="404664"/>
            <a:ext cx="8280920" cy="892552"/>
          </a:xfrm>
          <a:prstGeom prst="rect">
            <a:avLst/>
          </a:prstGeom>
          <a:noFill/>
        </p:spPr>
        <p:txBody>
          <a:bodyPr wrap="square" rtlCol="0">
            <a:spAutoFit/>
          </a:bodyPr>
          <a:lstStyle/>
          <a:p>
            <a:r>
              <a:rPr lang="pt-BR" sz="1300" b="0" i="0" dirty="0">
                <a:solidFill>
                  <a:srgbClr val="000000"/>
                </a:solidFill>
                <a:effectLst/>
                <a:latin typeface="Arial" panose="020B0604020202020204" pitchFamily="34" charset="0"/>
                <a:cs typeface="Arial" panose="020B0604020202020204" pitchFamily="34" charset="0"/>
              </a:rPr>
              <a:t>No vídeo, gravado pelo irmão da vítima, Vinicius Vieira do Amaral, é possível ouvir Paulo xingar o cunhado e debochar da gravação feita. Paulo </a:t>
            </a:r>
            <a:r>
              <a:rPr lang="pt-BR" sz="1300" b="0" i="0" dirty="0" err="1">
                <a:solidFill>
                  <a:srgbClr val="000000"/>
                </a:solidFill>
                <a:effectLst/>
                <a:latin typeface="Arial" panose="020B0604020202020204" pitchFamily="34" charset="0"/>
                <a:cs typeface="Arial" panose="020B0604020202020204" pitchFamily="34" charset="0"/>
              </a:rPr>
              <a:t>Arronenzi</a:t>
            </a:r>
            <a:r>
              <a:rPr lang="pt-BR" sz="1300" b="0" i="0" dirty="0">
                <a:solidFill>
                  <a:srgbClr val="000000"/>
                </a:solidFill>
                <a:effectLst/>
                <a:latin typeface="Arial" panose="020B0604020202020204" pitchFamily="34" charset="0"/>
                <a:cs typeface="Arial" panose="020B0604020202020204" pitchFamily="34" charset="0"/>
              </a:rPr>
              <a:t>, que está preso, estava desempregado há seis anos.</a:t>
            </a:r>
          </a:p>
          <a:p>
            <a:r>
              <a:rPr lang="pt-BR" sz="1300" dirty="0">
                <a:latin typeface="Arial" panose="020B0604020202020204" pitchFamily="34" charset="0"/>
                <a:cs typeface="Arial" panose="020B0604020202020204" pitchFamily="34" charset="0"/>
                <a:hlinkClick r:id="rId2"/>
              </a:rPr>
              <a:t>https://www.google.com/amp/s/www.band.uol.com.br/noticias/video-e-audios-registram-ameacas-sofridas-pela-juiza-assassinada-pelo-ex-marido-no-rj-16320278/amp</a:t>
            </a:r>
            <a:r>
              <a:rPr lang="pt-BR" sz="1300" dirty="0">
                <a:latin typeface="Arial" panose="020B0604020202020204" pitchFamily="34" charset="0"/>
                <a:cs typeface="Arial" panose="020B0604020202020204" pitchFamily="34" charset="0"/>
              </a:rPr>
              <a:t> </a:t>
            </a:r>
          </a:p>
        </p:txBody>
      </p:sp>
      <p:sp>
        <p:nvSpPr>
          <p:cNvPr id="5" name="CaixaDeTexto 4">
            <a:extLst>
              <a:ext uri="{FF2B5EF4-FFF2-40B4-BE49-F238E27FC236}">
                <a16:creationId xmlns:a16="http://schemas.microsoft.com/office/drawing/2014/main" id="{8509F23D-9D8D-467F-80B4-31C07C445B1E}"/>
              </a:ext>
            </a:extLst>
          </p:cNvPr>
          <p:cNvSpPr txBox="1"/>
          <p:nvPr/>
        </p:nvSpPr>
        <p:spPr>
          <a:xfrm>
            <a:off x="467544" y="1297216"/>
            <a:ext cx="8280920" cy="3493264"/>
          </a:xfrm>
          <a:prstGeom prst="rect">
            <a:avLst/>
          </a:prstGeom>
          <a:noFill/>
        </p:spPr>
        <p:txBody>
          <a:bodyPr wrap="square" rtlCol="0">
            <a:spAutoFit/>
          </a:bodyPr>
          <a:lstStyle/>
          <a:p>
            <a:r>
              <a:rPr lang="pt-BR" sz="1300" b="0" i="0" dirty="0">
                <a:solidFill>
                  <a:srgbClr val="444444"/>
                </a:solidFill>
                <a:effectLst/>
                <a:latin typeface="Arial" panose="020B0604020202020204" pitchFamily="34" charset="0"/>
                <a:cs typeface="Arial" panose="020B0604020202020204" pitchFamily="34" charset="0"/>
              </a:rPr>
              <a:t>Ficou comprovado, por meio do exame feito pelo Instituto Médico-Legal do Rio (IML), que o agressor desferiu 16 facadas contra a vítima, quatro na cabeça, sendo três no rosto.</a:t>
            </a:r>
          </a:p>
          <a:p>
            <a:pPr algn="l" fontAlgn="base"/>
            <a:r>
              <a:rPr lang="pt-BR" sz="1300" b="0" i="0" dirty="0">
                <a:solidFill>
                  <a:srgbClr val="444444"/>
                </a:solidFill>
                <a:effectLst/>
                <a:latin typeface="Arial" panose="020B0604020202020204" pitchFamily="34" charset="0"/>
                <a:cs typeface="Arial" panose="020B0604020202020204" pitchFamily="34" charset="0"/>
              </a:rPr>
              <a:t>Ao analisar o laudo de exame de necropsia da magistrada, a pedido do EXTRA, o psiquiatra forense e médico legista aposentado Talvane de Moraes destacou o ódio com que o agressor desferiu os golpes na ex-mulher:</a:t>
            </a:r>
          </a:p>
          <a:p>
            <a:pPr algn="l" fontAlgn="base"/>
            <a:r>
              <a:rPr lang="pt-BR" sz="1300" b="0" i="0" dirty="0">
                <a:solidFill>
                  <a:srgbClr val="444444"/>
                </a:solidFill>
                <a:effectLst/>
                <a:latin typeface="Arial" panose="020B0604020202020204" pitchFamily="34" charset="0"/>
                <a:cs typeface="Arial" panose="020B0604020202020204" pitchFamily="34" charset="0"/>
              </a:rPr>
              <a:t>— A quantidade de ferimentos, 16 facadas, demonstra uma descarga de ódio muito grande, sem falar que, quem usa uma arma branca, no caso uma faca, é porque deseja que a pessoa sofra. A morte por este instrumento não ocorre de imediato, a não ser que a pessoa seja atingida no coração. É cruel, pois o agressor assiste a agonia da vítima — explicou o especialista.</a:t>
            </a:r>
          </a:p>
          <a:p>
            <a:pPr algn="l" fontAlgn="base"/>
            <a:r>
              <a:rPr lang="pt-BR" sz="1300" b="0" i="0" dirty="0">
                <a:solidFill>
                  <a:srgbClr val="444444"/>
                </a:solidFill>
                <a:effectLst/>
                <a:latin typeface="Arial" panose="020B0604020202020204" pitchFamily="34" charset="0"/>
                <a:cs typeface="Arial" panose="020B0604020202020204" pitchFamily="34" charset="0"/>
              </a:rPr>
              <a:t>Segundo o laudo, a morte foi decorrente de hemorragia aguda por ferimento no pescoço, que atingiu a jugular. Talvane chama atenção para os cortes serem, em boa parte, no rosto:</a:t>
            </a:r>
          </a:p>
          <a:p>
            <a:pPr algn="l" fontAlgn="base"/>
            <a:r>
              <a:rPr lang="pt-BR" sz="1300" b="0" i="0" dirty="0">
                <a:solidFill>
                  <a:srgbClr val="444444"/>
                </a:solidFill>
                <a:effectLst/>
                <a:latin typeface="Arial" panose="020B0604020202020204" pitchFamily="34" charset="0"/>
                <a:cs typeface="Arial" panose="020B0604020202020204" pitchFamily="34" charset="0"/>
              </a:rPr>
              <a:t>— O propósito era demonstrar superioridade em relação à vítima, deixando-a com o rosto transfigurado. Marcas nas palmas das mãos e nos antebraços são comuns nesses casos, porque as pessoas tentam usá-los para se defender. Já as equimoses no corpo da magistrada revelam que o criminoso também deu socos na vítima — concluiu.</a:t>
            </a:r>
          </a:p>
          <a:p>
            <a:r>
              <a:rPr lang="pt-BR" sz="1300" dirty="0">
                <a:latin typeface="Arial" panose="020B0604020202020204" pitchFamily="34" charset="0"/>
                <a:cs typeface="Arial" panose="020B0604020202020204" pitchFamily="34" charset="0"/>
                <a:hlinkClick r:id="rId3"/>
              </a:rPr>
              <a:t>https://www.google.com/amp/s/extra.globo.com/casos-de-policia/especialistas-analisam-laudo-da-morte-de-juiza-apontam-alem-de-brutalidade-semelhanca-na-acao-de-ex-marido-de-outros-agressores-24813450.html%3Fversao%3Damp</a:t>
            </a:r>
            <a:r>
              <a:rPr lang="pt-BR" sz="1300" dirty="0">
                <a:latin typeface="Arial" panose="020B0604020202020204" pitchFamily="34" charset="0"/>
                <a:cs typeface="Arial" panose="020B0604020202020204" pitchFamily="34" charset="0"/>
              </a:rPr>
              <a:t> </a:t>
            </a:r>
          </a:p>
        </p:txBody>
      </p:sp>
      <p:sp>
        <p:nvSpPr>
          <p:cNvPr id="6" name="CaixaDeTexto 5">
            <a:extLst>
              <a:ext uri="{FF2B5EF4-FFF2-40B4-BE49-F238E27FC236}">
                <a16:creationId xmlns:a16="http://schemas.microsoft.com/office/drawing/2014/main" id="{E9E901DD-6575-4407-A1E7-EB027D66519C}"/>
              </a:ext>
            </a:extLst>
          </p:cNvPr>
          <p:cNvSpPr txBox="1"/>
          <p:nvPr/>
        </p:nvSpPr>
        <p:spPr>
          <a:xfrm>
            <a:off x="456680" y="4708391"/>
            <a:ext cx="7920880" cy="2092881"/>
          </a:xfrm>
          <a:prstGeom prst="rect">
            <a:avLst/>
          </a:prstGeom>
          <a:noFill/>
        </p:spPr>
        <p:txBody>
          <a:bodyPr wrap="square" rtlCol="0">
            <a:spAutoFit/>
          </a:bodyPr>
          <a:lstStyle/>
          <a:p>
            <a:r>
              <a:rPr lang="pt-BR" sz="1300" b="0" i="0" dirty="0">
                <a:solidFill>
                  <a:srgbClr val="4D4D4D"/>
                </a:solidFill>
                <a:effectLst/>
                <a:latin typeface="Arial" panose="020B0604020202020204" pitchFamily="34" charset="0"/>
                <a:cs typeface="Arial" panose="020B0604020202020204" pitchFamily="34" charset="0"/>
              </a:rPr>
              <a:t>Em uma das mensagens, Viviane diz: "Eu morro de medo dele, sempre fiquei pianinho com medo das alterações dele, dos desvios de comportamento, das violências que ele fazia". "Ele batia porta o tempo inteiro, atos de grande violência. E eu sempre botando na conta, que depois ele vinha pedir perdão, dizendo que estava nervoso porque estava desempregado, ou porque o pai estava doente, ou porque estava longe da família", relata a juíza. Nas mensagens, Viviane também classifica o ex-marido como "um sedutor" e diz que ele tentava manipular as filhas do casal. "[E eu] sempre tentando fazer dar certo. Eu jurava que daria certo. O dia que ele me machucasse fisicamente isso ia acabar". Em outro áudio, a juíza conta que decidiu se separar de </a:t>
            </a:r>
            <a:r>
              <a:rPr lang="pt-BR" sz="1300" b="0" i="0" dirty="0" err="1">
                <a:solidFill>
                  <a:srgbClr val="4D4D4D"/>
                </a:solidFill>
                <a:effectLst/>
                <a:latin typeface="Arial" panose="020B0604020202020204" pitchFamily="34" charset="0"/>
                <a:cs typeface="Arial" panose="020B0604020202020204" pitchFamily="34" charset="0"/>
              </a:rPr>
              <a:t>Arronenzi</a:t>
            </a:r>
            <a:r>
              <a:rPr lang="pt-BR" sz="1300" b="0" i="0" dirty="0">
                <a:solidFill>
                  <a:srgbClr val="4D4D4D"/>
                </a:solidFill>
                <a:effectLst/>
                <a:latin typeface="Arial" panose="020B0604020202020204" pitchFamily="34" charset="0"/>
                <a:cs typeface="Arial" panose="020B0604020202020204" pitchFamily="34" charset="0"/>
              </a:rPr>
              <a:t> quando, ao brigar com uma das filhas, o engenheiro jogou um copo no chão e um pedaço de caco de vidro acabou cortando a menina. "Quando ele machucou a minha filha, chegou ao limite", disse Viviane.</a:t>
            </a:r>
            <a:endParaRPr lang="pt-BR"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5015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846B624-E539-49ED-880C-0EC750D76F0F}"/>
              </a:ext>
            </a:extLst>
          </p:cNvPr>
          <p:cNvSpPr txBox="1"/>
          <p:nvPr/>
        </p:nvSpPr>
        <p:spPr>
          <a:xfrm>
            <a:off x="0" y="94326"/>
            <a:ext cx="9144000" cy="4616648"/>
          </a:xfrm>
          <a:prstGeom prst="rect">
            <a:avLst/>
          </a:prstGeom>
          <a:noFill/>
        </p:spPr>
        <p:txBody>
          <a:bodyPr wrap="square" rtlCol="0">
            <a:spAutoFit/>
          </a:bodyPr>
          <a:lstStyle/>
          <a:p>
            <a:pPr algn="ctr"/>
            <a:r>
              <a:rPr lang="pt-BR" sz="4800" b="1" dirty="0">
                <a:latin typeface="Arial Black" panose="020B0A04020102020204" pitchFamily="34" charset="0"/>
              </a:rPr>
              <a:t>SANCIONADA </a:t>
            </a:r>
          </a:p>
          <a:p>
            <a:pPr algn="ctr"/>
            <a:r>
              <a:rPr lang="pt-BR" sz="4800" b="1" dirty="0">
                <a:latin typeface="Arial Black" panose="020B0A04020102020204" pitchFamily="34" charset="0"/>
              </a:rPr>
              <a:t>“LEI DA ALIENAÇÃO PARENTAL” </a:t>
            </a:r>
          </a:p>
          <a:p>
            <a:pPr algn="ctr"/>
            <a:r>
              <a:rPr lang="pt-BR" sz="4800" b="1" dirty="0">
                <a:latin typeface="Arial Black" panose="020B0A04020102020204" pitchFamily="34" charset="0"/>
              </a:rPr>
              <a:t>EM </a:t>
            </a:r>
          </a:p>
          <a:p>
            <a:pPr algn="ctr"/>
            <a:r>
              <a:rPr lang="pt-BR" sz="4800" b="1" dirty="0">
                <a:latin typeface="Arial Black" panose="020B0A04020102020204" pitchFamily="34" charset="0"/>
              </a:rPr>
              <a:t>26/08/2010</a:t>
            </a:r>
          </a:p>
          <a:p>
            <a:pPr algn="ctr"/>
            <a:endParaRPr lang="pt-BR" sz="5400" b="1" dirty="0">
              <a:latin typeface="Arial Black" panose="020B0A04020102020204" pitchFamily="34" charset="0"/>
            </a:endParaRPr>
          </a:p>
        </p:txBody>
      </p:sp>
      <p:sp>
        <p:nvSpPr>
          <p:cNvPr id="4" name="CaixaDeTexto 3">
            <a:extLst>
              <a:ext uri="{FF2B5EF4-FFF2-40B4-BE49-F238E27FC236}">
                <a16:creationId xmlns:a16="http://schemas.microsoft.com/office/drawing/2014/main" id="{DCAEE59F-394E-49BD-9A14-A1415CF64BD7}"/>
              </a:ext>
            </a:extLst>
          </p:cNvPr>
          <p:cNvSpPr txBox="1"/>
          <p:nvPr/>
        </p:nvSpPr>
        <p:spPr>
          <a:xfrm>
            <a:off x="179512" y="6237312"/>
            <a:ext cx="8352928" cy="507831"/>
          </a:xfrm>
          <a:prstGeom prst="rect">
            <a:avLst/>
          </a:prstGeom>
          <a:noFill/>
        </p:spPr>
        <p:txBody>
          <a:bodyPr wrap="square" rtlCol="0">
            <a:spAutoFit/>
          </a:bodyPr>
          <a:lstStyle/>
          <a:p>
            <a:r>
              <a:rPr lang="pt-BR" sz="900" dirty="0">
                <a:hlinkClick r:id="rId2"/>
              </a:rPr>
              <a:t>https://www.camara.leg.br/internet/sitaqweb/textoHTML.asp?etapa=11&amp;nuSessao=1667/09&amp;nuQuarto=0&amp;nuOrador=0&amp;nuInsercao=0&amp;dtHorarioQuarto=10:00&amp;sgFaseSessao=&amp;Data=1/10/2009&amp;txApelido=CONSTITUI%C3%87%C3%83O%20E%20JUSTI%C3%87A%20E%20DE%20CIDADANIA&amp;txFaseSessao=Audi%C3%AAncia%20P%C3%BAblica%20Ordin%C3%A1ria&amp;txTipoSessao=&amp;dtHoraQuarto=10:00&amp;txEtapa=</a:t>
            </a:r>
            <a:endParaRPr lang="pt-BR" sz="900" dirty="0"/>
          </a:p>
        </p:txBody>
      </p:sp>
      <p:sp>
        <p:nvSpPr>
          <p:cNvPr id="5" name="CaixaDeTexto 4">
            <a:extLst>
              <a:ext uri="{FF2B5EF4-FFF2-40B4-BE49-F238E27FC236}">
                <a16:creationId xmlns:a16="http://schemas.microsoft.com/office/drawing/2014/main" id="{F300C07E-E3CF-4A39-967E-23C4D4D35E9F}"/>
              </a:ext>
            </a:extLst>
          </p:cNvPr>
          <p:cNvSpPr txBox="1"/>
          <p:nvPr/>
        </p:nvSpPr>
        <p:spPr>
          <a:xfrm>
            <a:off x="323528" y="3802495"/>
            <a:ext cx="8352928" cy="1815882"/>
          </a:xfrm>
          <a:prstGeom prst="rect">
            <a:avLst/>
          </a:prstGeom>
          <a:noFill/>
        </p:spPr>
        <p:txBody>
          <a:bodyPr wrap="square" rtlCol="0">
            <a:spAutoFit/>
          </a:bodyPr>
          <a:lstStyle/>
          <a:p>
            <a:pPr algn="just"/>
            <a:r>
              <a:rPr lang="pt-BR" sz="1600" i="1" dirty="0"/>
              <a:t>“Quantas vezes, nas situações de abuso sexual, nós trabalhamos na legislação aquele que promove o abuso? E não deve ser apenas do ponto de vista do abuso, quero me referir que é outra questão. </a:t>
            </a:r>
            <a:r>
              <a:rPr lang="pt-BR" sz="1600" b="1" i="1" dirty="0">
                <a:highlight>
                  <a:srgbClr val="FFFF00"/>
                </a:highlight>
              </a:rPr>
              <a:t>Não deve haver apenas uma atitude de busca de responsabilização criminal, mas um tratamento para que este veja que cometeu um abuso, não perca o contato com essa família e tenha a possibilidade de manter essa relação, porque há vínculos também constituídos.</a:t>
            </a:r>
            <a:r>
              <a:rPr lang="pt-BR" sz="1600" b="1" i="1" dirty="0"/>
              <a:t> </a:t>
            </a:r>
            <a:r>
              <a:rPr lang="pt-BR" sz="1600" i="1" dirty="0"/>
              <a:t>Então, se nós trabalhamos isso para o abuso, que é algo que a sociedade rejeita tão fortemente, e não ao acaso... Imaginem essa condição. </a:t>
            </a:r>
            <a:r>
              <a:rPr lang="pt-BR" sz="1600" b="1" i="1" dirty="0">
                <a:highlight>
                  <a:srgbClr val="FFFF00"/>
                </a:highlight>
              </a:rPr>
              <a:t>Nós queremos que se preservem, nessa condição, os vínculos</a:t>
            </a:r>
            <a:r>
              <a:rPr lang="pt-BR" sz="1600" b="1" i="1" dirty="0"/>
              <a:t>.”</a:t>
            </a:r>
          </a:p>
        </p:txBody>
      </p:sp>
      <p:sp>
        <p:nvSpPr>
          <p:cNvPr id="6" name="CaixaDeTexto 5">
            <a:extLst>
              <a:ext uri="{FF2B5EF4-FFF2-40B4-BE49-F238E27FC236}">
                <a16:creationId xmlns:a16="http://schemas.microsoft.com/office/drawing/2014/main" id="{7AA06C29-F628-4600-B584-89263236DD90}"/>
              </a:ext>
            </a:extLst>
          </p:cNvPr>
          <p:cNvSpPr txBox="1"/>
          <p:nvPr/>
        </p:nvSpPr>
        <p:spPr>
          <a:xfrm>
            <a:off x="467544" y="5701578"/>
            <a:ext cx="8064896" cy="36933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pt-BR" dirty="0" err="1"/>
              <a:t>Audiencia</a:t>
            </a:r>
            <a:r>
              <a:rPr lang="pt-BR" dirty="0"/>
              <a:t> Publica 01/10/2009 – Fala da Relatora Deputada Maria do Rosário</a:t>
            </a:r>
          </a:p>
        </p:txBody>
      </p:sp>
    </p:spTree>
    <p:extLst>
      <p:ext uri="{BB962C8B-B14F-4D97-AF65-F5344CB8AC3E}">
        <p14:creationId xmlns:p14="http://schemas.microsoft.com/office/powerpoint/2010/main" val="33127413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F0427788-94F5-40B5-8649-299293866647}"/>
              </a:ext>
            </a:extLst>
          </p:cNvPr>
          <p:cNvSpPr txBox="1"/>
          <p:nvPr/>
        </p:nvSpPr>
        <p:spPr>
          <a:xfrm>
            <a:off x="395536" y="332656"/>
            <a:ext cx="8136904" cy="2169825"/>
          </a:xfrm>
          <a:prstGeom prst="rect">
            <a:avLst/>
          </a:prstGeom>
          <a:noFill/>
        </p:spPr>
        <p:txBody>
          <a:bodyPr wrap="square" rtlCol="0">
            <a:spAutoFit/>
          </a:bodyPr>
          <a:lstStyle/>
          <a:p>
            <a:r>
              <a:rPr lang="pt-BR" sz="1300" b="0" i="0" dirty="0">
                <a:solidFill>
                  <a:srgbClr val="4D4D4D"/>
                </a:solidFill>
                <a:effectLst/>
                <a:latin typeface="Arial" panose="020B0604020202020204" pitchFamily="34" charset="0"/>
                <a:cs typeface="Arial" panose="020B0604020202020204" pitchFamily="34" charset="0"/>
              </a:rPr>
              <a:t>A juíza também relata que, após a separação, </a:t>
            </a:r>
            <a:r>
              <a:rPr lang="pt-BR" sz="1300" b="0" i="0" dirty="0" err="1">
                <a:solidFill>
                  <a:srgbClr val="4D4D4D"/>
                </a:solidFill>
                <a:effectLst/>
                <a:latin typeface="Arial" panose="020B0604020202020204" pitchFamily="34" charset="0"/>
                <a:cs typeface="Arial" panose="020B0604020202020204" pitchFamily="34" charset="0"/>
              </a:rPr>
              <a:t>Arronenzi</a:t>
            </a:r>
            <a:r>
              <a:rPr lang="pt-BR" sz="1300" b="0" i="0" dirty="0">
                <a:solidFill>
                  <a:srgbClr val="4D4D4D"/>
                </a:solidFill>
                <a:effectLst/>
                <a:latin typeface="Arial" panose="020B0604020202020204" pitchFamily="34" charset="0"/>
                <a:cs typeface="Arial" panose="020B0604020202020204" pitchFamily="34" charset="0"/>
              </a:rPr>
              <a:t> "ficava me achacando". "Já fiz vários depósitos pra ele. Fica me pedindo dinheiro disso, daquilo. Quando eu vi, já tinha depositado pra ele mais do que ele me deu de pensão esse mês", afirmou. Segundo o jornal O Globo, as mensagens foram entregues à Delegacia de Homicídios por parentes da juíza e integram o inquérito contra </a:t>
            </a:r>
            <a:r>
              <a:rPr lang="pt-BR" sz="1300" b="0" i="0" dirty="0" err="1">
                <a:solidFill>
                  <a:srgbClr val="4D4D4D"/>
                </a:solidFill>
                <a:effectLst/>
                <a:latin typeface="Arial" panose="020B0604020202020204" pitchFamily="34" charset="0"/>
                <a:cs typeface="Arial" panose="020B0604020202020204" pitchFamily="34" charset="0"/>
              </a:rPr>
              <a:t>Arronenzi</a:t>
            </a:r>
            <a:r>
              <a:rPr lang="pt-BR" sz="1300" b="0" i="0" dirty="0">
                <a:solidFill>
                  <a:srgbClr val="4D4D4D"/>
                </a:solidFill>
                <a:effectLst/>
                <a:latin typeface="Arial" panose="020B0604020202020204" pitchFamily="34" charset="0"/>
                <a:cs typeface="Arial" panose="020B0604020202020204" pitchFamily="34" charset="0"/>
              </a:rPr>
              <a:t>. No último domingo (27), a Justiça do Rio bloqueou R$ 640 mil das contas de </a:t>
            </a:r>
            <a:r>
              <a:rPr lang="pt-BR" sz="1300" b="0" i="0" dirty="0" err="1">
                <a:solidFill>
                  <a:srgbClr val="4D4D4D"/>
                </a:solidFill>
                <a:effectLst/>
                <a:latin typeface="Arial" panose="020B0604020202020204" pitchFamily="34" charset="0"/>
                <a:cs typeface="Arial" panose="020B0604020202020204" pitchFamily="34" charset="0"/>
              </a:rPr>
              <a:t>Arronenzi</a:t>
            </a:r>
            <a:r>
              <a:rPr lang="pt-BR" sz="1300" b="0" i="0" dirty="0">
                <a:solidFill>
                  <a:srgbClr val="4D4D4D"/>
                </a:solidFill>
                <a:effectLst/>
                <a:latin typeface="Arial" panose="020B0604020202020204" pitchFamily="34" charset="0"/>
                <a:cs typeface="Arial" panose="020B0604020202020204" pitchFamily="34" charset="0"/>
              </a:rPr>
              <a:t>. O entendimento para justificar o bloqueio foi de que, por ter cidadania italiana, o assassino poderia, mesmo preso, transferir dinheiro para o país europeu por meio de terceiros</a:t>
            </a:r>
            <a:r>
              <a:rPr lang="pt-BR" b="0" i="0" dirty="0">
                <a:solidFill>
                  <a:srgbClr val="4D4D4D"/>
                </a:solidFill>
                <a:effectLst/>
                <a:latin typeface="Dosis"/>
              </a:rPr>
              <a:t>.</a:t>
            </a:r>
          </a:p>
          <a:p>
            <a:r>
              <a:rPr lang="pt-BR" sz="1300" b="0" i="0" dirty="0">
                <a:solidFill>
                  <a:srgbClr val="4D4D4D"/>
                </a:solidFill>
                <a:effectLst/>
                <a:latin typeface="Arial" panose="020B0604020202020204" pitchFamily="34" charset="0"/>
                <a:cs typeface="Arial" panose="020B0604020202020204" pitchFamily="34" charset="0"/>
                <a:hlinkClick r:id="rId2"/>
              </a:rPr>
              <a:t>https://www.google.com/amp/s/www.bol.uol.com.br/noticias/2020/12/31/em-audio-juiza-assassinada-afirma-que-ex-marido-a-extorquia.amp.htm</a:t>
            </a:r>
            <a:r>
              <a:rPr lang="pt-BR" sz="1300" b="0" i="0" dirty="0">
                <a:solidFill>
                  <a:srgbClr val="4D4D4D"/>
                </a:solidFill>
                <a:effectLst/>
                <a:latin typeface="Arial" panose="020B0604020202020204" pitchFamily="34" charset="0"/>
                <a:cs typeface="Arial" panose="020B0604020202020204" pitchFamily="34" charset="0"/>
              </a:rPr>
              <a:t> </a:t>
            </a:r>
          </a:p>
          <a:p>
            <a:r>
              <a:rPr lang="pt-BR" sz="1300" b="0" i="0" dirty="0">
                <a:solidFill>
                  <a:srgbClr val="4D4D4D"/>
                </a:solidFill>
                <a:effectLst/>
                <a:latin typeface="Arial" panose="020B0604020202020204" pitchFamily="34" charset="0"/>
                <a:cs typeface="Arial" panose="020B0604020202020204" pitchFamily="34" charset="0"/>
                <a:hlinkClick r:id="rId3"/>
              </a:rPr>
              <a:t>https://www.facebook.com/326097694077216/posts/3963702190316730/?d=n</a:t>
            </a:r>
            <a:r>
              <a:rPr lang="pt-BR" sz="1300" dirty="0">
                <a:solidFill>
                  <a:srgbClr val="4D4D4D"/>
                </a:solidFill>
                <a:latin typeface="Arial" panose="020B0604020202020204" pitchFamily="34" charset="0"/>
                <a:cs typeface="Arial" panose="020B0604020202020204" pitchFamily="34" charset="0"/>
              </a:rPr>
              <a:t> </a:t>
            </a:r>
            <a:endParaRPr lang="pt-BR" sz="1300" b="0" i="0" dirty="0">
              <a:solidFill>
                <a:srgbClr val="4D4D4D"/>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5543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27/12/2020</a:t>
            </a:r>
          </a:p>
        </p:txBody>
      </p:sp>
      <p:pic>
        <p:nvPicPr>
          <p:cNvPr id="9" name="Imagem 8">
            <a:extLst>
              <a:ext uri="{FF2B5EF4-FFF2-40B4-BE49-F238E27FC236}">
                <a16:creationId xmlns:a16="http://schemas.microsoft.com/office/drawing/2014/main" id="{1A790712-5B70-42B3-9E9A-669EDC912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347215"/>
            <a:ext cx="7524750" cy="2695575"/>
          </a:xfrm>
          <a:prstGeom prst="rect">
            <a:avLst/>
          </a:prstGeom>
        </p:spPr>
      </p:pic>
      <p:sp>
        <p:nvSpPr>
          <p:cNvPr id="10" name="CaixaDeTexto 9">
            <a:extLst>
              <a:ext uri="{FF2B5EF4-FFF2-40B4-BE49-F238E27FC236}">
                <a16:creationId xmlns:a16="http://schemas.microsoft.com/office/drawing/2014/main" id="{4726BC50-21B5-4D9F-AE55-5A78CDCDE9E8}"/>
              </a:ext>
            </a:extLst>
          </p:cNvPr>
          <p:cNvSpPr txBox="1"/>
          <p:nvPr/>
        </p:nvSpPr>
        <p:spPr>
          <a:xfrm>
            <a:off x="1331640" y="4077072"/>
            <a:ext cx="6120680" cy="923330"/>
          </a:xfrm>
          <a:prstGeom prst="rect">
            <a:avLst/>
          </a:prstGeom>
          <a:noFill/>
        </p:spPr>
        <p:txBody>
          <a:bodyPr wrap="square" rtlCol="0">
            <a:spAutoFit/>
          </a:bodyPr>
          <a:lstStyle/>
          <a:p>
            <a:r>
              <a:rPr lang="pt-BR" dirty="0">
                <a:hlinkClick r:id="rId3"/>
              </a:rPr>
              <a:t>https://diariodonordeste.verdesmares.com.br/seguranca/ex-marido-mata-mulher-a-tiros-na-frente-do-filho-em-salitre-1.3026768</a:t>
            </a:r>
            <a:r>
              <a:rPr lang="pt-BR" dirty="0"/>
              <a:t> </a:t>
            </a:r>
          </a:p>
        </p:txBody>
      </p:sp>
    </p:spTree>
    <p:extLst>
      <p:ext uri="{BB962C8B-B14F-4D97-AF65-F5344CB8AC3E}">
        <p14:creationId xmlns:p14="http://schemas.microsoft.com/office/powerpoint/2010/main" val="37592149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69735FE-FD4C-4029-957A-0901E31BD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61610"/>
            <a:ext cx="8172400" cy="2058591"/>
          </a:xfrm>
          <a:prstGeom prst="rect">
            <a:avLst/>
          </a:prstGeom>
        </p:spPr>
      </p:pic>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29/12/2020</a:t>
            </a:r>
          </a:p>
        </p:txBody>
      </p:sp>
      <p:sp>
        <p:nvSpPr>
          <p:cNvPr id="4" name="CaixaDeTexto 3">
            <a:extLst>
              <a:ext uri="{FF2B5EF4-FFF2-40B4-BE49-F238E27FC236}">
                <a16:creationId xmlns:a16="http://schemas.microsoft.com/office/drawing/2014/main" id="{3DE1A9C0-BDC0-4E0B-A3C9-81D8E2011001}"/>
              </a:ext>
            </a:extLst>
          </p:cNvPr>
          <p:cNvSpPr txBox="1"/>
          <p:nvPr/>
        </p:nvSpPr>
        <p:spPr>
          <a:xfrm>
            <a:off x="683568" y="2287518"/>
            <a:ext cx="8028384" cy="4308872"/>
          </a:xfrm>
          <a:prstGeom prst="rect">
            <a:avLst/>
          </a:prstGeom>
          <a:noFill/>
        </p:spPr>
        <p:txBody>
          <a:bodyPr wrap="square" rtlCol="0">
            <a:spAutoFit/>
          </a:bodyPr>
          <a:lstStyle/>
          <a:p>
            <a:pPr algn="just"/>
            <a:r>
              <a:rPr lang="pt-BR" sz="1600" b="0" i="0" dirty="0">
                <a:effectLst/>
                <a:latin typeface="utopiaregular"/>
              </a:rPr>
              <a:t>A mulher morta na madrugada de ontem em Minas foi identificada como Camila Miranda Bandeira, de 32 anos. O suspeito do assassinato, cometido a facadas, é seu companheiro, que foi preso à tarde. Em maio, </a:t>
            </a:r>
            <a:r>
              <a:rPr lang="pt-BR" sz="1600" b="1" i="0" dirty="0">
                <a:effectLst/>
                <a:latin typeface="utopiaregular"/>
              </a:rPr>
              <a:t>a vítima já havia denunciado o companheiro, mas, segundo a Polícia Civil, ela não quis atendimento médico, não representou contra o companheiro e não pediu medida protetiva.</a:t>
            </a:r>
          </a:p>
          <a:p>
            <a:pPr algn="just"/>
            <a:r>
              <a:rPr lang="pt-BR" sz="1600" b="0" i="0" dirty="0">
                <a:effectLst/>
                <a:latin typeface="utopiaregular"/>
              </a:rPr>
              <a:t>À época, segundo a polícia, o homem havia quebrado o celular da vítima. A corporação afirmou que no caso de dano patrimonial é necessária representação contra o autor. No que se refere a medidas protetivas, conforme a Polícia Civil, a vítima precisa pedir na delegacia que elas sejam estabelecidas.</a:t>
            </a:r>
          </a:p>
          <a:p>
            <a:pPr algn="just"/>
            <a:r>
              <a:rPr lang="pt-BR" sz="1600" b="1" i="0" u="sng" dirty="0">
                <a:effectLst/>
                <a:latin typeface="utopiaregular"/>
              </a:rPr>
              <a:t>O crime aconteceu na casa da família, na frente das quatro filhas do casal, todas menores. </a:t>
            </a:r>
            <a:r>
              <a:rPr lang="pt-BR" sz="1600" b="0" i="0" dirty="0">
                <a:effectLst/>
                <a:latin typeface="utopiaregular"/>
              </a:rPr>
              <a:t>Segundo a Polícia Civil, o motivo seria ciúmes. A delegada responsável pelas investigações, </a:t>
            </a:r>
            <a:r>
              <a:rPr lang="pt-BR" sz="1600" b="0" i="0" dirty="0" err="1">
                <a:effectLst/>
                <a:latin typeface="utopiaregular"/>
              </a:rPr>
              <a:t>Hipólita</a:t>
            </a:r>
            <a:r>
              <a:rPr lang="pt-BR" sz="1600" b="0" i="0" dirty="0">
                <a:effectLst/>
                <a:latin typeface="utopiaregular"/>
              </a:rPr>
              <a:t> Brum de Carvalho, da Delegacia de Mulheres de Três Corações, afirma que a discussão começou por causa de um celular.</a:t>
            </a:r>
          </a:p>
          <a:p>
            <a:pPr algn="just"/>
            <a:r>
              <a:rPr lang="pt-BR" sz="1600" b="0" i="0" dirty="0">
                <a:effectLst/>
                <a:latin typeface="utopiaregular"/>
              </a:rPr>
              <a:t>"O autor, desconfiando que a vítima o estava traindo, tomou seu celular. Alterado, o homem a agrediu e a matou na frente das quatro filhas do casal", afirmou a delegada. O homem foi localizado pela Polícia Militar em uma rodovia.</a:t>
            </a:r>
          </a:p>
          <a:p>
            <a:pPr algn="just"/>
            <a:endParaRPr lang="pt-BR" dirty="0"/>
          </a:p>
        </p:txBody>
      </p:sp>
      <p:sp>
        <p:nvSpPr>
          <p:cNvPr id="5" name="CaixaDeTexto 4">
            <a:extLst>
              <a:ext uri="{FF2B5EF4-FFF2-40B4-BE49-F238E27FC236}">
                <a16:creationId xmlns:a16="http://schemas.microsoft.com/office/drawing/2014/main" id="{FEBB5DEF-20C9-4A2B-B7F3-4A70C6A07C76}"/>
              </a:ext>
            </a:extLst>
          </p:cNvPr>
          <p:cNvSpPr txBox="1"/>
          <p:nvPr/>
        </p:nvSpPr>
        <p:spPr>
          <a:xfrm>
            <a:off x="683568" y="6237312"/>
            <a:ext cx="7632848" cy="461665"/>
          </a:xfrm>
          <a:prstGeom prst="rect">
            <a:avLst/>
          </a:prstGeom>
          <a:noFill/>
        </p:spPr>
        <p:txBody>
          <a:bodyPr wrap="square" rtlCol="0">
            <a:spAutoFit/>
          </a:bodyPr>
          <a:lstStyle/>
          <a:p>
            <a:r>
              <a:rPr lang="pt-BR" sz="1200" dirty="0">
                <a:hlinkClick r:id="rId3"/>
              </a:rPr>
              <a:t>https://www.correiobraziliense.com.br/brasil/2020/12/4897469-mulher-de-32-anos-e-morta-a-facadas-na-frente-das-4-filhas-em-minas-gerais.html</a:t>
            </a:r>
            <a:r>
              <a:rPr lang="pt-BR" sz="1200" dirty="0"/>
              <a:t> </a:t>
            </a:r>
          </a:p>
        </p:txBody>
      </p:sp>
    </p:spTree>
    <p:extLst>
      <p:ext uri="{BB962C8B-B14F-4D97-AF65-F5344CB8AC3E}">
        <p14:creationId xmlns:p14="http://schemas.microsoft.com/office/powerpoint/2010/main" val="316478524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02/01/2021</a:t>
            </a:r>
          </a:p>
        </p:txBody>
      </p:sp>
      <p:pic>
        <p:nvPicPr>
          <p:cNvPr id="3" name="Imagem 2">
            <a:extLst>
              <a:ext uri="{FF2B5EF4-FFF2-40B4-BE49-F238E27FC236}">
                <a16:creationId xmlns:a16="http://schemas.microsoft.com/office/drawing/2014/main" id="{A7FA0444-74CE-4B6F-8F64-0251C8852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692696"/>
            <a:ext cx="5314562" cy="5832648"/>
          </a:xfrm>
          <a:prstGeom prst="rect">
            <a:avLst/>
          </a:prstGeom>
        </p:spPr>
      </p:pic>
      <p:sp>
        <p:nvSpPr>
          <p:cNvPr id="4" name="CaixaDeTexto 3">
            <a:extLst>
              <a:ext uri="{FF2B5EF4-FFF2-40B4-BE49-F238E27FC236}">
                <a16:creationId xmlns:a16="http://schemas.microsoft.com/office/drawing/2014/main" id="{ED94103D-8A97-44C1-87BD-026982042E9D}"/>
              </a:ext>
            </a:extLst>
          </p:cNvPr>
          <p:cNvSpPr txBox="1"/>
          <p:nvPr/>
        </p:nvSpPr>
        <p:spPr>
          <a:xfrm>
            <a:off x="6516216" y="2420888"/>
            <a:ext cx="2448272" cy="1477328"/>
          </a:xfrm>
          <a:prstGeom prst="rect">
            <a:avLst/>
          </a:prstGeom>
          <a:noFill/>
        </p:spPr>
        <p:txBody>
          <a:bodyPr wrap="square" rtlCol="0">
            <a:spAutoFit/>
          </a:bodyPr>
          <a:lstStyle/>
          <a:p>
            <a:r>
              <a:rPr lang="pt-BR" dirty="0"/>
              <a:t>https://www.metropoles.com/brasil/guarda-civil-mata-esposa-a-tiros-na-frente-do-filho-de-6-anos-em-goias</a:t>
            </a:r>
          </a:p>
        </p:txBody>
      </p:sp>
    </p:spTree>
    <p:extLst>
      <p:ext uri="{BB962C8B-B14F-4D97-AF65-F5344CB8AC3E}">
        <p14:creationId xmlns:p14="http://schemas.microsoft.com/office/powerpoint/2010/main" val="503747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03/01/2021</a:t>
            </a:r>
          </a:p>
        </p:txBody>
      </p:sp>
      <p:pic>
        <p:nvPicPr>
          <p:cNvPr id="5" name="Imagem 4">
            <a:extLst>
              <a:ext uri="{FF2B5EF4-FFF2-40B4-BE49-F238E27FC236}">
                <a16:creationId xmlns:a16="http://schemas.microsoft.com/office/drawing/2014/main" id="{926FBEAA-C7D3-42E3-AED1-86D1AD7D2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88640"/>
            <a:ext cx="5656485" cy="5381135"/>
          </a:xfrm>
          <a:prstGeom prst="rect">
            <a:avLst/>
          </a:prstGeom>
        </p:spPr>
      </p:pic>
      <p:sp>
        <p:nvSpPr>
          <p:cNvPr id="9" name="CaixaDeTexto 8">
            <a:extLst>
              <a:ext uri="{FF2B5EF4-FFF2-40B4-BE49-F238E27FC236}">
                <a16:creationId xmlns:a16="http://schemas.microsoft.com/office/drawing/2014/main" id="{D3160C42-78D2-47A8-9805-CB1FF880C174}"/>
              </a:ext>
            </a:extLst>
          </p:cNvPr>
          <p:cNvSpPr txBox="1"/>
          <p:nvPr/>
        </p:nvSpPr>
        <p:spPr>
          <a:xfrm>
            <a:off x="539552" y="6299771"/>
            <a:ext cx="8280920" cy="307777"/>
          </a:xfrm>
          <a:prstGeom prst="rect">
            <a:avLst/>
          </a:prstGeom>
          <a:noFill/>
        </p:spPr>
        <p:txBody>
          <a:bodyPr wrap="square">
            <a:spAutoFit/>
          </a:bodyPr>
          <a:lstStyle/>
          <a:p>
            <a:r>
              <a:rPr lang="pt-BR" sz="1400" dirty="0">
                <a:hlinkClick r:id="rId3"/>
              </a:rPr>
              <a:t>https://abcdjornal.com.br/ex-marido-da-tapas-no-rosto-e-ameaca-mulher-com-faca-em-sto-andre/</a:t>
            </a:r>
            <a:r>
              <a:rPr lang="pt-BR" sz="1400" dirty="0"/>
              <a:t> </a:t>
            </a:r>
          </a:p>
        </p:txBody>
      </p:sp>
      <p:sp>
        <p:nvSpPr>
          <p:cNvPr id="7" name="CaixaDeTexto 6">
            <a:extLst>
              <a:ext uri="{FF2B5EF4-FFF2-40B4-BE49-F238E27FC236}">
                <a16:creationId xmlns:a16="http://schemas.microsoft.com/office/drawing/2014/main" id="{30A0481F-BC91-4D36-BFFD-0C8464B9CB9E}"/>
              </a:ext>
            </a:extLst>
          </p:cNvPr>
          <p:cNvSpPr txBox="1"/>
          <p:nvPr/>
        </p:nvSpPr>
        <p:spPr>
          <a:xfrm>
            <a:off x="6372200" y="1052736"/>
            <a:ext cx="2664296" cy="5539978"/>
          </a:xfrm>
          <a:prstGeom prst="rect">
            <a:avLst/>
          </a:prstGeom>
          <a:noFill/>
        </p:spPr>
        <p:txBody>
          <a:bodyPr wrap="square" rtlCol="0">
            <a:spAutoFit/>
          </a:bodyPr>
          <a:lstStyle/>
          <a:p>
            <a:pPr algn="just" fontAlgn="base"/>
            <a:r>
              <a:rPr lang="pt-BR" sz="1400" b="0" i="0" dirty="0">
                <a:solidFill>
                  <a:srgbClr val="000000"/>
                </a:solidFill>
                <a:effectLst/>
                <a:latin typeface="Arial Narrow" panose="020B0606020202030204" pitchFamily="34" charset="0"/>
              </a:rPr>
              <a:t>Quando os </a:t>
            </a:r>
            <a:r>
              <a:rPr lang="pt-BR" sz="1400" b="0" i="0" dirty="0" err="1">
                <a:solidFill>
                  <a:srgbClr val="000000"/>
                </a:solidFill>
                <a:effectLst/>
                <a:latin typeface="Arial Narrow" panose="020B0606020202030204" pitchFamily="34" charset="0"/>
              </a:rPr>
              <a:t>GCMs</a:t>
            </a:r>
            <a:r>
              <a:rPr lang="pt-BR" sz="1400" b="0" i="0" dirty="0">
                <a:solidFill>
                  <a:srgbClr val="000000"/>
                </a:solidFill>
                <a:effectLst/>
                <a:latin typeface="Arial Narrow" panose="020B0606020202030204" pitchFamily="34" charset="0"/>
              </a:rPr>
              <a:t> chegaram ao local indicado, encontraram a mulher . Ela relatou aos agentes que seu ex-companheiro estava em um quarto dentro de sua residência e que sido agredida com tapas no rosto e </a:t>
            </a:r>
            <a:r>
              <a:rPr lang="pt-BR" sz="1400" b="1" i="0" u="sng" dirty="0">
                <a:solidFill>
                  <a:srgbClr val="000000"/>
                </a:solidFill>
                <a:effectLst/>
                <a:latin typeface="Arial Narrow" panose="020B0606020202030204" pitchFamily="34" charset="0"/>
              </a:rPr>
              <a:t>trancada junto com os filhos dentro de casa</a:t>
            </a:r>
            <a:r>
              <a:rPr lang="pt-BR" sz="1400" b="0" i="0" dirty="0">
                <a:solidFill>
                  <a:srgbClr val="000000"/>
                </a:solidFill>
                <a:effectLst/>
                <a:latin typeface="Arial Narrow" panose="020B0606020202030204" pitchFamily="34" charset="0"/>
              </a:rPr>
              <a:t>; Posteriormente, foi em sua direção com uma faca e disse que ela seria morta.</a:t>
            </a:r>
          </a:p>
          <a:p>
            <a:pPr algn="just" fontAlgn="base"/>
            <a:r>
              <a:rPr lang="pt-BR" sz="1400" b="0" i="0" dirty="0">
                <a:solidFill>
                  <a:srgbClr val="000000"/>
                </a:solidFill>
                <a:effectLst/>
                <a:latin typeface="Arial Narrow" panose="020B0606020202030204" pitchFamily="34" charset="0"/>
              </a:rPr>
              <a:t>Neste momento, a vítima e a crianças começaram a gritar por socorro. Segundo a Corporação, uma vizinha acionou a GCM, bem como a irmã do agressor, que chegou junto com o marido, que entrou em luta corporal com o cunhado para tirar a faca dele.</a:t>
            </a:r>
          </a:p>
          <a:p>
            <a:pPr algn="just" fontAlgn="base"/>
            <a:r>
              <a:rPr lang="pt-BR" sz="1400" b="0" i="0" dirty="0">
                <a:solidFill>
                  <a:srgbClr val="000000"/>
                </a:solidFill>
                <a:effectLst/>
                <a:latin typeface="Arial Narrow" panose="020B0606020202030204" pitchFamily="34" charset="0"/>
              </a:rPr>
              <a:t>A Patrulha Maria da Penha também chegou ao local e já tinha ciência da Medida Protetiva da vitima, na qual constava a obrigatoriedade do afastamento do agressor do lar e da vítima.</a:t>
            </a:r>
          </a:p>
          <a:p>
            <a:endParaRPr lang="pt-BR" dirty="0"/>
          </a:p>
        </p:txBody>
      </p:sp>
    </p:spTree>
    <p:extLst>
      <p:ext uri="{BB962C8B-B14F-4D97-AF65-F5344CB8AC3E}">
        <p14:creationId xmlns:p14="http://schemas.microsoft.com/office/powerpoint/2010/main" val="421917521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DE70393-76CB-4B6F-9FA3-F95B4C67B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6632"/>
            <a:ext cx="7886700" cy="2895600"/>
          </a:xfrm>
          <a:prstGeom prst="rect">
            <a:avLst/>
          </a:prstGeom>
        </p:spPr>
      </p:pic>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04/01/2021</a:t>
            </a:r>
          </a:p>
        </p:txBody>
      </p:sp>
      <p:sp>
        <p:nvSpPr>
          <p:cNvPr id="7" name="CaixaDeTexto 6">
            <a:extLst>
              <a:ext uri="{FF2B5EF4-FFF2-40B4-BE49-F238E27FC236}">
                <a16:creationId xmlns:a16="http://schemas.microsoft.com/office/drawing/2014/main" id="{AB60493C-601B-43BE-95A6-D10E87F86802}"/>
              </a:ext>
            </a:extLst>
          </p:cNvPr>
          <p:cNvSpPr txBox="1"/>
          <p:nvPr/>
        </p:nvSpPr>
        <p:spPr>
          <a:xfrm>
            <a:off x="827584" y="3284984"/>
            <a:ext cx="7416824" cy="1512168"/>
          </a:xfrm>
          <a:prstGeom prst="rect">
            <a:avLst/>
          </a:prstGeom>
          <a:noFill/>
        </p:spPr>
        <p:txBody>
          <a:bodyPr wrap="square" rtlCol="0">
            <a:spAutoFit/>
          </a:bodyPr>
          <a:lstStyle/>
          <a:p>
            <a:pPr algn="l"/>
            <a:r>
              <a:rPr lang="pt-BR" b="0" i="0" dirty="0">
                <a:solidFill>
                  <a:srgbClr val="444444"/>
                </a:solidFill>
                <a:effectLst/>
                <a:latin typeface="Fira Sans"/>
              </a:rPr>
              <a:t>Além da bebê, o casal tem mais cinco filhos, sendo que </a:t>
            </a:r>
            <a:r>
              <a:rPr lang="pt-BR" b="1" i="0" u="sng" dirty="0">
                <a:solidFill>
                  <a:srgbClr val="444444"/>
                </a:solidFill>
                <a:effectLst/>
                <a:latin typeface="Fira Sans"/>
              </a:rPr>
              <a:t>o homem já havia sido acusado de abusar sexualmente da filha mais velha  dele em 2018, </a:t>
            </a:r>
            <a:r>
              <a:rPr lang="pt-BR" b="0" i="0" dirty="0">
                <a:solidFill>
                  <a:srgbClr val="444444"/>
                </a:solidFill>
                <a:effectLst/>
                <a:latin typeface="Fira Sans"/>
              </a:rPr>
              <a:t>em Barreiros, no interior de Pernambuco, na época a criança tinha 9 anos.</a:t>
            </a:r>
          </a:p>
          <a:p>
            <a:br>
              <a:rPr lang="pt-BR" b="0" i="0" dirty="0">
                <a:solidFill>
                  <a:srgbClr val="444444"/>
                </a:solidFill>
                <a:effectLst/>
                <a:latin typeface="Fira Sans"/>
              </a:rPr>
            </a:br>
            <a:endParaRPr lang="pt-BR" dirty="0"/>
          </a:p>
        </p:txBody>
      </p:sp>
      <p:sp>
        <p:nvSpPr>
          <p:cNvPr id="9" name="CaixaDeTexto 8">
            <a:extLst>
              <a:ext uri="{FF2B5EF4-FFF2-40B4-BE49-F238E27FC236}">
                <a16:creationId xmlns:a16="http://schemas.microsoft.com/office/drawing/2014/main" id="{7F3A8492-414F-4B95-9741-313B6E68C968}"/>
              </a:ext>
            </a:extLst>
          </p:cNvPr>
          <p:cNvSpPr txBox="1"/>
          <p:nvPr/>
        </p:nvSpPr>
        <p:spPr>
          <a:xfrm>
            <a:off x="971600" y="4797152"/>
            <a:ext cx="6912768" cy="646331"/>
          </a:xfrm>
          <a:prstGeom prst="rect">
            <a:avLst/>
          </a:prstGeom>
          <a:noFill/>
        </p:spPr>
        <p:txBody>
          <a:bodyPr wrap="square" rtlCol="0">
            <a:spAutoFit/>
          </a:bodyPr>
          <a:lstStyle/>
          <a:p>
            <a:r>
              <a:rPr lang="pt-BR" dirty="0"/>
              <a:t>https://www.bebeemfoco.com.br/noticias/pai-estupra-mata-bebe-e-tambem-abusa-sexualmente-da-filha-mais-velha-de-9-anos/</a:t>
            </a:r>
          </a:p>
        </p:txBody>
      </p:sp>
    </p:spTree>
    <p:extLst>
      <p:ext uri="{BB962C8B-B14F-4D97-AF65-F5344CB8AC3E}">
        <p14:creationId xmlns:p14="http://schemas.microsoft.com/office/powerpoint/2010/main" val="5817683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21D9AEB-3E6E-4A40-AC0A-90AB18819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0"/>
            <a:ext cx="6120680" cy="3093379"/>
          </a:xfrm>
          <a:prstGeom prst="rect">
            <a:avLst/>
          </a:prstGeom>
        </p:spPr>
      </p:pic>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05/01/2021</a:t>
            </a:r>
          </a:p>
        </p:txBody>
      </p:sp>
      <p:sp>
        <p:nvSpPr>
          <p:cNvPr id="4" name="CaixaDeTexto 3">
            <a:extLst>
              <a:ext uri="{FF2B5EF4-FFF2-40B4-BE49-F238E27FC236}">
                <a16:creationId xmlns:a16="http://schemas.microsoft.com/office/drawing/2014/main" id="{B278F3C5-19E1-432A-9DC4-B218A2C3CB3A}"/>
              </a:ext>
            </a:extLst>
          </p:cNvPr>
          <p:cNvSpPr txBox="1"/>
          <p:nvPr/>
        </p:nvSpPr>
        <p:spPr>
          <a:xfrm>
            <a:off x="755576" y="2924944"/>
            <a:ext cx="8208912" cy="2400657"/>
          </a:xfrm>
          <a:prstGeom prst="rect">
            <a:avLst/>
          </a:prstGeom>
          <a:noFill/>
        </p:spPr>
        <p:txBody>
          <a:bodyPr wrap="square" rtlCol="0">
            <a:spAutoFit/>
          </a:bodyPr>
          <a:lstStyle/>
          <a:p>
            <a:pPr algn="just"/>
            <a:r>
              <a:rPr lang="pt-BR" sz="1200" b="1" i="0" u="sng" dirty="0">
                <a:solidFill>
                  <a:srgbClr val="444444"/>
                </a:solidFill>
                <a:effectLst/>
                <a:latin typeface="Open Sans" panose="020B0606030504020204" pitchFamily="34" charset="0"/>
              </a:rPr>
              <a:t>O pai da criança de 1 ano e 8 meses, estuprada e  assassinada  </a:t>
            </a:r>
            <a:r>
              <a:rPr lang="pt-BR" sz="1200" b="0" i="0" dirty="0">
                <a:solidFill>
                  <a:srgbClr val="444444"/>
                </a:solidFill>
                <a:effectLst/>
                <a:latin typeface="Open Sans" panose="020B0606030504020204" pitchFamily="34" charset="0"/>
              </a:rPr>
              <a:t>foi preso por agentes da  Delegacia de Homicídios e Proteção à Pessoa (DHPP), nesta segunda-feira(04). O nome dele não foi revelado.</a:t>
            </a:r>
          </a:p>
          <a:p>
            <a:pPr algn="just"/>
            <a:r>
              <a:rPr lang="pt-BR" sz="1200" b="0" i="0" dirty="0">
                <a:solidFill>
                  <a:srgbClr val="444444"/>
                </a:solidFill>
                <a:effectLst/>
                <a:latin typeface="Open Sans" panose="020B0606030504020204" pitchFamily="34" charset="0"/>
              </a:rPr>
              <a:t> Segundo  a versão do suspeito  de que a criança teria caído do segundo andar da residência e por isso ele mesmo havia a encaminhado para uma Unidade de Pronto Atendimento (UPA), no bairro do Jacintinho.</a:t>
            </a:r>
          </a:p>
          <a:p>
            <a:pPr algn="just"/>
            <a:r>
              <a:rPr lang="pt-BR" sz="1200" b="1" i="0" u="sng" dirty="0">
                <a:solidFill>
                  <a:srgbClr val="444444"/>
                </a:solidFill>
                <a:effectLst/>
                <a:latin typeface="Open Sans" panose="020B0606030504020204" pitchFamily="34" charset="0"/>
              </a:rPr>
              <a:t>Quando a criança foi  atendida pelo médicos eles  desconfiaram dos ferimentos no corpo da criança e realizaram  os primeiros exames.</a:t>
            </a:r>
          </a:p>
          <a:p>
            <a:pPr algn="just"/>
            <a:r>
              <a:rPr lang="pt-BR" sz="1200" b="0" i="0" dirty="0">
                <a:solidFill>
                  <a:srgbClr val="444444"/>
                </a:solidFill>
                <a:effectLst/>
                <a:latin typeface="Open Sans" panose="020B0606030504020204" pitchFamily="34" charset="0"/>
              </a:rPr>
              <a:t>Após  as suspeitas do estupro o conselho tutelar daquela região foi acionado para acompanha o caso justo a policia.</a:t>
            </a:r>
          </a:p>
          <a:p>
            <a:pPr algn="just"/>
            <a:r>
              <a:rPr lang="pt-BR" sz="1200" b="0" i="0" dirty="0">
                <a:solidFill>
                  <a:srgbClr val="444444"/>
                </a:solidFill>
                <a:effectLst/>
                <a:latin typeface="Open Sans" panose="020B0606030504020204" pitchFamily="34" charset="0"/>
              </a:rPr>
              <a:t>O caso foi resolvido pela agilidade do agentes de plantão da delegacia de homicídio, </a:t>
            </a:r>
            <a:r>
              <a:rPr lang="pt-BR" sz="1200" b="0" i="0" dirty="0" err="1">
                <a:solidFill>
                  <a:srgbClr val="444444"/>
                </a:solidFill>
                <a:effectLst/>
                <a:latin typeface="Open Sans" panose="020B0606030504020204" pitchFamily="34" charset="0"/>
              </a:rPr>
              <a:t>inciando</a:t>
            </a:r>
            <a:r>
              <a:rPr lang="pt-BR" sz="1200" b="0" i="0" dirty="0">
                <a:solidFill>
                  <a:srgbClr val="444444"/>
                </a:solidFill>
                <a:effectLst/>
                <a:latin typeface="Open Sans" panose="020B0606030504020204" pitchFamily="34" charset="0"/>
              </a:rPr>
              <a:t>  as investigações sem dar oportunidade para o suspeito fugir.</a:t>
            </a:r>
          </a:p>
          <a:p>
            <a:pPr algn="just"/>
            <a:r>
              <a:rPr lang="pt-BR" sz="1200" b="0" i="0" dirty="0">
                <a:solidFill>
                  <a:srgbClr val="444444"/>
                </a:solidFill>
                <a:effectLst/>
                <a:latin typeface="Open Sans" panose="020B0606030504020204" pitchFamily="34" charset="0"/>
              </a:rPr>
              <a:t>O suspeito foi  preso em flagrante e encaminhado à Delegacia de Homicídios e Proteção à Pessoa (DHPP).</a:t>
            </a:r>
          </a:p>
          <a:p>
            <a:endParaRPr lang="pt-BR" dirty="0"/>
          </a:p>
        </p:txBody>
      </p:sp>
      <p:sp>
        <p:nvSpPr>
          <p:cNvPr id="6" name="CaixaDeTexto 5">
            <a:extLst>
              <a:ext uri="{FF2B5EF4-FFF2-40B4-BE49-F238E27FC236}">
                <a16:creationId xmlns:a16="http://schemas.microsoft.com/office/drawing/2014/main" id="{C83F1F15-9165-441F-AFC5-0BBA00963815}"/>
              </a:ext>
            </a:extLst>
          </p:cNvPr>
          <p:cNvSpPr txBox="1"/>
          <p:nvPr/>
        </p:nvSpPr>
        <p:spPr>
          <a:xfrm>
            <a:off x="827584" y="5325601"/>
            <a:ext cx="7632848" cy="461665"/>
          </a:xfrm>
          <a:prstGeom prst="rect">
            <a:avLst/>
          </a:prstGeom>
          <a:noFill/>
        </p:spPr>
        <p:txBody>
          <a:bodyPr wrap="square" rtlCol="0">
            <a:spAutoFit/>
          </a:bodyPr>
          <a:lstStyle/>
          <a:p>
            <a:r>
              <a:rPr lang="pt-BR" sz="1200" dirty="0">
                <a:hlinkClick r:id="rId3"/>
              </a:rPr>
              <a:t>http://www.sertao24horas.com.br/2021/01/05/pai-e-preso-suspeito-de-estuprar-e-matar-filha-de-1-e-8-meses-ano/?fbclid=IwAR2rLOsX5l2VTJq3vG3eySqlk3-YBvts34YYtywTVs-inbIUNwrd3BmgnkY</a:t>
            </a:r>
            <a:r>
              <a:rPr lang="pt-BR" sz="1200" dirty="0"/>
              <a:t> </a:t>
            </a:r>
          </a:p>
        </p:txBody>
      </p:sp>
    </p:spTree>
    <p:extLst>
      <p:ext uri="{BB962C8B-B14F-4D97-AF65-F5344CB8AC3E}">
        <p14:creationId xmlns:p14="http://schemas.microsoft.com/office/powerpoint/2010/main" val="2995437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06/01/2021</a:t>
            </a:r>
          </a:p>
        </p:txBody>
      </p:sp>
      <p:pic>
        <p:nvPicPr>
          <p:cNvPr id="5" name="Imagem 4">
            <a:extLst>
              <a:ext uri="{FF2B5EF4-FFF2-40B4-BE49-F238E27FC236}">
                <a16:creationId xmlns:a16="http://schemas.microsoft.com/office/drawing/2014/main" id="{C180829A-E2C5-4B52-97AC-E9F2DE30A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5" y="253963"/>
            <a:ext cx="4483118" cy="4687205"/>
          </a:xfrm>
          <a:prstGeom prst="rect">
            <a:avLst/>
          </a:prstGeom>
        </p:spPr>
      </p:pic>
      <p:sp>
        <p:nvSpPr>
          <p:cNvPr id="6" name="CaixaDeTexto 5">
            <a:extLst>
              <a:ext uri="{FF2B5EF4-FFF2-40B4-BE49-F238E27FC236}">
                <a16:creationId xmlns:a16="http://schemas.microsoft.com/office/drawing/2014/main" id="{A7B90901-2E6F-4998-8268-4C5A86703A09}"/>
              </a:ext>
            </a:extLst>
          </p:cNvPr>
          <p:cNvSpPr txBox="1"/>
          <p:nvPr/>
        </p:nvSpPr>
        <p:spPr>
          <a:xfrm>
            <a:off x="4932040" y="836712"/>
            <a:ext cx="3888432" cy="3970318"/>
          </a:xfrm>
          <a:prstGeom prst="rect">
            <a:avLst/>
          </a:prstGeom>
          <a:noFill/>
        </p:spPr>
        <p:txBody>
          <a:bodyPr wrap="square" rtlCol="0">
            <a:spAutoFit/>
          </a:bodyPr>
          <a:lstStyle/>
          <a:p>
            <a:r>
              <a:rPr lang="pt-BR" b="0" i="0" dirty="0">
                <a:solidFill>
                  <a:srgbClr val="414142"/>
                </a:solidFill>
                <a:effectLst/>
                <a:latin typeface="Georgia" panose="02040502050405020303" pitchFamily="18" charset="0"/>
              </a:rPr>
              <a:t>A Justiça do Rio determinou busca e apreensão na casa de um analista de sistemas. O suspeito, que também teve o sigilo quebrado, é acusado de abusar sexualmente e filmar seus três filhos  de 11 anos. </a:t>
            </a:r>
          </a:p>
          <a:p>
            <a:endParaRPr lang="pt-BR" dirty="0">
              <a:solidFill>
                <a:srgbClr val="414142"/>
              </a:solidFill>
              <a:latin typeface="Georgia" panose="02040502050405020303" pitchFamily="18" charset="0"/>
            </a:endParaRPr>
          </a:p>
          <a:p>
            <a:r>
              <a:rPr lang="pt-BR" b="0" i="0" dirty="0">
                <a:solidFill>
                  <a:srgbClr val="414142"/>
                </a:solidFill>
                <a:effectLst/>
                <a:latin typeface="Georgia" panose="02040502050405020303" pitchFamily="18" charset="0"/>
              </a:rPr>
              <a:t>Os trigêmeos contatam que o pai ameaçava matar a mãe e a avó deles, caso denunciassem  o abuso. A investigação de estupro de vulnerável está nas mãos de Clarice Fernandes Spinelli, da  DPCA de Niterói.</a:t>
            </a:r>
            <a:endParaRPr lang="pt-BR" dirty="0"/>
          </a:p>
        </p:txBody>
      </p:sp>
      <p:sp>
        <p:nvSpPr>
          <p:cNvPr id="10" name="CaixaDeTexto 9">
            <a:extLst>
              <a:ext uri="{FF2B5EF4-FFF2-40B4-BE49-F238E27FC236}">
                <a16:creationId xmlns:a16="http://schemas.microsoft.com/office/drawing/2014/main" id="{0BC94E79-F69D-44E7-A8AF-AFBBBBE91FD9}"/>
              </a:ext>
            </a:extLst>
          </p:cNvPr>
          <p:cNvSpPr txBox="1"/>
          <p:nvPr/>
        </p:nvSpPr>
        <p:spPr>
          <a:xfrm>
            <a:off x="323528" y="5347590"/>
            <a:ext cx="8496944" cy="646331"/>
          </a:xfrm>
          <a:prstGeom prst="rect">
            <a:avLst/>
          </a:prstGeom>
          <a:noFill/>
        </p:spPr>
        <p:txBody>
          <a:bodyPr wrap="square">
            <a:spAutoFit/>
          </a:bodyPr>
          <a:lstStyle/>
          <a:p>
            <a:r>
              <a:rPr lang="pt-BR" sz="1200" dirty="0"/>
              <a:t>https://blogs.oglobo.globo.com/ancelmo/post/encorajados-pelo-assassinato-de-juiza-trigemeos-denunciam-o-pai-por-abuso-sexual.html?utm_source=Facebook&amp;utm_medium=Social&amp;utm_campaign=O%20Globo&amp;fbclid=IwAR34-WDpjuq-DISXF5ebYIw24qtUHGieSfcuxpioGRsd5s6ZA24YVu8Agbc  </a:t>
            </a:r>
          </a:p>
        </p:txBody>
      </p:sp>
    </p:spTree>
    <p:extLst>
      <p:ext uri="{BB962C8B-B14F-4D97-AF65-F5344CB8AC3E}">
        <p14:creationId xmlns:p14="http://schemas.microsoft.com/office/powerpoint/2010/main" val="322701900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06/01/2021</a:t>
            </a:r>
          </a:p>
        </p:txBody>
      </p:sp>
      <p:pic>
        <p:nvPicPr>
          <p:cNvPr id="3" name="Imagem 2">
            <a:extLst>
              <a:ext uri="{FF2B5EF4-FFF2-40B4-BE49-F238E27FC236}">
                <a16:creationId xmlns:a16="http://schemas.microsoft.com/office/drawing/2014/main" id="{D5705264-DAA0-479C-9957-C97257CEE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61610"/>
            <a:ext cx="5010150" cy="5629275"/>
          </a:xfrm>
          <a:prstGeom prst="rect">
            <a:avLst/>
          </a:prstGeom>
        </p:spPr>
      </p:pic>
      <p:sp>
        <p:nvSpPr>
          <p:cNvPr id="4" name="CaixaDeTexto 3">
            <a:extLst>
              <a:ext uri="{FF2B5EF4-FFF2-40B4-BE49-F238E27FC236}">
                <a16:creationId xmlns:a16="http://schemas.microsoft.com/office/drawing/2014/main" id="{41CE8A18-04DD-494E-981C-26925D66ACBB}"/>
              </a:ext>
            </a:extLst>
          </p:cNvPr>
          <p:cNvSpPr txBox="1"/>
          <p:nvPr/>
        </p:nvSpPr>
        <p:spPr>
          <a:xfrm>
            <a:off x="5364088" y="1484784"/>
            <a:ext cx="3600400" cy="2031325"/>
          </a:xfrm>
          <a:prstGeom prst="rect">
            <a:avLst/>
          </a:prstGeom>
          <a:noFill/>
        </p:spPr>
        <p:txBody>
          <a:bodyPr wrap="square" rtlCol="0">
            <a:spAutoFit/>
          </a:bodyPr>
          <a:lstStyle/>
          <a:p>
            <a:r>
              <a:rPr lang="pt-BR" b="0" i="0" dirty="0">
                <a:solidFill>
                  <a:srgbClr val="333333"/>
                </a:solidFill>
                <a:effectLst/>
                <a:latin typeface="opensans"/>
              </a:rPr>
              <a:t>Um homem suspeito de estuprar a filha, uma adolescente de 16 anos...</a:t>
            </a:r>
          </a:p>
          <a:p>
            <a:endParaRPr lang="pt-BR" dirty="0">
              <a:solidFill>
                <a:srgbClr val="333333"/>
              </a:solidFill>
              <a:latin typeface="opensans"/>
            </a:endParaRPr>
          </a:p>
          <a:p>
            <a:r>
              <a:rPr lang="pt-BR" b="0" i="0" dirty="0">
                <a:solidFill>
                  <a:srgbClr val="333333"/>
                </a:solidFill>
                <a:effectLst/>
                <a:latin typeface="opensans"/>
              </a:rPr>
              <a:t>De acordo com a titular da </a:t>
            </a:r>
            <a:r>
              <a:rPr lang="pt-BR" b="0" i="0" dirty="0" err="1">
                <a:solidFill>
                  <a:srgbClr val="333333"/>
                </a:solidFill>
                <a:effectLst/>
                <a:latin typeface="opensans"/>
              </a:rPr>
              <a:t>Dercca</a:t>
            </a:r>
            <a:r>
              <a:rPr lang="pt-BR" b="0" i="0" dirty="0">
                <a:solidFill>
                  <a:srgbClr val="333333"/>
                </a:solidFill>
                <a:effectLst/>
                <a:latin typeface="opensans"/>
              </a:rPr>
              <a:t>, delegada Érica Guimarães, os abusos ocorriam há mais de um ano e foi denunciado por familiares da vítima.</a:t>
            </a:r>
            <a:endParaRPr lang="pt-BR" dirty="0"/>
          </a:p>
        </p:txBody>
      </p:sp>
      <p:sp>
        <p:nvSpPr>
          <p:cNvPr id="9" name="CaixaDeTexto 8">
            <a:extLst>
              <a:ext uri="{FF2B5EF4-FFF2-40B4-BE49-F238E27FC236}">
                <a16:creationId xmlns:a16="http://schemas.microsoft.com/office/drawing/2014/main" id="{7B574CAE-B41F-4853-A464-3ABBA8048F3C}"/>
              </a:ext>
            </a:extLst>
          </p:cNvPr>
          <p:cNvSpPr txBox="1"/>
          <p:nvPr/>
        </p:nvSpPr>
        <p:spPr>
          <a:xfrm>
            <a:off x="565876" y="5950059"/>
            <a:ext cx="4629704" cy="646331"/>
          </a:xfrm>
          <a:prstGeom prst="rect">
            <a:avLst/>
          </a:prstGeom>
          <a:noFill/>
        </p:spPr>
        <p:txBody>
          <a:bodyPr wrap="square">
            <a:spAutoFit/>
          </a:bodyPr>
          <a:lstStyle/>
          <a:p>
            <a:r>
              <a:rPr lang="pt-BR" sz="1200" dirty="0">
                <a:hlinkClick r:id="rId3"/>
              </a:rPr>
              <a:t>https://g1.globo.com/ba/bahia/noticia/2021/01/06/homem-e-preso-suspeito-de-estuprar-filha-na-ba-familia-fez-denuncia-apos-adolescente-filmar-abusos-do-pai-diz-policia.ghtml</a:t>
            </a:r>
            <a:r>
              <a:rPr lang="pt-BR" sz="1200" dirty="0"/>
              <a:t> </a:t>
            </a:r>
          </a:p>
        </p:txBody>
      </p:sp>
    </p:spTree>
    <p:extLst>
      <p:ext uri="{BB962C8B-B14F-4D97-AF65-F5344CB8AC3E}">
        <p14:creationId xmlns:p14="http://schemas.microsoft.com/office/powerpoint/2010/main" val="171548655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AC44A32-E227-4706-ADE5-E90F3C58413E}"/>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07/01/2021</a:t>
            </a:r>
          </a:p>
        </p:txBody>
      </p:sp>
      <p:pic>
        <p:nvPicPr>
          <p:cNvPr id="5" name="Imagem 4">
            <a:extLst>
              <a:ext uri="{FF2B5EF4-FFF2-40B4-BE49-F238E27FC236}">
                <a16:creationId xmlns:a16="http://schemas.microsoft.com/office/drawing/2014/main" id="{A038DC09-CB7C-43F5-93BA-B4A6B95F7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12" y="0"/>
            <a:ext cx="4129088" cy="6858000"/>
          </a:xfrm>
          <a:prstGeom prst="rect">
            <a:avLst/>
          </a:prstGeom>
        </p:spPr>
      </p:pic>
      <p:sp>
        <p:nvSpPr>
          <p:cNvPr id="7" name="CaixaDeTexto 6">
            <a:extLst>
              <a:ext uri="{FF2B5EF4-FFF2-40B4-BE49-F238E27FC236}">
                <a16:creationId xmlns:a16="http://schemas.microsoft.com/office/drawing/2014/main" id="{03871A62-27AC-4F68-9DCC-8FAF2679E0A0}"/>
              </a:ext>
            </a:extLst>
          </p:cNvPr>
          <p:cNvSpPr txBox="1"/>
          <p:nvPr/>
        </p:nvSpPr>
        <p:spPr>
          <a:xfrm>
            <a:off x="4788024" y="1700808"/>
            <a:ext cx="4032448" cy="3970318"/>
          </a:xfrm>
          <a:prstGeom prst="rect">
            <a:avLst/>
          </a:prstGeom>
          <a:noFill/>
        </p:spPr>
        <p:txBody>
          <a:bodyPr wrap="square" rtlCol="0">
            <a:spAutoFit/>
          </a:bodyPr>
          <a:lstStyle/>
          <a:p>
            <a:r>
              <a:rPr lang="pt-BR" b="0" i="0" dirty="0">
                <a:solidFill>
                  <a:srgbClr val="171717"/>
                </a:solidFill>
                <a:effectLst/>
                <a:latin typeface="Montserrat"/>
              </a:rPr>
              <a:t>A Polícia Federal cumpriu hoje (7), em Americana (SP), dois mandados de busca e apreensão e um mandado de prisão preventiva, expedidos pela Justiça Federal da cidade, em desfavor de suspeito de abusar sexualmente da própria filha, atualmente com 11 anos. Segundo as investigações, o investigado teria compartilhado na cenas do crime na internet.</a:t>
            </a:r>
          </a:p>
          <a:p>
            <a:endParaRPr lang="pt-BR" dirty="0">
              <a:solidFill>
                <a:srgbClr val="171717"/>
              </a:solidFill>
              <a:latin typeface="Montserrat"/>
            </a:endParaRPr>
          </a:p>
          <a:p>
            <a:r>
              <a:rPr lang="pt-BR" dirty="0">
                <a:hlinkClick r:id="rId3"/>
              </a:rPr>
              <a:t>https://bhaz.com.br/2021/01/07/pai-e-preso-por-estuprar-a-propria-filha-e-divulgar-imagens-na-web/</a:t>
            </a:r>
            <a:r>
              <a:rPr lang="pt-BR" dirty="0">
                <a:solidFill>
                  <a:srgbClr val="171717"/>
                </a:solidFill>
                <a:latin typeface="Montserrat"/>
              </a:rPr>
              <a:t> </a:t>
            </a:r>
            <a:endParaRPr lang="pt-BR" dirty="0"/>
          </a:p>
        </p:txBody>
      </p:sp>
    </p:spTree>
    <p:extLst>
      <p:ext uri="{BB962C8B-B14F-4D97-AF65-F5344CB8AC3E}">
        <p14:creationId xmlns:p14="http://schemas.microsoft.com/office/powerpoint/2010/main" val="3632748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3117AED-79A1-4529-8DAA-6DECD53869D4}"/>
              </a:ext>
            </a:extLst>
          </p:cNvPr>
          <p:cNvSpPr txBox="1"/>
          <p:nvPr/>
        </p:nvSpPr>
        <p:spPr>
          <a:xfrm>
            <a:off x="6839744" y="69241"/>
            <a:ext cx="2304256"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30/07/2012</a:t>
            </a:r>
          </a:p>
        </p:txBody>
      </p:sp>
      <p:pic>
        <p:nvPicPr>
          <p:cNvPr id="4" name="Imagem 3">
            <a:extLst>
              <a:ext uri="{FF2B5EF4-FFF2-40B4-BE49-F238E27FC236}">
                <a16:creationId xmlns:a16="http://schemas.microsoft.com/office/drawing/2014/main" id="{99F9B0AB-4018-4B72-976D-25B2FB20B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692696"/>
            <a:ext cx="7439025" cy="1400175"/>
          </a:xfrm>
          <a:prstGeom prst="rect">
            <a:avLst/>
          </a:prstGeom>
        </p:spPr>
      </p:pic>
      <p:sp>
        <p:nvSpPr>
          <p:cNvPr id="6" name="CaixaDeTexto 5">
            <a:extLst>
              <a:ext uri="{FF2B5EF4-FFF2-40B4-BE49-F238E27FC236}">
                <a16:creationId xmlns:a16="http://schemas.microsoft.com/office/drawing/2014/main" id="{BCAFF5A2-63ED-436A-99E5-24C5E0BA777D}"/>
              </a:ext>
            </a:extLst>
          </p:cNvPr>
          <p:cNvSpPr txBox="1"/>
          <p:nvPr/>
        </p:nvSpPr>
        <p:spPr>
          <a:xfrm>
            <a:off x="633761" y="2276872"/>
            <a:ext cx="7992888" cy="2893100"/>
          </a:xfrm>
          <a:prstGeom prst="rect">
            <a:avLst/>
          </a:prstGeom>
          <a:noFill/>
        </p:spPr>
        <p:txBody>
          <a:bodyPr wrap="square">
            <a:spAutoFit/>
          </a:bodyPr>
          <a:lstStyle/>
          <a:p>
            <a:pPr algn="just"/>
            <a:r>
              <a:rPr lang="pt-BR" sz="1400" b="0" i="0" dirty="0">
                <a:solidFill>
                  <a:srgbClr val="363636"/>
                </a:solidFill>
                <a:effectLst/>
                <a:latin typeface="open sans" panose="020B0606030504020204" pitchFamily="34" charset="0"/>
              </a:rPr>
              <a:t>O homem investigado tem 47 anos e quatro filhos, três do primeiro casamento. A mãe da vítima, 39, está separada dele há alguns meses por suspeitar de abusos contra o filho do casal e outros dois adolescentes filhos dela, de 13 e 15 anos, mas ainda mantinha um acordo judicial de acordo com o qual o suspeito do crime poderia pegar a criança nos fins de semana.</a:t>
            </a:r>
          </a:p>
          <a:p>
            <a:pPr algn="just"/>
            <a:r>
              <a:rPr lang="pt-BR" sz="1400" b="0" i="0" dirty="0">
                <a:solidFill>
                  <a:srgbClr val="363636"/>
                </a:solidFill>
                <a:effectLst/>
                <a:latin typeface="open sans" panose="020B0606030504020204" pitchFamily="34" charset="0"/>
              </a:rPr>
              <a:t>E teria sido justamente na visita deste fim de semana que ele teria praticado o estupro. Segundo relatos da mãe do menino, ele o entregou no fim da tarde de sábado dizendo que a criança estava machucada. Ela o questionou perguntando onde e como ocorreu, afirmando que lhe deu o filho em perfeitas condições de saúde. O ex-marido foi embora, ela começou a conversar com o filho e percebeu um sangramento contínuo em seu ânus e forte assadura em seu órgão genital. Ela correu para o Hospital Nossa Senhora da Conceição (HNSC), em Tubarão, onde o menino foi medicado, passou por vários exames e tomou remédios contra doenças sexualmente transmissíveis. O menino segue internado, sem previsão de alta, pois ainda deverá passar pelo acompanhamento de uma psicóloga.</a:t>
            </a:r>
          </a:p>
        </p:txBody>
      </p:sp>
      <p:sp>
        <p:nvSpPr>
          <p:cNvPr id="8" name="CaixaDeTexto 7">
            <a:extLst>
              <a:ext uri="{FF2B5EF4-FFF2-40B4-BE49-F238E27FC236}">
                <a16:creationId xmlns:a16="http://schemas.microsoft.com/office/drawing/2014/main" id="{C06FE3F8-C3F7-4698-BCBB-DA2A9DF59D19}"/>
              </a:ext>
            </a:extLst>
          </p:cNvPr>
          <p:cNvSpPr txBox="1"/>
          <p:nvPr/>
        </p:nvSpPr>
        <p:spPr>
          <a:xfrm>
            <a:off x="971599" y="5589240"/>
            <a:ext cx="7655049" cy="369332"/>
          </a:xfrm>
          <a:prstGeom prst="rect">
            <a:avLst/>
          </a:prstGeom>
          <a:noFill/>
        </p:spPr>
        <p:txBody>
          <a:bodyPr wrap="square">
            <a:spAutoFit/>
          </a:bodyPr>
          <a:lstStyle/>
          <a:p>
            <a:r>
              <a:rPr lang="pt-BR" dirty="0">
                <a:hlinkClick r:id="rId3"/>
              </a:rPr>
              <a:t>https://www.sulinfoco.com.br/pai-e-suspeito-de-estuprar-filho-de-4-anos/</a:t>
            </a:r>
            <a:r>
              <a:rPr lang="pt-BR" dirty="0"/>
              <a:t> </a:t>
            </a:r>
          </a:p>
        </p:txBody>
      </p:sp>
    </p:spTree>
    <p:extLst>
      <p:ext uri="{BB962C8B-B14F-4D97-AF65-F5344CB8AC3E}">
        <p14:creationId xmlns:p14="http://schemas.microsoft.com/office/powerpoint/2010/main" val="773664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564E51F-5934-4256-9573-83D9A3FFB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96300" cy="2781300"/>
          </a:xfrm>
          <a:prstGeom prst="rect">
            <a:avLst/>
          </a:prstGeom>
        </p:spPr>
      </p:pic>
      <p:sp>
        <p:nvSpPr>
          <p:cNvPr id="6" name="CaixaDeTexto 5">
            <a:extLst>
              <a:ext uri="{FF2B5EF4-FFF2-40B4-BE49-F238E27FC236}">
                <a16:creationId xmlns:a16="http://schemas.microsoft.com/office/drawing/2014/main" id="{EBF84F9B-E395-44B7-B014-D240A6B6C8A0}"/>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11/06/2021</a:t>
            </a:r>
          </a:p>
        </p:txBody>
      </p:sp>
      <p:sp>
        <p:nvSpPr>
          <p:cNvPr id="8" name="CaixaDeTexto 7">
            <a:extLst>
              <a:ext uri="{FF2B5EF4-FFF2-40B4-BE49-F238E27FC236}">
                <a16:creationId xmlns:a16="http://schemas.microsoft.com/office/drawing/2014/main" id="{7FCC1D34-C776-44C5-9D74-FB449735C789}"/>
              </a:ext>
            </a:extLst>
          </p:cNvPr>
          <p:cNvSpPr txBox="1"/>
          <p:nvPr/>
        </p:nvSpPr>
        <p:spPr>
          <a:xfrm>
            <a:off x="395536" y="3140968"/>
            <a:ext cx="7920880" cy="1200329"/>
          </a:xfrm>
          <a:prstGeom prst="rect">
            <a:avLst/>
          </a:prstGeom>
          <a:noFill/>
        </p:spPr>
        <p:txBody>
          <a:bodyPr wrap="square">
            <a:spAutoFit/>
          </a:bodyPr>
          <a:lstStyle/>
          <a:p>
            <a:r>
              <a:rPr lang="pt-BR" b="0" i="0" dirty="0">
                <a:solidFill>
                  <a:srgbClr val="313131"/>
                </a:solidFill>
                <a:effectLst/>
                <a:latin typeface="Arial" panose="020B0604020202020204" pitchFamily="34" charset="0"/>
              </a:rPr>
              <a:t>O homem, de 40 anos de idade, foi encontrado durante a tarde desta quinta (10) e foi preso temporariamente. A titular da Delegacia de Homicídios da cidade, Isadora </a:t>
            </a:r>
            <a:r>
              <a:rPr lang="pt-BR" b="0" i="0" dirty="0" err="1">
                <a:solidFill>
                  <a:srgbClr val="313131"/>
                </a:solidFill>
                <a:effectLst/>
                <a:latin typeface="Arial" panose="020B0604020202020204" pitchFamily="34" charset="0"/>
              </a:rPr>
              <a:t>Galian</a:t>
            </a:r>
            <a:r>
              <a:rPr lang="pt-BR" b="0" i="0" dirty="0">
                <a:solidFill>
                  <a:srgbClr val="313131"/>
                </a:solidFill>
                <a:effectLst/>
                <a:latin typeface="Arial" panose="020B0604020202020204" pitchFamily="34" charset="0"/>
              </a:rPr>
              <a:t>, informou que o pai da menina confessou durante depoimento ter abusado sexualmente e depois matado a filha.</a:t>
            </a:r>
            <a:endParaRPr lang="pt-BR" dirty="0"/>
          </a:p>
        </p:txBody>
      </p:sp>
      <p:sp>
        <p:nvSpPr>
          <p:cNvPr id="10" name="CaixaDeTexto 9">
            <a:extLst>
              <a:ext uri="{FF2B5EF4-FFF2-40B4-BE49-F238E27FC236}">
                <a16:creationId xmlns:a16="http://schemas.microsoft.com/office/drawing/2014/main" id="{5C64D9AB-A350-42C9-BD18-8D1CDFA7422C}"/>
              </a:ext>
            </a:extLst>
          </p:cNvPr>
          <p:cNvSpPr txBox="1"/>
          <p:nvPr/>
        </p:nvSpPr>
        <p:spPr>
          <a:xfrm>
            <a:off x="179512" y="5229200"/>
            <a:ext cx="8496300" cy="646331"/>
          </a:xfrm>
          <a:prstGeom prst="rect">
            <a:avLst/>
          </a:prstGeom>
          <a:noFill/>
        </p:spPr>
        <p:txBody>
          <a:bodyPr wrap="square">
            <a:spAutoFit/>
          </a:bodyPr>
          <a:lstStyle/>
          <a:p>
            <a:r>
              <a:rPr lang="pt-BR" dirty="0"/>
              <a:t>https://www.cliccamaqua.com.br/policia/pai-estupra-e-mata-filha-de-13-anos-em-sao-leopoldo.html</a:t>
            </a:r>
          </a:p>
        </p:txBody>
      </p:sp>
    </p:spTree>
    <p:extLst>
      <p:ext uri="{BB962C8B-B14F-4D97-AF65-F5344CB8AC3E}">
        <p14:creationId xmlns:p14="http://schemas.microsoft.com/office/powerpoint/2010/main" val="15988706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C722142-68EC-4FC0-BF4D-FDF38CA08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0"/>
            <a:ext cx="6696744" cy="3312368"/>
          </a:xfrm>
          <a:prstGeom prst="rect">
            <a:avLst/>
          </a:prstGeom>
        </p:spPr>
      </p:pic>
      <p:sp>
        <p:nvSpPr>
          <p:cNvPr id="6" name="CaixaDeTexto 5">
            <a:extLst>
              <a:ext uri="{FF2B5EF4-FFF2-40B4-BE49-F238E27FC236}">
                <a16:creationId xmlns:a16="http://schemas.microsoft.com/office/drawing/2014/main" id="{7035E0BB-BC5C-422F-86E0-AEFF02B29E46}"/>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09/08/2021</a:t>
            </a:r>
          </a:p>
        </p:txBody>
      </p:sp>
      <p:sp>
        <p:nvSpPr>
          <p:cNvPr id="8" name="CaixaDeTexto 7">
            <a:extLst>
              <a:ext uri="{FF2B5EF4-FFF2-40B4-BE49-F238E27FC236}">
                <a16:creationId xmlns:a16="http://schemas.microsoft.com/office/drawing/2014/main" id="{46615624-7EC7-4086-91A5-D599A6E4EF32}"/>
              </a:ext>
            </a:extLst>
          </p:cNvPr>
          <p:cNvSpPr txBox="1"/>
          <p:nvPr/>
        </p:nvSpPr>
        <p:spPr>
          <a:xfrm>
            <a:off x="179512" y="3296956"/>
            <a:ext cx="8856984" cy="2585323"/>
          </a:xfrm>
          <a:prstGeom prst="rect">
            <a:avLst/>
          </a:prstGeom>
          <a:noFill/>
        </p:spPr>
        <p:txBody>
          <a:bodyPr wrap="square">
            <a:spAutoFit/>
          </a:bodyPr>
          <a:lstStyle/>
          <a:p>
            <a:r>
              <a:rPr lang="pt-BR" b="0" i="0" dirty="0">
                <a:effectLst/>
                <a:latin typeface="Merriweather-Regular"/>
              </a:rPr>
              <a:t>O </a:t>
            </a:r>
            <a:r>
              <a:rPr lang="pt-BR" b="0" i="0" u="sng" dirty="0">
                <a:effectLst/>
                <a:latin typeface="Merriweather-Heavy"/>
                <a:hlinkClick r:id="rId3">
                  <a:extLst>
                    <a:ext uri="{A12FA001-AC4F-418D-AE19-62706E023703}">
                      <ahyp:hlinkClr xmlns:ahyp="http://schemas.microsoft.com/office/drawing/2018/hyperlinkcolor" val="tx"/>
                    </a:ext>
                  </a:extLst>
                </a:hlinkClick>
              </a:rPr>
              <a:t>pai preso e acusado por maus-tratos e tentativa de feminicídio após enforcar a filha de 7 anos com uma mangueira</a:t>
            </a:r>
            <a:r>
              <a:rPr lang="pt-BR" b="0" i="0" dirty="0">
                <a:effectLst/>
                <a:latin typeface="Merriweather-Regular"/>
              </a:rPr>
              <a:t>, na segunda-feira (6/9), na região rural do Café Sem Troco, no Paranoá, já havia sido denunciado por violência sexual, em 2019.</a:t>
            </a:r>
          </a:p>
          <a:p>
            <a:r>
              <a:rPr lang="pt-BR" b="0" i="0" dirty="0">
                <a:effectLst/>
                <a:latin typeface="Merriweather-Regular"/>
              </a:rPr>
              <a:t>A equipe de policiais encontrou a vítima no local em “situação deplorável”: com infestação de piolhos nos cabelos e no corpo, roupa rasgada, com fome e sede, sem banho e lesionada com grande hematoma no rosto. E.G.S afirmou que agrediu a criança porque ela “não ajudava em casa”. Pontuou ainda que tinha o intuito de educá-la.</a:t>
            </a:r>
            <a:endParaRPr lang="pt-BR" dirty="0"/>
          </a:p>
        </p:txBody>
      </p:sp>
      <p:sp>
        <p:nvSpPr>
          <p:cNvPr id="10" name="CaixaDeTexto 9">
            <a:extLst>
              <a:ext uri="{FF2B5EF4-FFF2-40B4-BE49-F238E27FC236}">
                <a16:creationId xmlns:a16="http://schemas.microsoft.com/office/drawing/2014/main" id="{4D9259A5-478F-4CC6-A87D-1B0D347CFD26}"/>
              </a:ext>
            </a:extLst>
          </p:cNvPr>
          <p:cNvSpPr txBox="1"/>
          <p:nvPr/>
        </p:nvSpPr>
        <p:spPr>
          <a:xfrm>
            <a:off x="539552" y="5962993"/>
            <a:ext cx="8424936" cy="646331"/>
          </a:xfrm>
          <a:prstGeom prst="rect">
            <a:avLst/>
          </a:prstGeom>
          <a:noFill/>
        </p:spPr>
        <p:txBody>
          <a:bodyPr wrap="square">
            <a:spAutoFit/>
          </a:bodyPr>
          <a:lstStyle/>
          <a:p>
            <a:r>
              <a:rPr lang="pt-BR" dirty="0"/>
              <a:t>https://www.metropoles.com/distrito-federal/preso-por-enforcar-a-filha-de-7-anos-pai-ja-foi-denunciado-por-violencia-sexual</a:t>
            </a:r>
          </a:p>
        </p:txBody>
      </p:sp>
    </p:spTree>
    <p:extLst>
      <p:ext uri="{BB962C8B-B14F-4D97-AF65-F5344CB8AC3E}">
        <p14:creationId xmlns:p14="http://schemas.microsoft.com/office/powerpoint/2010/main" val="1746242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71378C28-E8CA-4639-A0B3-8140E475E3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29" y="-4904"/>
            <a:ext cx="5550556" cy="4225992"/>
          </a:xfrm>
        </p:spPr>
      </p:pic>
      <p:sp>
        <p:nvSpPr>
          <p:cNvPr id="7" name="CaixaDeTexto 6">
            <a:extLst>
              <a:ext uri="{FF2B5EF4-FFF2-40B4-BE49-F238E27FC236}">
                <a16:creationId xmlns:a16="http://schemas.microsoft.com/office/drawing/2014/main" id="{9B93AB1D-5703-4A3D-A817-D134022C3390}"/>
              </a:ext>
            </a:extLst>
          </p:cNvPr>
          <p:cNvSpPr txBox="1"/>
          <p:nvPr/>
        </p:nvSpPr>
        <p:spPr>
          <a:xfrm>
            <a:off x="251520" y="4314304"/>
            <a:ext cx="8784976" cy="2308324"/>
          </a:xfrm>
          <a:prstGeom prst="rect">
            <a:avLst/>
          </a:prstGeom>
          <a:noFill/>
        </p:spPr>
        <p:txBody>
          <a:bodyPr wrap="square">
            <a:spAutoFit/>
          </a:bodyPr>
          <a:lstStyle/>
          <a:p>
            <a:r>
              <a:rPr lang="pt-BR" sz="1600" b="0" i="0" dirty="0">
                <a:effectLst/>
                <a:latin typeface="Open Sans" panose="020B0606030504020204" pitchFamily="34" charset="0"/>
              </a:rPr>
              <a:t>Segundo informações do site regional </a:t>
            </a:r>
            <a:r>
              <a:rPr lang="pt-BR" sz="1600" b="0" i="0" dirty="0" err="1">
                <a:effectLst/>
                <a:latin typeface="Open Sans" panose="020B0606030504020204" pitchFamily="34" charset="0"/>
              </a:rPr>
              <a:t>Notisul</a:t>
            </a:r>
            <a:r>
              <a:rPr lang="pt-BR" sz="1600" b="0" i="0" dirty="0">
                <a:effectLst/>
                <a:latin typeface="Open Sans" panose="020B0606030504020204" pitchFamily="34" charset="0"/>
              </a:rPr>
              <a:t>, o homem estava sob efeito de drogas e também chegou a esfaquear outro filho, um menino de 7 anos. Na casa havia ainda outras quatro crianças, que eram cuidadas por uma parente. A mãe havia saído no momento da ação e não presenciou o ataque. O homem foi preso pela polícia algumas horas após o ataque. Ele já tem passagens pela polícia por furto, posse de drogas e outros </a:t>
            </a:r>
            <a:r>
              <a:rPr lang="pt-BR" sz="1600" b="0" i="0" dirty="0" err="1">
                <a:effectLst/>
                <a:latin typeface="Open Sans" panose="020B0606030504020204" pitchFamily="34" charset="0"/>
              </a:rPr>
              <a:t>crimes.De</a:t>
            </a:r>
            <a:r>
              <a:rPr lang="pt-BR" sz="1600" b="0" i="0" dirty="0">
                <a:effectLst/>
                <a:latin typeface="Open Sans" panose="020B0606030504020204" pitchFamily="34" charset="0"/>
              </a:rPr>
              <a:t> acordo com o </a:t>
            </a:r>
            <a:r>
              <a:rPr lang="pt-BR" sz="1600" b="0" i="0" dirty="0" err="1">
                <a:effectLst/>
                <a:latin typeface="Open Sans" panose="020B0606030504020204" pitchFamily="34" charset="0"/>
              </a:rPr>
              <a:t>Notisul</a:t>
            </a:r>
            <a:r>
              <a:rPr lang="pt-BR" sz="1600" b="0" i="0" dirty="0">
                <a:effectLst/>
                <a:latin typeface="Open Sans" panose="020B0606030504020204" pitchFamily="34" charset="0"/>
              </a:rPr>
              <a:t>, o homem invadiu a casa com uma faca e matou a filha quando ela tentava proteger os irmãos, que fugiram. Após esfaquear também o filho de 7 anos, ele ateou fogo na casa. Os bombeiros foram chamados ao local e encontraram o corpo da menina. O menino, esfaqueado no joelho, foi socorrido pelos Bombeiros e passa bem.</a:t>
            </a:r>
            <a:endParaRPr lang="pt-BR" sz="1600" dirty="0"/>
          </a:p>
        </p:txBody>
      </p:sp>
      <p:sp>
        <p:nvSpPr>
          <p:cNvPr id="9" name="CaixaDeTexto 8">
            <a:extLst>
              <a:ext uri="{FF2B5EF4-FFF2-40B4-BE49-F238E27FC236}">
                <a16:creationId xmlns:a16="http://schemas.microsoft.com/office/drawing/2014/main" id="{68904432-D3AD-4B0D-90AC-701235F9C37C}"/>
              </a:ext>
            </a:extLst>
          </p:cNvPr>
          <p:cNvSpPr txBox="1"/>
          <p:nvPr/>
        </p:nvSpPr>
        <p:spPr>
          <a:xfrm>
            <a:off x="4644008" y="980728"/>
            <a:ext cx="4572000" cy="646331"/>
          </a:xfrm>
          <a:prstGeom prst="rect">
            <a:avLst/>
          </a:prstGeom>
          <a:noFill/>
        </p:spPr>
        <p:txBody>
          <a:bodyPr wrap="square">
            <a:spAutoFit/>
          </a:bodyPr>
          <a:lstStyle/>
          <a:p>
            <a:r>
              <a:rPr lang="pt-BR" dirty="0"/>
              <a:t>https://istoe.com.br/sc-pai-mata-filha-de-13-anos-esfaqueia-filho-e-incendeia-casa/</a:t>
            </a:r>
          </a:p>
        </p:txBody>
      </p:sp>
      <p:sp>
        <p:nvSpPr>
          <p:cNvPr id="10" name="CaixaDeTexto 9">
            <a:extLst>
              <a:ext uri="{FF2B5EF4-FFF2-40B4-BE49-F238E27FC236}">
                <a16:creationId xmlns:a16="http://schemas.microsoft.com/office/drawing/2014/main" id="{44275A02-9503-49AE-9F49-1A6AE6479985}"/>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14/08/2021</a:t>
            </a:r>
          </a:p>
        </p:txBody>
      </p:sp>
      <p:sp>
        <p:nvSpPr>
          <p:cNvPr id="12" name="CaixaDeTexto 11">
            <a:extLst>
              <a:ext uri="{FF2B5EF4-FFF2-40B4-BE49-F238E27FC236}">
                <a16:creationId xmlns:a16="http://schemas.microsoft.com/office/drawing/2014/main" id="{4DCC43CF-97EE-4A37-8492-0975596AADBE}"/>
              </a:ext>
            </a:extLst>
          </p:cNvPr>
          <p:cNvSpPr txBox="1"/>
          <p:nvPr/>
        </p:nvSpPr>
        <p:spPr>
          <a:xfrm>
            <a:off x="5558885" y="2133495"/>
            <a:ext cx="3305592" cy="2031325"/>
          </a:xfrm>
          <a:prstGeom prst="rect">
            <a:avLst/>
          </a:prstGeom>
          <a:noFill/>
        </p:spPr>
        <p:txBody>
          <a:bodyPr wrap="square">
            <a:spAutoFit/>
          </a:bodyPr>
          <a:lstStyle/>
          <a:p>
            <a:r>
              <a:rPr lang="pt-BR" sz="1400" b="0" i="0" dirty="0">
                <a:solidFill>
                  <a:srgbClr val="212529"/>
                </a:solidFill>
                <a:effectLst/>
                <a:latin typeface="-apple-system"/>
              </a:rPr>
              <a:t>Os crimes ocorreram na noite de 13 de agosto deste ano. Na denúncia, que é a peça inicial de uma ação penal pública, o Ministério Público descreve os fatos e tipifica os crimes dos quais o acusado é suspeito. </a:t>
            </a:r>
            <a:r>
              <a:rPr lang="pt-BR" sz="1400" b="1" i="0" dirty="0">
                <a:solidFill>
                  <a:srgbClr val="212529"/>
                </a:solidFill>
                <a:effectLst/>
                <a:latin typeface="-apple-system"/>
              </a:rPr>
              <a:t>Naquela noite, inconformado pelo término do relacionamento com a esposa dele</a:t>
            </a:r>
            <a:r>
              <a:rPr lang="pt-BR" sz="1400" b="0" i="0" dirty="0">
                <a:solidFill>
                  <a:srgbClr val="212529"/>
                </a:solidFill>
                <a:effectLst/>
                <a:latin typeface="-apple-system"/>
              </a:rPr>
              <a:t>, o denunciado teria tentado matar a facadas suas filhas e filhos.</a:t>
            </a:r>
            <a:endParaRPr lang="pt-BR" sz="1400" dirty="0"/>
          </a:p>
        </p:txBody>
      </p:sp>
    </p:spTree>
    <p:extLst>
      <p:ext uri="{BB962C8B-B14F-4D97-AF65-F5344CB8AC3E}">
        <p14:creationId xmlns:p14="http://schemas.microsoft.com/office/powerpoint/2010/main" val="21125735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47645DB-7D14-EAD7-BF83-48EAF3124358}"/>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14/08/2021</a:t>
            </a:r>
          </a:p>
        </p:txBody>
      </p:sp>
      <p:pic>
        <p:nvPicPr>
          <p:cNvPr id="6" name="Imagem 5">
            <a:extLst>
              <a:ext uri="{FF2B5EF4-FFF2-40B4-BE49-F238E27FC236}">
                <a16:creationId xmlns:a16="http://schemas.microsoft.com/office/drawing/2014/main" id="{C6248AB2-B5E2-A00E-19DD-0A19FC6CE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523220"/>
            <a:ext cx="7620000" cy="5543550"/>
          </a:xfrm>
          <a:prstGeom prst="rect">
            <a:avLst/>
          </a:prstGeom>
        </p:spPr>
      </p:pic>
      <p:sp>
        <p:nvSpPr>
          <p:cNvPr id="8" name="CaixaDeTexto 7">
            <a:extLst>
              <a:ext uri="{FF2B5EF4-FFF2-40B4-BE49-F238E27FC236}">
                <a16:creationId xmlns:a16="http://schemas.microsoft.com/office/drawing/2014/main" id="{0B9A1D2C-7E1F-8A98-736C-E537D25CB60C}"/>
              </a:ext>
            </a:extLst>
          </p:cNvPr>
          <p:cNvSpPr txBox="1"/>
          <p:nvPr/>
        </p:nvSpPr>
        <p:spPr>
          <a:xfrm>
            <a:off x="395536" y="6011614"/>
            <a:ext cx="8243243" cy="646331"/>
          </a:xfrm>
          <a:prstGeom prst="rect">
            <a:avLst/>
          </a:prstGeom>
          <a:noFill/>
        </p:spPr>
        <p:txBody>
          <a:bodyPr wrap="square">
            <a:spAutoFit/>
          </a:bodyPr>
          <a:lstStyle/>
          <a:p>
            <a:r>
              <a:rPr lang="pt-BR" dirty="0"/>
              <a:t>https://recordtv.r7.com/hoje-em-dia/videos/mulher-e-morta-pelo-ex-na-frente-de-um-dos-filhos-17082021</a:t>
            </a:r>
          </a:p>
        </p:txBody>
      </p:sp>
    </p:spTree>
    <p:extLst>
      <p:ext uri="{BB962C8B-B14F-4D97-AF65-F5344CB8AC3E}">
        <p14:creationId xmlns:p14="http://schemas.microsoft.com/office/powerpoint/2010/main" val="118355212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AFF5898-C476-4BB0-A062-3B8054482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7000875" cy="3695700"/>
          </a:xfrm>
          <a:prstGeom prst="rect">
            <a:avLst/>
          </a:prstGeom>
        </p:spPr>
      </p:pic>
      <p:sp>
        <p:nvSpPr>
          <p:cNvPr id="6" name="CaixaDeTexto 5">
            <a:extLst>
              <a:ext uri="{FF2B5EF4-FFF2-40B4-BE49-F238E27FC236}">
                <a16:creationId xmlns:a16="http://schemas.microsoft.com/office/drawing/2014/main" id="{19BE35AF-8798-4D4E-8681-929BA3D1D478}"/>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15/09/2021</a:t>
            </a:r>
          </a:p>
        </p:txBody>
      </p:sp>
      <p:sp>
        <p:nvSpPr>
          <p:cNvPr id="8" name="CaixaDeTexto 7">
            <a:extLst>
              <a:ext uri="{FF2B5EF4-FFF2-40B4-BE49-F238E27FC236}">
                <a16:creationId xmlns:a16="http://schemas.microsoft.com/office/drawing/2014/main" id="{B1A923E8-D993-45CA-A33D-85589E9DBC66}"/>
              </a:ext>
            </a:extLst>
          </p:cNvPr>
          <p:cNvSpPr txBox="1"/>
          <p:nvPr/>
        </p:nvSpPr>
        <p:spPr>
          <a:xfrm>
            <a:off x="395536" y="4149080"/>
            <a:ext cx="7892393" cy="1569660"/>
          </a:xfrm>
          <a:prstGeom prst="rect">
            <a:avLst/>
          </a:prstGeom>
          <a:noFill/>
        </p:spPr>
        <p:txBody>
          <a:bodyPr wrap="square">
            <a:spAutoFit/>
          </a:bodyPr>
          <a:lstStyle/>
          <a:p>
            <a:pPr algn="just"/>
            <a:r>
              <a:rPr lang="pt-BR" sz="1200" dirty="0"/>
              <a:t>O caso - O caso ocorreu na noite do dia 29 de agosto, quando o suspeito aproveitou que a ex-mulher saiu de casa, para abusar da filha. Após o crime, a garota saiu desesperada para encontrar a mãe e denunciou o pai. Desesperada, a mulher foi com a filha ao encontro de uma amiga e ligou para a </a:t>
            </a:r>
            <a:r>
              <a:rPr lang="pt-BR" sz="1200" dirty="0" err="1"/>
              <a:t>polícia.Antes</a:t>
            </a:r>
            <a:r>
              <a:rPr lang="pt-BR" sz="1200" dirty="0"/>
              <a:t> disso, sua cunhada entrou em contato e pediu para que não voltasse para a casa, pois o irmão estava muito nervoso, dizendo que a mataria. Mesmo assim, a mãe retornou para pegar seus documentos e encontrou no local, a equipe da polícia. Enquanto era preso em flagrante, o pai pediu desculpas pelo ocorrido. Na delegacia, ele se reservou ao direito de ficar em </a:t>
            </a:r>
            <a:r>
              <a:rPr lang="pt-BR" sz="1200" dirty="0" err="1"/>
              <a:t>silêncio.Conforme</a:t>
            </a:r>
            <a:r>
              <a:rPr lang="pt-BR" sz="1200" dirty="0"/>
              <a:t> depoimento da menina, o abuso aconteceu quando ela saía do banho, momento em que o autor disse que passaria hidratante nela e, então, cometeu o crime. O caso segue sob investigação da Polícia Civil. - CREDITO: CAMPO GRANDE NEWS</a:t>
            </a:r>
          </a:p>
        </p:txBody>
      </p:sp>
      <p:sp>
        <p:nvSpPr>
          <p:cNvPr id="10" name="CaixaDeTexto 9">
            <a:extLst>
              <a:ext uri="{FF2B5EF4-FFF2-40B4-BE49-F238E27FC236}">
                <a16:creationId xmlns:a16="http://schemas.microsoft.com/office/drawing/2014/main" id="{61442019-5DC3-42B9-A527-25F2E10903CB}"/>
              </a:ext>
            </a:extLst>
          </p:cNvPr>
          <p:cNvSpPr txBox="1"/>
          <p:nvPr/>
        </p:nvSpPr>
        <p:spPr>
          <a:xfrm>
            <a:off x="395536" y="5928363"/>
            <a:ext cx="8352927" cy="646331"/>
          </a:xfrm>
          <a:prstGeom prst="rect">
            <a:avLst/>
          </a:prstGeom>
          <a:noFill/>
        </p:spPr>
        <p:txBody>
          <a:bodyPr wrap="square">
            <a:spAutoFit/>
          </a:bodyPr>
          <a:lstStyle/>
          <a:p>
            <a:r>
              <a:rPr lang="pt-BR" dirty="0"/>
              <a:t>https://www.campograndenews.com.br/cidades/capital/pai-que-estuprou-a-filha-e-ameacou-matar-ex-deixa-cadeia-apos-12-dias-preso</a:t>
            </a:r>
          </a:p>
        </p:txBody>
      </p:sp>
    </p:spTree>
    <p:extLst>
      <p:ext uri="{BB962C8B-B14F-4D97-AF65-F5344CB8AC3E}">
        <p14:creationId xmlns:p14="http://schemas.microsoft.com/office/powerpoint/2010/main" val="39892613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9222782-1316-42EC-9FC7-E9E2B1B33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340768"/>
            <a:ext cx="8424936" cy="3744416"/>
          </a:xfrm>
          <a:prstGeom prst="rect">
            <a:avLst/>
          </a:prstGeom>
        </p:spPr>
      </p:pic>
      <p:sp>
        <p:nvSpPr>
          <p:cNvPr id="15" name="CaixaDeTexto 14">
            <a:extLst>
              <a:ext uri="{FF2B5EF4-FFF2-40B4-BE49-F238E27FC236}">
                <a16:creationId xmlns:a16="http://schemas.microsoft.com/office/drawing/2014/main" id="{F0CABF48-5EE3-433D-B047-6117999A7204}"/>
              </a:ext>
            </a:extLst>
          </p:cNvPr>
          <p:cNvSpPr txBox="1"/>
          <p:nvPr/>
        </p:nvSpPr>
        <p:spPr>
          <a:xfrm>
            <a:off x="1979712" y="5545944"/>
            <a:ext cx="4572000" cy="923330"/>
          </a:xfrm>
          <a:prstGeom prst="rect">
            <a:avLst/>
          </a:prstGeom>
          <a:noFill/>
        </p:spPr>
        <p:txBody>
          <a:bodyPr wrap="square">
            <a:spAutoFit/>
          </a:bodyPr>
          <a:lstStyle/>
          <a:p>
            <a:r>
              <a:rPr lang="pt-BR" dirty="0"/>
              <a:t>https://www.jcnet.com.br/noticias/regional/2021/09/775062-jovem-mata-pai-por-suspeitar-que-ele-abusava-de-sua-filha-de-8-anos.html</a:t>
            </a:r>
          </a:p>
        </p:txBody>
      </p:sp>
      <p:sp>
        <p:nvSpPr>
          <p:cNvPr id="16" name="CaixaDeTexto 15">
            <a:extLst>
              <a:ext uri="{FF2B5EF4-FFF2-40B4-BE49-F238E27FC236}">
                <a16:creationId xmlns:a16="http://schemas.microsoft.com/office/drawing/2014/main" id="{C0FD4711-D155-4967-99F5-D7DE43FBF339}"/>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22/09/2021</a:t>
            </a:r>
          </a:p>
        </p:txBody>
      </p:sp>
    </p:spTree>
    <p:extLst>
      <p:ext uri="{BB962C8B-B14F-4D97-AF65-F5344CB8AC3E}">
        <p14:creationId xmlns:p14="http://schemas.microsoft.com/office/powerpoint/2010/main" val="30610880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64D624A-B4F4-4DF5-90CA-CE87207B3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3" y="116632"/>
            <a:ext cx="7090370" cy="5742879"/>
          </a:xfrm>
          <a:prstGeom prst="rect">
            <a:avLst/>
          </a:prstGeom>
        </p:spPr>
      </p:pic>
      <p:sp>
        <p:nvSpPr>
          <p:cNvPr id="6" name="CaixaDeTexto 5">
            <a:extLst>
              <a:ext uri="{FF2B5EF4-FFF2-40B4-BE49-F238E27FC236}">
                <a16:creationId xmlns:a16="http://schemas.microsoft.com/office/drawing/2014/main" id="{1C88719E-61D4-4DAA-A228-6BAE8C6A5495}"/>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23/09/2021</a:t>
            </a:r>
          </a:p>
        </p:txBody>
      </p:sp>
      <p:sp>
        <p:nvSpPr>
          <p:cNvPr id="8" name="CaixaDeTexto 7">
            <a:extLst>
              <a:ext uri="{FF2B5EF4-FFF2-40B4-BE49-F238E27FC236}">
                <a16:creationId xmlns:a16="http://schemas.microsoft.com/office/drawing/2014/main" id="{7FAF7C14-BAAB-4963-8E5E-7FAC0930E5F7}"/>
              </a:ext>
            </a:extLst>
          </p:cNvPr>
          <p:cNvSpPr txBox="1"/>
          <p:nvPr/>
        </p:nvSpPr>
        <p:spPr>
          <a:xfrm>
            <a:off x="34213" y="5879864"/>
            <a:ext cx="9075573" cy="923330"/>
          </a:xfrm>
          <a:prstGeom prst="rect">
            <a:avLst/>
          </a:prstGeom>
          <a:noFill/>
        </p:spPr>
        <p:txBody>
          <a:bodyPr wrap="square">
            <a:spAutoFit/>
          </a:bodyPr>
          <a:lstStyle/>
          <a:p>
            <a:r>
              <a:rPr lang="pt-BR" b="0" i="0" dirty="0">
                <a:solidFill>
                  <a:srgbClr val="353434"/>
                </a:solidFill>
                <a:effectLst/>
                <a:latin typeface="CharterBT-Roman"/>
              </a:rPr>
              <a:t>"Era uma pessoa tranquila, mas, pelo que fiquei sabendo, estava meio depressivo. Ficou afastado uns dias do trabalho. Ele não aceitava a separação, mas já tinha mais de anos que não estavam mais juntos. O bebê era de outro pai", contou.</a:t>
            </a:r>
            <a:endParaRPr lang="pt-BR" dirty="0"/>
          </a:p>
        </p:txBody>
      </p:sp>
      <p:sp>
        <p:nvSpPr>
          <p:cNvPr id="10" name="CaixaDeTexto 9">
            <a:extLst>
              <a:ext uri="{FF2B5EF4-FFF2-40B4-BE49-F238E27FC236}">
                <a16:creationId xmlns:a16="http://schemas.microsoft.com/office/drawing/2014/main" id="{E1B4F466-F6D6-486A-A18A-18533BF9241B}"/>
              </a:ext>
            </a:extLst>
          </p:cNvPr>
          <p:cNvSpPr txBox="1"/>
          <p:nvPr/>
        </p:nvSpPr>
        <p:spPr>
          <a:xfrm>
            <a:off x="2252443" y="116632"/>
            <a:ext cx="4639112" cy="461665"/>
          </a:xfrm>
          <a:prstGeom prst="rect">
            <a:avLst/>
          </a:prstGeom>
          <a:noFill/>
        </p:spPr>
        <p:txBody>
          <a:bodyPr wrap="square">
            <a:spAutoFit/>
          </a:bodyPr>
          <a:lstStyle/>
          <a:p>
            <a:r>
              <a:rPr lang="pt-BR" sz="1200" dirty="0"/>
              <a:t>https://www.otempo.com.br/cidades/homem-poe-fogo-em-casa-e-mata-filha-de-5-anos-e-bebe-de-2-meses-1.2546127</a:t>
            </a:r>
          </a:p>
        </p:txBody>
      </p:sp>
    </p:spTree>
    <p:extLst>
      <p:ext uri="{BB962C8B-B14F-4D97-AF65-F5344CB8AC3E}">
        <p14:creationId xmlns:p14="http://schemas.microsoft.com/office/powerpoint/2010/main" val="31800309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F6B540C7-7397-465B-F1C8-A58CE7C8CFD5}"/>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06/10/2021</a:t>
            </a:r>
          </a:p>
        </p:txBody>
      </p:sp>
      <p:pic>
        <p:nvPicPr>
          <p:cNvPr id="6" name="Imagem 5">
            <a:extLst>
              <a:ext uri="{FF2B5EF4-FFF2-40B4-BE49-F238E27FC236}">
                <a16:creationId xmlns:a16="http://schemas.microsoft.com/office/drawing/2014/main" id="{97002FD2-0973-5A06-1A9D-790C790C5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0" y="658883"/>
            <a:ext cx="7180524" cy="5540233"/>
          </a:xfrm>
          <a:prstGeom prst="rect">
            <a:avLst/>
          </a:prstGeom>
        </p:spPr>
      </p:pic>
      <p:sp>
        <p:nvSpPr>
          <p:cNvPr id="8" name="CaixaDeTexto 7">
            <a:extLst>
              <a:ext uri="{FF2B5EF4-FFF2-40B4-BE49-F238E27FC236}">
                <a16:creationId xmlns:a16="http://schemas.microsoft.com/office/drawing/2014/main" id="{03FDC119-3935-4DA5-9BC2-05D503444160}"/>
              </a:ext>
            </a:extLst>
          </p:cNvPr>
          <p:cNvSpPr txBox="1"/>
          <p:nvPr/>
        </p:nvSpPr>
        <p:spPr>
          <a:xfrm>
            <a:off x="467544" y="6165304"/>
            <a:ext cx="8424936" cy="646331"/>
          </a:xfrm>
          <a:prstGeom prst="rect">
            <a:avLst/>
          </a:prstGeom>
          <a:noFill/>
        </p:spPr>
        <p:txBody>
          <a:bodyPr wrap="square">
            <a:spAutoFit/>
          </a:bodyPr>
          <a:lstStyle/>
          <a:p>
            <a:r>
              <a:rPr lang="pt-BR" dirty="0"/>
              <a:t>https://www.gcnoticias.com.br/policia/mulher-e-morta-a-facadas-pelo-ex-na-frente-dos-3-filhos/126154400</a:t>
            </a:r>
          </a:p>
        </p:txBody>
      </p:sp>
      <p:sp>
        <p:nvSpPr>
          <p:cNvPr id="10" name="CaixaDeTexto 9">
            <a:extLst>
              <a:ext uri="{FF2B5EF4-FFF2-40B4-BE49-F238E27FC236}">
                <a16:creationId xmlns:a16="http://schemas.microsoft.com/office/drawing/2014/main" id="{EF336C22-0C17-ACB0-AEC5-8B639FA5840B}"/>
              </a:ext>
            </a:extLst>
          </p:cNvPr>
          <p:cNvSpPr txBox="1"/>
          <p:nvPr/>
        </p:nvSpPr>
        <p:spPr>
          <a:xfrm>
            <a:off x="6732240" y="2780928"/>
            <a:ext cx="2160240" cy="2031325"/>
          </a:xfrm>
          <a:prstGeom prst="rect">
            <a:avLst/>
          </a:prstGeom>
          <a:noFill/>
        </p:spPr>
        <p:txBody>
          <a:bodyPr wrap="square">
            <a:spAutoFit/>
          </a:bodyPr>
          <a:lstStyle/>
          <a:p>
            <a:r>
              <a:rPr lang="pt-BR" b="0" i="0" dirty="0">
                <a:effectLst/>
                <a:latin typeface="Lato" panose="020F0502020204030203" pitchFamily="34" charset="0"/>
              </a:rPr>
              <a:t>O autor do crime foi preso no local e é ex-marido da vítima. Ele estava ensanguentado e tentou suicídio. </a:t>
            </a:r>
            <a:r>
              <a:rPr lang="pt-BR" b="1" i="0" dirty="0">
                <a:effectLst/>
                <a:latin typeface="Lato" panose="020F0502020204030203" pitchFamily="34" charset="0"/>
              </a:rPr>
              <a:t>Ela deixa 3 filhos.</a:t>
            </a:r>
            <a:endParaRPr lang="pt-BR" b="1" dirty="0"/>
          </a:p>
        </p:txBody>
      </p:sp>
    </p:spTree>
    <p:extLst>
      <p:ext uri="{BB962C8B-B14F-4D97-AF65-F5344CB8AC3E}">
        <p14:creationId xmlns:p14="http://schemas.microsoft.com/office/powerpoint/2010/main" val="37453909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953F791-C46B-44C3-9263-9A45001BE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1" y="0"/>
            <a:ext cx="7101312" cy="6381328"/>
          </a:xfrm>
          <a:prstGeom prst="rect">
            <a:avLst/>
          </a:prstGeom>
        </p:spPr>
      </p:pic>
      <p:sp>
        <p:nvSpPr>
          <p:cNvPr id="4" name="CaixaDeTexto 3">
            <a:extLst>
              <a:ext uri="{FF2B5EF4-FFF2-40B4-BE49-F238E27FC236}">
                <a16:creationId xmlns:a16="http://schemas.microsoft.com/office/drawing/2014/main" id="{55307410-D71F-472C-A649-FA95A2DEA74E}"/>
              </a:ext>
            </a:extLst>
          </p:cNvPr>
          <p:cNvSpPr txBox="1"/>
          <p:nvPr/>
        </p:nvSpPr>
        <p:spPr>
          <a:xfrm>
            <a:off x="6228184" y="2708920"/>
            <a:ext cx="2520280" cy="3416320"/>
          </a:xfrm>
          <a:prstGeom prst="rect">
            <a:avLst/>
          </a:prstGeom>
          <a:noFill/>
        </p:spPr>
        <p:txBody>
          <a:bodyPr wrap="square" rtlCol="0">
            <a:spAutoFit/>
          </a:bodyPr>
          <a:lstStyle/>
          <a:p>
            <a:pPr algn="l" fontAlgn="auto"/>
            <a:r>
              <a:rPr lang="pt-BR" sz="1200" b="0" i="0" dirty="0">
                <a:solidFill>
                  <a:srgbClr val="333333"/>
                </a:solidFill>
                <a:effectLst/>
                <a:latin typeface="opensans"/>
              </a:rPr>
              <a:t>A suspeita surgiu porque a Polícia Civil encontrou no celular do pai mensagens enviadas para a mãe indicando que ele não aceitava a filha, por se tratar de uma gravidez não planejada. Durante os depoimentos, tanto o homem quanto a mulher negaram que a menina tenha sido agredida.</a:t>
            </a:r>
          </a:p>
          <a:p>
            <a:pPr algn="l" fontAlgn="auto"/>
            <a:r>
              <a:rPr lang="pt-BR" sz="1200" b="0" i="0" dirty="0">
                <a:solidFill>
                  <a:srgbClr val="333333"/>
                </a:solidFill>
                <a:effectLst/>
                <a:latin typeface="opensans"/>
              </a:rPr>
              <a:t>A família mora no setor </a:t>
            </a:r>
            <a:r>
              <a:rPr lang="pt-BR" sz="1200" b="0" i="0" dirty="0" err="1">
                <a:solidFill>
                  <a:srgbClr val="333333"/>
                </a:solidFill>
                <a:effectLst/>
                <a:latin typeface="opensans"/>
              </a:rPr>
              <a:t>Raízal</a:t>
            </a:r>
            <a:r>
              <a:rPr lang="pt-BR" sz="1200" b="0" i="0" dirty="0">
                <a:solidFill>
                  <a:srgbClr val="333333"/>
                </a:solidFill>
                <a:effectLst/>
                <a:latin typeface="opensans"/>
              </a:rPr>
              <a:t> e as primeiras informações levantadas pelos investigadores indicam que apenas os três estavam na casa no momento em que tudo aconteceu. Por causa das mensagens, o homem foi preso em flagrante como principal suspeito. A mãe ainda está sendo investigada.</a:t>
            </a:r>
          </a:p>
        </p:txBody>
      </p:sp>
      <p:sp>
        <p:nvSpPr>
          <p:cNvPr id="6" name="CaixaDeTexto 5">
            <a:extLst>
              <a:ext uri="{FF2B5EF4-FFF2-40B4-BE49-F238E27FC236}">
                <a16:creationId xmlns:a16="http://schemas.microsoft.com/office/drawing/2014/main" id="{5F06B0E7-7134-4CF0-B6A9-10E1BE1E727C}"/>
              </a:ext>
            </a:extLst>
          </p:cNvPr>
          <p:cNvSpPr txBox="1"/>
          <p:nvPr/>
        </p:nvSpPr>
        <p:spPr>
          <a:xfrm>
            <a:off x="107504" y="6268294"/>
            <a:ext cx="9036496" cy="523220"/>
          </a:xfrm>
          <a:prstGeom prst="rect">
            <a:avLst/>
          </a:prstGeom>
          <a:noFill/>
        </p:spPr>
        <p:txBody>
          <a:bodyPr wrap="square">
            <a:spAutoFit/>
          </a:bodyPr>
          <a:lstStyle/>
          <a:p>
            <a:r>
              <a:rPr lang="pt-BR" sz="1400" dirty="0"/>
              <a:t>https://g1.globo.com/to/tocantins/noticia/2021/11/11/pai-e-preso-suspeito-de-matar-filha-de-dois-anos-em-araguaina.ghtml</a:t>
            </a:r>
          </a:p>
        </p:txBody>
      </p:sp>
      <p:sp>
        <p:nvSpPr>
          <p:cNvPr id="7" name="CaixaDeTexto 6">
            <a:extLst>
              <a:ext uri="{FF2B5EF4-FFF2-40B4-BE49-F238E27FC236}">
                <a16:creationId xmlns:a16="http://schemas.microsoft.com/office/drawing/2014/main" id="{C2B0F477-1732-4D89-A418-148EAA110E8F}"/>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11/11/2021</a:t>
            </a:r>
          </a:p>
        </p:txBody>
      </p:sp>
    </p:spTree>
    <p:extLst>
      <p:ext uri="{BB962C8B-B14F-4D97-AF65-F5344CB8AC3E}">
        <p14:creationId xmlns:p14="http://schemas.microsoft.com/office/powerpoint/2010/main" val="18840103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CD14803-9726-405B-916C-DFFDC628DADA}"/>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06/12/2021</a:t>
            </a:r>
          </a:p>
        </p:txBody>
      </p:sp>
      <p:pic>
        <p:nvPicPr>
          <p:cNvPr id="4" name="Imagem 3">
            <a:extLst>
              <a:ext uri="{FF2B5EF4-FFF2-40B4-BE49-F238E27FC236}">
                <a16:creationId xmlns:a16="http://schemas.microsoft.com/office/drawing/2014/main" id="{FF20C18B-BB84-431E-8203-D98D4346B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4304530" cy="5573377"/>
          </a:xfrm>
          <a:prstGeom prst="rect">
            <a:avLst/>
          </a:prstGeom>
        </p:spPr>
      </p:pic>
      <p:sp>
        <p:nvSpPr>
          <p:cNvPr id="6" name="CaixaDeTexto 5">
            <a:extLst>
              <a:ext uri="{FF2B5EF4-FFF2-40B4-BE49-F238E27FC236}">
                <a16:creationId xmlns:a16="http://schemas.microsoft.com/office/drawing/2014/main" id="{7B0ECB15-F9B0-4C4E-BB18-4A6294A70ED6}"/>
              </a:ext>
            </a:extLst>
          </p:cNvPr>
          <p:cNvSpPr txBox="1"/>
          <p:nvPr/>
        </p:nvSpPr>
        <p:spPr>
          <a:xfrm>
            <a:off x="251520" y="5783071"/>
            <a:ext cx="4630722" cy="923330"/>
          </a:xfrm>
          <a:prstGeom prst="rect">
            <a:avLst/>
          </a:prstGeom>
          <a:noFill/>
        </p:spPr>
        <p:txBody>
          <a:bodyPr wrap="square">
            <a:spAutoFit/>
          </a:bodyPr>
          <a:lstStyle/>
          <a:p>
            <a:r>
              <a:rPr lang="pt-BR" dirty="0">
                <a:hlinkClick r:id="rId3"/>
              </a:rPr>
              <a:t>https://www.metropoles.com/brasil/policial-chora-ao-encontrar-crianca-de-7-anos-morta-no-colo-da-mae</a:t>
            </a:r>
            <a:r>
              <a:rPr lang="pt-BR" dirty="0"/>
              <a:t> </a:t>
            </a:r>
          </a:p>
        </p:txBody>
      </p:sp>
      <p:sp>
        <p:nvSpPr>
          <p:cNvPr id="7" name="CaixaDeTexto 6">
            <a:extLst>
              <a:ext uri="{FF2B5EF4-FFF2-40B4-BE49-F238E27FC236}">
                <a16:creationId xmlns:a16="http://schemas.microsoft.com/office/drawing/2014/main" id="{07E1D60A-80A3-4098-83C7-2EAFAF4576FA}"/>
              </a:ext>
            </a:extLst>
          </p:cNvPr>
          <p:cNvSpPr txBox="1"/>
          <p:nvPr/>
        </p:nvSpPr>
        <p:spPr>
          <a:xfrm>
            <a:off x="4535929" y="692696"/>
            <a:ext cx="4499992" cy="6032421"/>
          </a:xfrm>
          <a:prstGeom prst="rect">
            <a:avLst/>
          </a:prstGeom>
          <a:noFill/>
        </p:spPr>
        <p:txBody>
          <a:bodyPr wrap="square" rtlCol="0">
            <a:spAutoFit/>
          </a:bodyPr>
          <a:lstStyle/>
          <a:p>
            <a:r>
              <a:rPr lang="pt-BR" sz="1600" b="0" i="0" dirty="0">
                <a:solidFill>
                  <a:srgbClr val="4A4A4A"/>
                </a:solidFill>
                <a:effectLst/>
                <a:latin typeface="Merriweather-Regular"/>
              </a:rPr>
              <a:t>O militar que presenciou a cena de uma criança de 7 anos morta, de braços abertos, em cima do corpo mãe, ficou abalado e chorou. Os dois foram mortos no fim de semana, em </a:t>
            </a:r>
            <a:r>
              <a:rPr lang="pt-BR" sz="1600" b="0" i="0" u="sng" dirty="0">
                <a:solidFill>
                  <a:srgbClr val="D80027"/>
                </a:solidFill>
                <a:effectLst/>
                <a:latin typeface="Merriweather-Heavy"/>
                <a:hlinkClick r:id="rId4"/>
              </a:rPr>
              <a:t>Ponta Porã</a:t>
            </a:r>
            <a:r>
              <a:rPr lang="pt-BR" sz="1600" b="0" i="0" dirty="0">
                <a:solidFill>
                  <a:srgbClr val="4A4A4A"/>
                </a:solidFill>
                <a:effectLst/>
                <a:latin typeface="Merriweather-Regular"/>
              </a:rPr>
              <a:t> (MS), pelo próprio marido/pai.</a:t>
            </a:r>
          </a:p>
          <a:p>
            <a:r>
              <a:rPr lang="pt-BR" sz="1600" b="0" i="0" dirty="0">
                <a:solidFill>
                  <a:srgbClr val="4A4A4A"/>
                </a:solidFill>
                <a:effectLst/>
                <a:latin typeface="Merriweather-Regular"/>
              </a:rPr>
              <a:t>“Somos acostumados com cenas fortes de assassinatos e execuções, mas ver um filho de 7 anos pular na frente para proteger sua mãe e morrer em cima dela, comove qualquer pai de família”, disse o policial.</a:t>
            </a:r>
          </a:p>
          <a:p>
            <a:pPr algn="l"/>
            <a:r>
              <a:rPr lang="pt-BR" sz="1600" b="0" i="0" dirty="0">
                <a:solidFill>
                  <a:srgbClr val="4A4A4A"/>
                </a:solidFill>
                <a:effectLst/>
                <a:latin typeface="Merriweather-Regular"/>
              </a:rPr>
              <a:t>Davi foi morto com dois tiros à queima-roupa na barriga. Pela forma que a criança foi morta, ela teria se colocado entre o pai e a mãe, que se chamava Aline, para protegê-la dos tiros. </a:t>
            </a:r>
            <a:r>
              <a:rPr lang="pt-BR" sz="1600" b="0" i="0" u="sng" dirty="0">
                <a:solidFill>
                  <a:srgbClr val="D80027"/>
                </a:solidFill>
                <a:effectLst/>
                <a:latin typeface="Merriweather-Heavy"/>
                <a:hlinkClick r:id="rId5"/>
              </a:rPr>
              <a:t>A mulher for atingida por cinco disparos</a:t>
            </a:r>
            <a:r>
              <a:rPr lang="pt-BR" sz="1600" b="0" i="0" dirty="0">
                <a:solidFill>
                  <a:srgbClr val="4A4A4A"/>
                </a:solidFill>
                <a:effectLst/>
                <a:latin typeface="Merriweather-Regular"/>
              </a:rPr>
              <a:t>.</a:t>
            </a:r>
          </a:p>
          <a:p>
            <a:pPr algn="l"/>
            <a:r>
              <a:rPr lang="pt-BR" sz="1600" b="0" i="0" dirty="0">
                <a:solidFill>
                  <a:srgbClr val="4A4A4A"/>
                </a:solidFill>
                <a:effectLst/>
                <a:latin typeface="Merriweather-Regular"/>
              </a:rPr>
              <a:t>Após cometer o crime, Maurílio Arcanjo, 62, ligou para um amigo e contou que havia matado a esposa e o filho, alegando que cometeria suicídio. O homem está internado em estado gravíssimo. </a:t>
            </a:r>
            <a:r>
              <a:rPr lang="pt-BR" sz="1600" b="0" i="0" u="sng" dirty="0">
                <a:solidFill>
                  <a:srgbClr val="D80027"/>
                </a:solidFill>
                <a:effectLst/>
                <a:latin typeface="Merriweather-Heavy"/>
                <a:hlinkClick r:id="rId6"/>
              </a:rPr>
              <a:t>O crime está sendo investigado como feminicídio</a:t>
            </a:r>
            <a:r>
              <a:rPr lang="pt-BR" sz="1600" b="0" i="0" dirty="0">
                <a:solidFill>
                  <a:srgbClr val="4A4A4A"/>
                </a:solidFill>
                <a:effectLst/>
                <a:latin typeface="Merriweather-Regular"/>
              </a:rPr>
              <a:t>.</a:t>
            </a:r>
          </a:p>
          <a:p>
            <a:endParaRPr lang="pt-BR" dirty="0"/>
          </a:p>
        </p:txBody>
      </p:sp>
    </p:spTree>
    <p:extLst>
      <p:ext uri="{BB962C8B-B14F-4D97-AF65-F5344CB8AC3E}">
        <p14:creationId xmlns:p14="http://schemas.microsoft.com/office/powerpoint/2010/main" val="2695883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9E9F2B89-E20E-462F-BA82-D58B756AC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30528"/>
            <a:ext cx="4499992" cy="3621238"/>
          </a:xfrm>
          <a:prstGeom prst="rect">
            <a:avLst/>
          </a:prstGeom>
        </p:spPr>
      </p:pic>
      <p:sp>
        <p:nvSpPr>
          <p:cNvPr id="8" name="CaixaDeTexto 7">
            <a:extLst>
              <a:ext uri="{FF2B5EF4-FFF2-40B4-BE49-F238E27FC236}">
                <a16:creationId xmlns:a16="http://schemas.microsoft.com/office/drawing/2014/main" id="{EB6942B0-9766-45C9-A943-5EE482B9FC49}"/>
              </a:ext>
            </a:extLst>
          </p:cNvPr>
          <p:cNvSpPr txBox="1"/>
          <p:nvPr/>
        </p:nvSpPr>
        <p:spPr>
          <a:xfrm>
            <a:off x="5076057" y="692696"/>
            <a:ext cx="3960440" cy="3077766"/>
          </a:xfrm>
          <a:prstGeom prst="rect">
            <a:avLst/>
          </a:prstGeom>
          <a:noFill/>
        </p:spPr>
        <p:txBody>
          <a:bodyPr wrap="square" rtlCol="0">
            <a:spAutoFit/>
          </a:bodyPr>
          <a:lstStyle/>
          <a:p>
            <a:pPr algn="just"/>
            <a:r>
              <a:rPr lang="pt-BR" sz="1200" dirty="0"/>
              <a:t>O juiz da Vara da Infância e da Juventude do Fórum de Três Passos, Fernando Vieira dos Santos, 34 anos, chorou na tarde desta terça-feira. Há alguns meses, passou pelas mãos dele um processo movido pelo Ministério Público do município, em que o menino Bernardo Uglione Boldrini, 11 anos, fez uma reclamação contra a </a:t>
            </a:r>
            <a:r>
              <a:rPr lang="pt-BR" sz="1200" b="1" dirty="0">
                <a:hlinkClick r:id="rId4">
                  <a:extLst>
                    <a:ext uri="{A12FA001-AC4F-418D-AE19-62706E023703}">
                      <ahyp:hlinkClr xmlns:ahyp="http://schemas.microsoft.com/office/drawing/2018/hyperlinkcolor" val="tx"/>
                    </a:ext>
                  </a:extLst>
                </a:hlinkClick>
              </a:rPr>
              <a:t>falta de afeto do pai</a:t>
            </a:r>
            <a:r>
              <a:rPr lang="pt-BR" sz="1200" dirty="0"/>
              <a:t>, o médico Leandro Boldrini, 38 anos.</a:t>
            </a:r>
          </a:p>
          <a:p>
            <a:pPr algn="just"/>
            <a:r>
              <a:rPr lang="pt-BR" sz="1200" dirty="0"/>
              <a:t>O garoto pediu ajuda ao </a:t>
            </a:r>
            <a:r>
              <a:rPr lang="pt-BR" sz="1200" b="1" dirty="0"/>
              <a:t>Centro de Defesa da Criança e do Adolescente</a:t>
            </a:r>
            <a:r>
              <a:rPr lang="pt-BR" sz="1200" dirty="0"/>
              <a:t>, órgão ligado à prefeitura, e a queixa passou pelo MP, que a transformou em um processo. A ação acabou na mesa de Santos, que intimou as partes:</a:t>
            </a:r>
            <a:br>
              <a:rPr lang="pt-BR" sz="1200" dirty="0"/>
            </a:br>
            <a:r>
              <a:rPr lang="pt-BR" sz="1200" dirty="0"/>
              <a:t>- </a:t>
            </a:r>
            <a:r>
              <a:rPr lang="pt-BR" sz="1200" dirty="0">
                <a:highlight>
                  <a:srgbClr val="FFFF00"/>
                </a:highlight>
              </a:rPr>
              <a:t>Nesse caso, como não houve violência, por tratar-se de questão afetiva, </a:t>
            </a:r>
            <a:r>
              <a:rPr lang="pt-BR" sz="1300" b="1" u="sng" dirty="0">
                <a:highlight>
                  <a:srgbClr val="FFFF00"/>
                </a:highlight>
              </a:rPr>
              <a:t>nós apostamos na preservação dos laços familiares.</a:t>
            </a:r>
            <a:r>
              <a:rPr lang="pt-BR" sz="1200" dirty="0">
                <a:highlight>
                  <a:srgbClr val="FFFF00"/>
                </a:highlight>
              </a:rPr>
              <a:t> Chamamos o pai e suspendemos o processo por 60 dias, esperando que houvesse reconciliação</a:t>
            </a:r>
            <a:r>
              <a:rPr lang="pt-BR" sz="1200" dirty="0"/>
              <a:t>. </a:t>
            </a:r>
            <a:r>
              <a:rPr lang="pt-BR" sz="1200" b="1" dirty="0"/>
              <a:t>Infelizmente, aconteceu o pior - lamenta o magistrado.</a:t>
            </a:r>
          </a:p>
        </p:txBody>
      </p:sp>
      <p:sp>
        <p:nvSpPr>
          <p:cNvPr id="9" name="CaixaDeTexto 8">
            <a:extLst>
              <a:ext uri="{FF2B5EF4-FFF2-40B4-BE49-F238E27FC236}">
                <a16:creationId xmlns:a16="http://schemas.microsoft.com/office/drawing/2014/main" id="{AB08CF8D-4124-4CFC-B98C-59E164BF3116}"/>
              </a:ext>
            </a:extLst>
          </p:cNvPr>
          <p:cNvSpPr txBox="1"/>
          <p:nvPr/>
        </p:nvSpPr>
        <p:spPr>
          <a:xfrm>
            <a:off x="7050843" y="43073"/>
            <a:ext cx="2088232"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15/04/2014</a:t>
            </a:r>
          </a:p>
        </p:txBody>
      </p:sp>
      <p:sp>
        <p:nvSpPr>
          <p:cNvPr id="10" name="Retângulo 9">
            <a:extLst>
              <a:ext uri="{FF2B5EF4-FFF2-40B4-BE49-F238E27FC236}">
                <a16:creationId xmlns:a16="http://schemas.microsoft.com/office/drawing/2014/main" id="{C1A7DB06-877B-4E3B-8F31-4E269960442D}"/>
              </a:ext>
            </a:extLst>
          </p:cNvPr>
          <p:cNvSpPr/>
          <p:nvPr/>
        </p:nvSpPr>
        <p:spPr>
          <a:xfrm>
            <a:off x="539044" y="3772729"/>
            <a:ext cx="8424936" cy="246221"/>
          </a:xfrm>
          <a:prstGeom prst="rect">
            <a:avLst/>
          </a:prstGeom>
        </p:spPr>
        <p:txBody>
          <a:bodyPr wrap="square">
            <a:spAutoFit/>
          </a:bodyPr>
          <a:lstStyle/>
          <a:p>
            <a:pPr algn="ctr"/>
            <a:r>
              <a:rPr lang="pt-BR" sz="1000" dirty="0">
                <a:hlinkClick r:id="rId5"/>
              </a:rPr>
              <a:t>https://gauchazh.clicrbs.com.br/geral/noticia/2014/04/juiz-da-vara-da-infancia-e-da-juventude-chora-ao-falar-sobre-bernardo-4475633.html</a:t>
            </a:r>
            <a:endParaRPr lang="pt-BR" sz="1000" dirty="0"/>
          </a:p>
        </p:txBody>
      </p:sp>
      <p:pic>
        <p:nvPicPr>
          <p:cNvPr id="12" name="Imagem 11">
            <a:extLst>
              <a:ext uri="{FF2B5EF4-FFF2-40B4-BE49-F238E27FC236}">
                <a16:creationId xmlns:a16="http://schemas.microsoft.com/office/drawing/2014/main" id="{7D6EA93A-CD09-44CC-8D5D-556EE121DC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3933056"/>
            <a:ext cx="3384375" cy="1289105"/>
          </a:xfrm>
          <a:prstGeom prst="rect">
            <a:avLst/>
          </a:prstGeom>
        </p:spPr>
      </p:pic>
      <p:sp>
        <p:nvSpPr>
          <p:cNvPr id="13" name="CaixaDeTexto 12">
            <a:extLst>
              <a:ext uri="{FF2B5EF4-FFF2-40B4-BE49-F238E27FC236}">
                <a16:creationId xmlns:a16="http://schemas.microsoft.com/office/drawing/2014/main" id="{228B261F-D2EA-4583-9ECA-E50C01DF85FA}"/>
              </a:ext>
            </a:extLst>
          </p:cNvPr>
          <p:cNvSpPr txBox="1"/>
          <p:nvPr/>
        </p:nvSpPr>
        <p:spPr>
          <a:xfrm>
            <a:off x="5220072" y="4221088"/>
            <a:ext cx="3600400" cy="2304256"/>
          </a:xfrm>
          <a:prstGeom prst="rect">
            <a:avLst/>
          </a:prstGeom>
          <a:noFill/>
        </p:spPr>
        <p:txBody>
          <a:bodyPr wrap="square" rtlCol="0">
            <a:spAutoFit/>
          </a:bodyPr>
          <a:lstStyle/>
          <a:p>
            <a:endParaRPr lang="pt-BR" dirty="0"/>
          </a:p>
        </p:txBody>
      </p:sp>
      <p:sp>
        <p:nvSpPr>
          <p:cNvPr id="14" name="CaixaDeTexto 13">
            <a:extLst>
              <a:ext uri="{FF2B5EF4-FFF2-40B4-BE49-F238E27FC236}">
                <a16:creationId xmlns:a16="http://schemas.microsoft.com/office/drawing/2014/main" id="{8B0F208D-B5AB-4239-88F2-3D2A466C43CA}"/>
              </a:ext>
            </a:extLst>
          </p:cNvPr>
          <p:cNvSpPr txBox="1"/>
          <p:nvPr/>
        </p:nvSpPr>
        <p:spPr>
          <a:xfrm>
            <a:off x="3419873" y="4039913"/>
            <a:ext cx="5719202" cy="1169551"/>
          </a:xfrm>
          <a:prstGeom prst="rect">
            <a:avLst/>
          </a:prstGeom>
          <a:noFill/>
        </p:spPr>
        <p:txBody>
          <a:bodyPr wrap="square" rtlCol="0">
            <a:spAutoFit/>
          </a:bodyPr>
          <a:lstStyle/>
          <a:p>
            <a:r>
              <a:rPr lang="pt-BR" sz="1300" dirty="0"/>
              <a:t>De acordo com o MP, desde novembro do ano passado </a:t>
            </a:r>
            <a:r>
              <a:rPr lang="pt-BR" sz="1300" dirty="0">
                <a:highlight>
                  <a:srgbClr val="FFFF00"/>
                </a:highlight>
              </a:rPr>
              <a:t>o pai de Bernardo era investigado por suspeitas de </a:t>
            </a:r>
            <a:r>
              <a:rPr lang="pt-BR" sz="1300" u="sng" dirty="0">
                <a:highlight>
                  <a:srgbClr val="FFFF00"/>
                </a:highlight>
              </a:rPr>
              <a:t>negligência afetiva</a:t>
            </a:r>
            <a:r>
              <a:rPr lang="pt-BR" sz="1300" dirty="0">
                <a:highlight>
                  <a:srgbClr val="FFFF00"/>
                </a:highlight>
              </a:rPr>
              <a:t>. </a:t>
            </a:r>
            <a:r>
              <a:rPr lang="pt-BR" sz="1300" dirty="0"/>
              <a:t>Mas jamais houve indícios de agressões físicas. Em janeiro, o garoto foi ouvido pelo órgão e chegou a pedir para morar com outra família.</a:t>
            </a:r>
          </a:p>
          <a:p>
            <a:endParaRPr lang="pt-BR" dirty="0"/>
          </a:p>
        </p:txBody>
      </p:sp>
      <p:sp>
        <p:nvSpPr>
          <p:cNvPr id="15" name="CaixaDeTexto 14">
            <a:extLst>
              <a:ext uri="{FF2B5EF4-FFF2-40B4-BE49-F238E27FC236}">
                <a16:creationId xmlns:a16="http://schemas.microsoft.com/office/drawing/2014/main" id="{72FF6217-6DD2-4B34-A992-77F63FCADC6F}"/>
              </a:ext>
            </a:extLst>
          </p:cNvPr>
          <p:cNvSpPr txBox="1"/>
          <p:nvPr/>
        </p:nvSpPr>
        <p:spPr>
          <a:xfrm>
            <a:off x="323528" y="5054949"/>
            <a:ext cx="8640452" cy="1769715"/>
          </a:xfrm>
          <a:prstGeom prst="rect">
            <a:avLst/>
          </a:prstGeom>
          <a:noFill/>
        </p:spPr>
        <p:txBody>
          <a:bodyPr wrap="square" rtlCol="0">
            <a:spAutoFit/>
          </a:bodyPr>
          <a:lstStyle/>
          <a:p>
            <a:pPr algn="just"/>
            <a:r>
              <a:rPr lang="pt-BR" sz="1300" dirty="0"/>
              <a:t>No início do ano, </a:t>
            </a:r>
            <a:r>
              <a:rPr lang="pt-BR" sz="1300" u="sng" dirty="0">
                <a:highlight>
                  <a:srgbClr val="FFFF00"/>
                </a:highlight>
              </a:rPr>
              <a:t>o médico pediu uma segunda chance. Com a promessa de que </a:t>
            </a:r>
            <a:r>
              <a:rPr lang="pt-BR" sz="1300" b="1" u="sng" dirty="0">
                <a:highlight>
                  <a:srgbClr val="FFFF00"/>
                </a:highlight>
              </a:rPr>
              <a:t>buscaria reatar os laços familiares com o filho, ele convenceu a Justiça </a:t>
            </a:r>
            <a:r>
              <a:rPr lang="pt-BR" sz="1300" u="sng" dirty="0">
                <a:highlight>
                  <a:srgbClr val="FFFF00"/>
                </a:highlight>
              </a:rPr>
              <a:t>a autorizar uma nova experiência</a:t>
            </a:r>
            <a:r>
              <a:rPr lang="pt-BR" sz="1300" dirty="0"/>
              <a:t>. Na época, a avó materna, que mora em Santa Maria, na Região Central, chegou a se oferecer para assumir a guarda. Porém, conforme o MP, Bernardo também concordou em continuar na casa do pai e da madrasta.</a:t>
            </a:r>
          </a:p>
          <a:p>
            <a:pPr algn="just"/>
            <a:r>
              <a:rPr lang="pt-BR" sz="1300" dirty="0"/>
              <a:t>“Isso é dito no Estatuto da Criança e do Adolescente. </a:t>
            </a:r>
            <a:r>
              <a:rPr lang="pt-BR" sz="1300" b="1" u="sng" dirty="0">
                <a:highlight>
                  <a:srgbClr val="FFFF00"/>
                </a:highlight>
              </a:rPr>
              <a:t>A reinserção dos vínculos familiares é a providência padrão</a:t>
            </a:r>
            <a:r>
              <a:rPr lang="pt-BR" sz="1300" dirty="0"/>
              <a:t>. Não imaginávamos que tivesse esse desfecho. Porque não havia qualquer informação de agressões. Então, tomamos essa decisão baseada nas premissas legais”, enfatizou o juiz.</a:t>
            </a:r>
          </a:p>
          <a:p>
            <a:endParaRPr lang="pt-BR" dirty="0"/>
          </a:p>
        </p:txBody>
      </p:sp>
      <p:sp>
        <p:nvSpPr>
          <p:cNvPr id="16" name="CaixaDeTexto 15">
            <a:extLst>
              <a:ext uri="{FF2B5EF4-FFF2-40B4-BE49-F238E27FC236}">
                <a16:creationId xmlns:a16="http://schemas.microsoft.com/office/drawing/2014/main" id="{DAD61F80-9E0E-4DB9-9137-C4E58A3325C3}"/>
              </a:ext>
            </a:extLst>
          </p:cNvPr>
          <p:cNvSpPr txBox="1"/>
          <p:nvPr/>
        </p:nvSpPr>
        <p:spPr>
          <a:xfrm>
            <a:off x="642125" y="6525344"/>
            <a:ext cx="7704856" cy="246221"/>
          </a:xfrm>
          <a:prstGeom prst="rect">
            <a:avLst/>
          </a:prstGeom>
          <a:noFill/>
        </p:spPr>
        <p:txBody>
          <a:bodyPr wrap="square" rtlCol="0">
            <a:spAutoFit/>
          </a:bodyPr>
          <a:lstStyle/>
          <a:p>
            <a:r>
              <a:rPr lang="pt-BR" sz="1000" dirty="0">
                <a:hlinkClick r:id="rId7"/>
              </a:rPr>
              <a:t>http://g1.globo.com/rs/rio-grande-do-sul/noticia/2014/04/me-senti-enganado-diz-juiz-que-manteve-menino-com-o-pai-no-rs.html</a:t>
            </a:r>
            <a:endParaRPr lang="pt-BR" sz="1000" dirty="0"/>
          </a:p>
        </p:txBody>
      </p:sp>
    </p:spTree>
    <p:extLst>
      <p:ext uri="{BB962C8B-B14F-4D97-AF65-F5344CB8AC3E}">
        <p14:creationId xmlns:p14="http://schemas.microsoft.com/office/powerpoint/2010/main" val="255198993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05E1488-DAFB-447D-AAB1-A53D829E12B6}"/>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06/12/2021</a:t>
            </a:r>
          </a:p>
        </p:txBody>
      </p:sp>
      <p:pic>
        <p:nvPicPr>
          <p:cNvPr id="4" name="Imagem 3">
            <a:extLst>
              <a:ext uri="{FF2B5EF4-FFF2-40B4-BE49-F238E27FC236}">
                <a16:creationId xmlns:a16="http://schemas.microsoft.com/office/drawing/2014/main" id="{425D8ADC-02FF-4614-BEE8-542D436A6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1" y="32772"/>
            <a:ext cx="5472608" cy="6241281"/>
          </a:xfrm>
          <a:prstGeom prst="rect">
            <a:avLst/>
          </a:prstGeom>
        </p:spPr>
      </p:pic>
      <p:sp>
        <p:nvSpPr>
          <p:cNvPr id="6" name="CaixaDeTexto 5">
            <a:extLst>
              <a:ext uri="{FF2B5EF4-FFF2-40B4-BE49-F238E27FC236}">
                <a16:creationId xmlns:a16="http://schemas.microsoft.com/office/drawing/2014/main" id="{07154FDF-028A-4F3C-B956-1EED31E8A58E}"/>
              </a:ext>
            </a:extLst>
          </p:cNvPr>
          <p:cNvSpPr txBox="1"/>
          <p:nvPr/>
        </p:nvSpPr>
        <p:spPr>
          <a:xfrm>
            <a:off x="467543" y="6234625"/>
            <a:ext cx="8424936" cy="646331"/>
          </a:xfrm>
          <a:prstGeom prst="rect">
            <a:avLst/>
          </a:prstGeom>
          <a:noFill/>
        </p:spPr>
        <p:txBody>
          <a:bodyPr wrap="square">
            <a:spAutoFit/>
          </a:bodyPr>
          <a:lstStyle/>
          <a:p>
            <a:r>
              <a:rPr lang="pt-BR" dirty="0">
                <a:hlinkClick r:id="rId3"/>
              </a:rPr>
              <a:t>https://www.metropoles.com/distrito-federal/na-mira/suspeito-de-feminicidio-contra-ex-vou-te-matar-e-beber-seu-sangue</a:t>
            </a:r>
            <a:r>
              <a:rPr lang="pt-BR" dirty="0"/>
              <a:t> </a:t>
            </a:r>
          </a:p>
        </p:txBody>
      </p:sp>
      <p:sp>
        <p:nvSpPr>
          <p:cNvPr id="8" name="CaixaDeTexto 7">
            <a:extLst>
              <a:ext uri="{FF2B5EF4-FFF2-40B4-BE49-F238E27FC236}">
                <a16:creationId xmlns:a16="http://schemas.microsoft.com/office/drawing/2014/main" id="{8EEE0BBB-ECF8-40D3-9F17-8A853D40EEB6}"/>
              </a:ext>
            </a:extLst>
          </p:cNvPr>
          <p:cNvSpPr txBox="1"/>
          <p:nvPr/>
        </p:nvSpPr>
        <p:spPr>
          <a:xfrm>
            <a:off x="5771416" y="706588"/>
            <a:ext cx="3155365" cy="4893647"/>
          </a:xfrm>
          <a:prstGeom prst="rect">
            <a:avLst/>
          </a:prstGeom>
          <a:noFill/>
        </p:spPr>
        <p:txBody>
          <a:bodyPr wrap="square">
            <a:spAutoFit/>
          </a:bodyPr>
          <a:lstStyle/>
          <a:p>
            <a:r>
              <a:rPr lang="pt-BR" sz="2400" dirty="0"/>
              <a:t>A vítima registrou pelo menos cinco ocorrências contra o suspeito de esfaqueá-la até a morte.</a:t>
            </a:r>
          </a:p>
          <a:p>
            <a:r>
              <a:rPr lang="pt-BR" sz="2400" dirty="0"/>
              <a:t>O caso ocorreu em 4 de abril do ano passado, quando o casal já estava separado. Ambos mantiveram relacionamento durante três anos e têm um filho de 6 anos. </a:t>
            </a:r>
          </a:p>
        </p:txBody>
      </p:sp>
    </p:spTree>
    <p:extLst>
      <p:ext uri="{BB962C8B-B14F-4D97-AF65-F5344CB8AC3E}">
        <p14:creationId xmlns:p14="http://schemas.microsoft.com/office/powerpoint/2010/main" val="18728409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DBF4A49-4C6D-4300-9AE8-05A39A398C79}"/>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10/01/2022</a:t>
            </a:r>
          </a:p>
        </p:txBody>
      </p:sp>
      <p:pic>
        <p:nvPicPr>
          <p:cNvPr id="4" name="Imagem 3">
            <a:extLst>
              <a:ext uri="{FF2B5EF4-FFF2-40B4-BE49-F238E27FC236}">
                <a16:creationId xmlns:a16="http://schemas.microsoft.com/office/drawing/2014/main" id="{C2B4CA06-0881-4EB0-94C5-5AF566FA4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692696"/>
            <a:ext cx="8362950" cy="3962400"/>
          </a:xfrm>
          <a:prstGeom prst="rect">
            <a:avLst/>
          </a:prstGeom>
        </p:spPr>
      </p:pic>
      <p:sp>
        <p:nvSpPr>
          <p:cNvPr id="5" name="CaixaDeTexto 4">
            <a:extLst>
              <a:ext uri="{FF2B5EF4-FFF2-40B4-BE49-F238E27FC236}">
                <a16:creationId xmlns:a16="http://schemas.microsoft.com/office/drawing/2014/main" id="{B66D4EFA-FCEF-4F97-9284-5CE3BB12136D}"/>
              </a:ext>
            </a:extLst>
          </p:cNvPr>
          <p:cNvSpPr txBox="1"/>
          <p:nvPr/>
        </p:nvSpPr>
        <p:spPr>
          <a:xfrm>
            <a:off x="539552" y="4655096"/>
            <a:ext cx="8064896" cy="1962076"/>
          </a:xfrm>
          <a:prstGeom prst="rect">
            <a:avLst/>
          </a:prstGeom>
          <a:noFill/>
        </p:spPr>
        <p:txBody>
          <a:bodyPr wrap="square" rtlCol="0">
            <a:spAutoFit/>
          </a:bodyPr>
          <a:lstStyle/>
          <a:p>
            <a:pPr algn="l" fontAlgn="auto"/>
            <a:r>
              <a:rPr lang="pt-BR" b="0" i="0" dirty="0">
                <a:solidFill>
                  <a:srgbClr val="333333"/>
                </a:solidFill>
                <a:effectLst/>
                <a:latin typeface="var(--font-family-book)"/>
              </a:rPr>
              <a:t>Um homem foi preso após matar a mulher, Juliana Machado </a:t>
            </a:r>
            <a:r>
              <a:rPr lang="pt-BR" b="0" i="0" dirty="0" err="1">
                <a:solidFill>
                  <a:srgbClr val="333333"/>
                </a:solidFill>
                <a:effectLst/>
                <a:latin typeface="var(--font-family-book)"/>
              </a:rPr>
              <a:t>Alegrino</a:t>
            </a:r>
            <a:r>
              <a:rPr lang="pt-BR" b="0" i="0" dirty="0">
                <a:solidFill>
                  <a:srgbClr val="333333"/>
                </a:solidFill>
                <a:effectLst/>
                <a:latin typeface="var(--font-family-book)"/>
              </a:rPr>
              <a:t>, de 37 anos, a facadas, na frente do filho dela, de cinco anos, em </a:t>
            </a:r>
            <a:r>
              <a:rPr lang="pt-BR" b="0" i="0" u="none" strike="noStrike" dirty="0">
                <a:solidFill>
                  <a:srgbClr val="C4170C"/>
                </a:solidFill>
                <a:effectLst/>
                <a:latin typeface="inherit"/>
                <a:hlinkClick r:id="rId3"/>
              </a:rPr>
              <a:t>Cachoeiro de Itapemirim</a:t>
            </a:r>
            <a:r>
              <a:rPr lang="pt-BR" b="0" i="0" dirty="0">
                <a:solidFill>
                  <a:srgbClr val="333333"/>
                </a:solidFill>
                <a:effectLst/>
                <a:latin typeface="var(--font-family-book)"/>
              </a:rPr>
              <a:t>, no Sul do Espírito Santo.</a:t>
            </a:r>
          </a:p>
          <a:p>
            <a:pPr algn="l" fontAlgn="auto"/>
            <a:r>
              <a:rPr lang="pt-BR" b="0" i="0" dirty="0">
                <a:solidFill>
                  <a:srgbClr val="333333"/>
                </a:solidFill>
                <a:effectLst/>
                <a:latin typeface="var(--font-family-book)"/>
              </a:rPr>
              <a:t>O filho da vítima e enteado do assassino foi quem pediu socorro a vizinhos, </a:t>
            </a:r>
          </a:p>
          <a:p>
            <a:pPr algn="l" fontAlgn="auto"/>
            <a:endParaRPr lang="pt-BR" b="0" i="0" dirty="0">
              <a:solidFill>
                <a:srgbClr val="333333"/>
              </a:solidFill>
              <a:effectLst/>
              <a:latin typeface="var(--font-family-book)"/>
            </a:endParaRPr>
          </a:p>
          <a:p>
            <a:r>
              <a:rPr lang="pt-BR" sz="1050" dirty="0"/>
              <a:t>https://g1.globo.com/es/espirito-santo/noticia/2022/01/10/mulher-e-morta-a-facadas-pelo-marido-na-frente-do-filho-de-5-anos-no-es.ghtmlhttps://g1.globo.com/es/espirito-santo/noticia/2022/01/10/mulher-e-morta-a-facadas-pelo-marido-na-frente-do-filho-de-5-anos-no-es.ghtml</a:t>
            </a:r>
          </a:p>
        </p:txBody>
      </p:sp>
    </p:spTree>
    <p:extLst>
      <p:ext uri="{BB962C8B-B14F-4D97-AF65-F5344CB8AC3E}">
        <p14:creationId xmlns:p14="http://schemas.microsoft.com/office/powerpoint/2010/main" val="15880029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A289628-DA12-4415-B054-610EBCB34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16497"/>
            <a:ext cx="7793880" cy="4828727"/>
          </a:xfrm>
          <a:prstGeom prst="rect">
            <a:avLst/>
          </a:prstGeom>
        </p:spPr>
      </p:pic>
      <p:sp>
        <p:nvSpPr>
          <p:cNvPr id="5" name="CaixaDeTexto 4">
            <a:extLst>
              <a:ext uri="{FF2B5EF4-FFF2-40B4-BE49-F238E27FC236}">
                <a16:creationId xmlns:a16="http://schemas.microsoft.com/office/drawing/2014/main" id="{D15CEB60-CF39-4E47-AE47-8063D0887F21}"/>
              </a:ext>
            </a:extLst>
          </p:cNvPr>
          <p:cNvSpPr txBox="1"/>
          <p:nvPr/>
        </p:nvSpPr>
        <p:spPr>
          <a:xfrm>
            <a:off x="675060" y="5445224"/>
            <a:ext cx="7793880" cy="646331"/>
          </a:xfrm>
          <a:prstGeom prst="rect">
            <a:avLst/>
          </a:prstGeom>
          <a:noFill/>
        </p:spPr>
        <p:txBody>
          <a:bodyPr wrap="square">
            <a:spAutoFit/>
          </a:bodyPr>
          <a:lstStyle/>
          <a:p>
            <a:r>
              <a:rPr lang="pt-BR" dirty="0"/>
              <a:t>https://istoe.com.br/rj-mulher-e-morta-a-facadas-pelo-marido-na-frente-dos-filhos/</a:t>
            </a:r>
          </a:p>
        </p:txBody>
      </p:sp>
      <p:sp>
        <p:nvSpPr>
          <p:cNvPr id="6" name="CaixaDeTexto 5">
            <a:extLst>
              <a:ext uri="{FF2B5EF4-FFF2-40B4-BE49-F238E27FC236}">
                <a16:creationId xmlns:a16="http://schemas.microsoft.com/office/drawing/2014/main" id="{3D3F6BF1-9E6F-44AC-A232-43E98AA3C39B}"/>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18/01/2022</a:t>
            </a:r>
          </a:p>
        </p:txBody>
      </p:sp>
    </p:spTree>
    <p:extLst>
      <p:ext uri="{BB962C8B-B14F-4D97-AF65-F5344CB8AC3E}">
        <p14:creationId xmlns:p14="http://schemas.microsoft.com/office/powerpoint/2010/main" val="268307081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2CD10FFB-DFAA-F4B0-9AEF-809E305566E8}"/>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18/03/2022</a:t>
            </a:r>
          </a:p>
        </p:txBody>
      </p:sp>
      <p:sp>
        <p:nvSpPr>
          <p:cNvPr id="4" name="CaixaDeTexto 3">
            <a:extLst>
              <a:ext uri="{FF2B5EF4-FFF2-40B4-BE49-F238E27FC236}">
                <a16:creationId xmlns:a16="http://schemas.microsoft.com/office/drawing/2014/main" id="{0AC7E37E-E3B6-4381-266C-08C2B8F16F34}"/>
              </a:ext>
            </a:extLst>
          </p:cNvPr>
          <p:cNvSpPr txBox="1"/>
          <p:nvPr/>
        </p:nvSpPr>
        <p:spPr>
          <a:xfrm>
            <a:off x="395536" y="4725144"/>
            <a:ext cx="8532948" cy="1384995"/>
          </a:xfrm>
          <a:prstGeom prst="rect">
            <a:avLst/>
          </a:prstGeom>
          <a:noFill/>
        </p:spPr>
        <p:txBody>
          <a:bodyPr wrap="square">
            <a:spAutoFit/>
          </a:bodyPr>
          <a:lstStyle/>
          <a:p>
            <a:r>
              <a:rPr lang="pt-BR" sz="1400" b="0" i="0" dirty="0">
                <a:solidFill>
                  <a:srgbClr val="182C3F"/>
                </a:solidFill>
                <a:effectLst/>
                <a:latin typeface="Hind Vadodara" panose="020B0502040204020203" pitchFamily="2" charset="0"/>
              </a:rPr>
              <a:t>Eloisa Rodrigues de Oliveira, 37, morreu na noite de quinta-feira (17/3) após ser esfaqueada um dia antes na frente dos filhos de um a oito anos. O suspeito é o ex-companheiro da vítima, Fabiano </a:t>
            </a:r>
            <a:r>
              <a:rPr lang="pt-BR" sz="1400" b="0" i="0" dirty="0" err="1">
                <a:solidFill>
                  <a:srgbClr val="182C3F"/>
                </a:solidFill>
                <a:effectLst/>
                <a:latin typeface="Hind Vadodara" panose="020B0502040204020203" pitchFamily="2" charset="0"/>
              </a:rPr>
              <a:t>Querino</a:t>
            </a:r>
            <a:r>
              <a:rPr lang="pt-BR" sz="1400" b="0" i="0" dirty="0">
                <a:solidFill>
                  <a:srgbClr val="182C3F"/>
                </a:solidFill>
                <a:effectLst/>
                <a:latin typeface="Hind Vadodara" panose="020B0502040204020203" pitchFamily="2" charset="0"/>
              </a:rPr>
              <a:t> dos Santos, 35, </a:t>
            </a:r>
            <a:r>
              <a:rPr lang="pt-BR" sz="1400" b="0" i="0" dirty="0" err="1">
                <a:solidFill>
                  <a:srgbClr val="182C3F"/>
                </a:solidFill>
                <a:effectLst/>
                <a:latin typeface="Hind Vadodara" panose="020B0502040204020203" pitchFamily="2" charset="0"/>
              </a:rPr>
              <a:t>padrastro</a:t>
            </a:r>
            <a:r>
              <a:rPr lang="pt-BR" sz="1400" b="0" i="0" dirty="0">
                <a:solidFill>
                  <a:srgbClr val="182C3F"/>
                </a:solidFill>
                <a:effectLst/>
                <a:latin typeface="Hind Vadodara" panose="020B0502040204020203" pitchFamily="2" charset="0"/>
              </a:rPr>
              <a:t> das crianças. </a:t>
            </a:r>
          </a:p>
          <a:p>
            <a:r>
              <a:rPr lang="pt-BR" sz="1400" b="0" i="0" dirty="0">
                <a:solidFill>
                  <a:srgbClr val="182C3F"/>
                </a:solidFill>
                <a:effectLst/>
                <a:latin typeface="Hind Vadodara" panose="02000000000000000000" pitchFamily="2" charset="0"/>
              </a:rPr>
              <a:t>Um pastor da congregação frequentada por Eloisa informou aos policiais que conhecia a situação de violência doméstica vivida pela vítima. O boletim de ocorrência foi registrado como feminicídio qualificado se praticado na presença de descendente ou ascendente da vítima.</a:t>
            </a:r>
            <a:endParaRPr lang="pt-BR" sz="1400" dirty="0"/>
          </a:p>
        </p:txBody>
      </p:sp>
      <p:pic>
        <p:nvPicPr>
          <p:cNvPr id="6" name="Imagem 5">
            <a:extLst>
              <a:ext uri="{FF2B5EF4-FFF2-40B4-BE49-F238E27FC236}">
                <a16:creationId xmlns:a16="http://schemas.microsoft.com/office/drawing/2014/main" id="{459DF339-D3C0-4DD9-B0C1-28129B6EE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52102"/>
            <a:ext cx="5328592" cy="4444345"/>
          </a:xfrm>
          <a:prstGeom prst="rect">
            <a:avLst/>
          </a:prstGeom>
        </p:spPr>
      </p:pic>
      <p:sp>
        <p:nvSpPr>
          <p:cNvPr id="8" name="CaixaDeTexto 7">
            <a:extLst>
              <a:ext uri="{FF2B5EF4-FFF2-40B4-BE49-F238E27FC236}">
                <a16:creationId xmlns:a16="http://schemas.microsoft.com/office/drawing/2014/main" id="{9D97534A-032D-3C02-202E-570427E16409}"/>
              </a:ext>
            </a:extLst>
          </p:cNvPr>
          <p:cNvSpPr txBox="1"/>
          <p:nvPr/>
        </p:nvSpPr>
        <p:spPr>
          <a:xfrm>
            <a:off x="287778" y="6089264"/>
            <a:ext cx="8748464" cy="646331"/>
          </a:xfrm>
          <a:prstGeom prst="rect">
            <a:avLst/>
          </a:prstGeom>
          <a:noFill/>
        </p:spPr>
        <p:txBody>
          <a:bodyPr wrap="square">
            <a:spAutoFit/>
          </a:bodyPr>
          <a:lstStyle/>
          <a:p>
            <a:r>
              <a:rPr lang="pt-BR" dirty="0"/>
              <a:t>https://www.douradosnews.com.br/policia/mulher-foi-morta-a-facadas-pelo-ex-marido-na-frente-dos-filhos/1179275/</a:t>
            </a:r>
          </a:p>
        </p:txBody>
      </p:sp>
    </p:spTree>
    <p:extLst>
      <p:ext uri="{BB962C8B-B14F-4D97-AF65-F5344CB8AC3E}">
        <p14:creationId xmlns:p14="http://schemas.microsoft.com/office/powerpoint/2010/main" val="138976995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E87B44C-7731-D32E-FFAE-41AAC3775767}"/>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04/04/2022</a:t>
            </a:r>
          </a:p>
        </p:txBody>
      </p:sp>
      <p:pic>
        <p:nvPicPr>
          <p:cNvPr id="4" name="Imagem 3">
            <a:extLst>
              <a:ext uri="{FF2B5EF4-FFF2-40B4-BE49-F238E27FC236}">
                <a16:creationId xmlns:a16="http://schemas.microsoft.com/office/drawing/2014/main" id="{2A99D706-5BB0-2D77-94C3-7437FD9B6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32"/>
            <a:ext cx="6972448" cy="5752900"/>
          </a:xfrm>
          <a:prstGeom prst="rect">
            <a:avLst/>
          </a:prstGeom>
        </p:spPr>
      </p:pic>
      <p:sp>
        <p:nvSpPr>
          <p:cNvPr id="5" name="CaixaDeTexto 4">
            <a:extLst>
              <a:ext uri="{FF2B5EF4-FFF2-40B4-BE49-F238E27FC236}">
                <a16:creationId xmlns:a16="http://schemas.microsoft.com/office/drawing/2014/main" id="{BE7E724C-0718-3C92-AEFB-6A1C24C6E7FE}"/>
              </a:ext>
            </a:extLst>
          </p:cNvPr>
          <p:cNvSpPr txBox="1"/>
          <p:nvPr/>
        </p:nvSpPr>
        <p:spPr>
          <a:xfrm>
            <a:off x="473694" y="5776075"/>
            <a:ext cx="7272808" cy="646331"/>
          </a:xfrm>
          <a:prstGeom prst="rect">
            <a:avLst/>
          </a:prstGeom>
          <a:noFill/>
        </p:spPr>
        <p:txBody>
          <a:bodyPr wrap="square" rtlCol="0">
            <a:spAutoFit/>
          </a:bodyPr>
          <a:lstStyle/>
          <a:p>
            <a:r>
              <a:rPr lang="pt-BR" dirty="0"/>
              <a:t>https://oimparcial.com.br/noticias/2022/04/mulher-e-morta-a-golpes-de-faca-pelo-ex-companheiro-na-frente-dos-filhos/</a:t>
            </a:r>
          </a:p>
        </p:txBody>
      </p:sp>
      <p:sp>
        <p:nvSpPr>
          <p:cNvPr id="6" name="CaixaDeTexto 5">
            <a:extLst>
              <a:ext uri="{FF2B5EF4-FFF2-40B4-BE49-F238E27FC236}">
                <a16:creationId xmlns:a16="http://schemas.microsoft.com/office/drawing/2014/main" id="{4B86A7F3-FEE4-3141-D2ED-18D5E812CE47}"/>
              </a:ext>
            </a:extLst>
          </p:cNvPr>
          <p:cNvSpPr txBox="1"/>
          <p:nvPr/>
        </p:nvSpPr>
        <p:spPr>
          <a:xfrm>
            <a:off x="6588224" y="836712"/>
            <a:ext cx="2376264" cy="4247317"/>
          </a:xfrm>
          <a:prstGeom prst="rect">
            <a:avLst/>
          </a:prstGeom>
          <a:noFill/>
        </p:spPr>
        <p:txBody>
          <a:bodyPr wrap="square" rtlCol="0">
            <a:spAutoFit/>
          </a:bodyPr>
          <a:lstStyle/>
          <a:p>
            <a:r>
              <a:rPr lang="pt-BR" b="0" i="0" dirty="0">
                <a:solidFill>
                  <a:srgbClr val="333333"/>
                </a:solidFill>
                <a:effectLst/>
                <a:latin typeface="oimparcial"/>
              </a:rPr>
              <a:t>Na noite desse domingo (3), uma mulher, identificada como </a:t>
            </a:r>
            <a:r>
              <a:rPr lang="pt-BR" b="0" i="0" dirty="0" err="1">
                <a:solidFill>
                  <a:srgbClr val="333333"/>
                </a:solidFill>
                <a:effectLst/>
                <a:latin typeface="oimparcial"/>
              </a:rPr>
              <a:t>Lucicleide</a:t>
            </a:r>
            <a:r>
              <a:rPr lang="pt-BR" b="0" i="0" dirty="0">
                <a:solidFill>
                  <a:srgbClr val="333333"/>
                </a:solidFill>
                <a:effectLst/>
                <a:latin typeface="oimparcial"/>
              </a:rPr>
              <a:t> da Silva, de 36 anos, foi morta pelo ex-companheiro, identificado como </a:t>
            </a:r>
            <a:r>
              <a:rPr lang="pt-BR" b="0" i="0" u="sng" dirty="0">
                <a:effectLst/>
                <a:latin typeface="oimparcial"/>
                <a:hlinkClick r:id="rId3"/>
              </a:rPr>
              <a:t>José Carlos</a:t>
            </a:r>
            <a:r>
              <a:rPr lang="pt-BR" b="0" i="0" dirty="0">
                <a:solidFill>
                  <a:srgbClr val="333333"/>
                </a:solidFill>
                <a:effectLst/>
                <a:latin typeface="oimparcial"/>
              </a:rPr>
              <a:t>, na frente dos filhos, que são menores de idade, no povoado de Estopa, na zona rural do município de Itapecuru-Mirim, no </a:t>
            </a:r>
            <a:r>
              <a:rPr lang="pt-BR" b="0" i="0" u="sng" dirty="0">
                <a:effectLst/>
                <a:latin typeface="oimparcial"/>
                <a:hlinkClick r:id="rId4"/>
              </a:rPr>
              <a:t>Maranhão</a:t>
            </a:r>
            <a:r>
              <a:rPr lang="pt-BR" b="0" i="0" dirty="0">
                <a:solidFill>
                  <a:srgbClr val="333333"/>
                </a:solidFill>
                <a:effectLst/>
                <a:latin typeface="oimparcial"/>
              </a:rPr>
              <a:t>.</a:t>
            </a:r>
            <a:endParaRPr lang="pt-BR" dirty="0"/>
          </a:p>
        </p:txBody>
      </p:sp>
    </p:spTree>
    <p:extLst>
      <p:ext uri="{BB962C8B-B14F-4D97-AF65-F5344CB8AC3E}">
        <p14:creationId xmlns:p14="http://schemas.microsoft.com/office/powerpoint/2010/main" val="11159985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C9AFAC7D-81CF-BCE1-4C3A-D7864443CC72}"/>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10/05/2022</a:t>
            </a:r>
          </a:p>
        </p:txBody>
      </p:sp>
      <p:sp>
        <p:nvSpPr>
          <p:cNvPr id="6" name="CaixaDeTexto 5">
            <a:extLst>
              <a:ext uri="{FF2B5EF4-FFF2-40B4-BE49-F238E27FC236}">
                <a16:creationId xmlns:a16="http://schemas.microsoft.com/office/drawing/2014/main" id="{35AAC1DA-9F61-815C-4D25-61A0255DF747}"/>
              </a:ext>
            </a:extLst>
          </p:cNvPr>
          <p:cNvSpPr txBox="1"/>
          <p:nvPr/>
        </p:nvSpPr>
        <p:spPr>
          <a:xfrm>
            <a:off x="431540" y="5951021"/>
            <a:ext cx="8280920" cy="646331"/>
          </a:xfrm>
          <a:prstGeom prst="rect">
            <a:avLst/>
          </a:prstGeom>
          <a:noFill/>
        </p:spPr>
        <p:txBody>
          <a:bodyPr wrap="square">
            <a:spAutoFit/>
          </a:bodyPr>
          <a:lstStyle/>
          <a:p>
            <a:r>
              <a:rPr lang="pt-BR" dirty="0"/>
              <a:t>https://correiocentralro.com.br/noticias/brasil/sp-pai-mata-filho-de-10-anos-e-comete-suicidio-apos-crime/14473</a:t>
            </a:r>
          </a:p>
        </p:txBody>
      </p:sp>
      <p:pic>
        <p:nvPicPr>
          <p:cNvPr id="8" name="Imagem 7">
            <a:extLst>
              <a:ext uri="{FF2B5EF4-FFF2-40B4-BE49-F238E27FC236}">
                <a16:creationId xmlns:a16="http://schemas.microsoft.com/office/drawing/2014/main" id="{00A7029B-1782-E2E2-3625-A7778517F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16632"/>
            <a:ext cx="5400600" cy="5162228"/>
          </a:xfrm>
          <a:prstGeom prst="rect">
            <a:avLst/>
          </a:prstGeom>
        </p:spPr>
      </p:pic>
      <p:sp>
        <p:nvSpPr>
          <p:cNvPr id="10" name="CaixaDeTexto 9">
            <a:extLst>
              <a:ext uri="{FF2B5EF4-FFF2-40B4-BE49-F238E27FC236}">
                <a16:creationId xmlns:a16="http://schemas.microsoft.com/office/drawing/2014/main" id="{CDF88B5F-8CF6-336A-6872-E265D7E19F22}"/>
              </a:ext>
            </a:extLst>
          </p:cNvPr>
          <p:cNvSpPr txBox="1"/>
          <p:nvPr/>
        </p:nvSpPr>
        <p:spPr>
          <a:xfrm>
            <a:off x="539552" y="5157192"/>
            <a:ext cx="8280920" cy="646331"/>
          </a:xfrm>
          <a:prstGeom prst="rect">
            <a:avLst/>
          </a:prstGeom>
          <a:noFill/>
        </p:spPr>
        <p:txBody>
          <a:bodyPr wrap="square">
            <a:spAutoFit/>
          </a:bodyPr>
          <a:lstStyle/>
          <a:p>
            <a:r>
              <a:rPr lang="pt-BR" dirty="0"/>
              <a:t>https://girodenotic.wordpress.com/2022/05/10/tragedia-pai-mata-o-filho-e-comete-suicidio-por-motivo-de-guarda-da-crianca/</a:t>
            </a:r>
          </a:p>
        </p:txBody>
      </p:sp>
    </p:spTree>
    <p:extLst>
      <p:ext uri="{BB962C8B-B14F-4D97-AF65-F5344CB8AC3E}">
        <p14:creationId xmlns:p14="http://schemas.microsoft.com/office/powerpoint/2010/main" val="374043254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FC19B98-52D3-4033-8459-5F7B746BB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692696"/>
            <a:ext cx="7200800" cy="5544616"/>
          </a:xfrm>
          <a:prstGeom prst="rect">
            <a:avLst/>
          </a:prstGeom>
        </p:spPr>
      </p:pic>
    </p:spTree>
    <p:extLst>
      <p:ext uri="{BB962C8B-B14F-4D97-AF65-F5344CB8AC3E}">
        <p14:creationId xmlns:p14="http://schemas.microsoft.com/office/powerpoint/2010/main" val="367820090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85786" y="428604"/>
            <a:ext cx="7715304" cy="6000792"/>
          </a:xfrm>
          <a:prstGeom prst="rect">
            <a:avLst/>
          </a:prstGeom>
          <a:noFill/>
          <a:ln w="9525">
            <a:noFill/>
            <a:miter lim="800000"/>
            <a:headEnd/>
            <a:tailEnd/>
          </a:ln>
          <a:effec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28596" y="428604"/>
            <a:ext cx="8286807" cy="5808708"/>
          </a:xfrm>
          <a:prstGeom prst="rect">
            <a:avLst/>
          </a:prstGeom>
          <a:noFill/>
          <a:ln w="9525">
            <a:noFill/>
            <a:miter lim="800000"/>
            <a:headEnd/>
            <a:tailEnd/>
          </a:ln>
          <a:effec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95536" y="692696"/>
            <a:ext cx="8572560" cy="571504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204CAA4-70E3-4825-8109-832B47DEEA36}"/>
              </a:ext>
            </a:extLst>
          </p:cNvPr>
          <p:cNvSpPr txBox="1"/>
          <p:nvPr/>
        </p:nvSpPr>
        <p:spPr>
          <a:xfrm>
            <a:off x="7055768" y="44624"/>
            <a:ext cx="2088232" cy="461665"/>
          </a:xfrm>
          <a:prstGeom prst="rect">
            <a:avLst/>
          </a:prstGeom>
          <a:solidFill>
            <a:schemeClr val="accent6">
              <a:lumMod val="20000"/>
              <a:lumOff val="80000"/>
            </a:schemeClr>
          </a:solidFill>
          <a:ln w="57150">
            <a:solidFill>
              <a:schemeClr val="tx1"/>
            </a:solidFill>
          </a:ln>
        </p:spPr>
        <p:txBody>
          <a:bodyPr wrap="square" rtlCol="0">
            <a:spAutoFit/>
          </a:bodyPr>
          <a:lstStyle/>
          <a:p>
            <a:pPr algn="ctr"/>
            <a:r>
              <a:rPr lang="pt-BR" sz="2400" b="1" dirty="0"/>
              <a:t>2015</a:t>
            </a:r>
          </a:p>
        </p:txBody>
      </p:sp>
      <p:pic>
        <p:nvPicPr>
          <p:cNvPr id="7" name="Imagem 6">
            <a:extLst>
              <a:ext uri="{FF2B5EF4-FFF2-40B4-BE49-F238E27FC236}">
                <a16:creationId xmlns:a16="http://schemas.microsoft.com/office/drawing/2014/main" id="{590724F9-3522-4277-B528-1947344FB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5754088" cy="5719341"/>
          </a:xfrm>
          <a:prstGeom prst="rect">
            <a:avLst/>
          </a:prstGeom>
        </p:spPr>
      </p:pic>
      <p:sp>
        <p:nvSpPr>
          <p:cNvPr id="9" name="CaixaDeTexto 8">
            <a:extLst>
              <a:ext uri="{FF2B5EF4-FFF2-40B4-BE49-F238E27FC236}">
                <a16:creationId xmlns:a16="http://schemas.microsoft.com/office/drawing/2014/main" id="{B5CFD3A5-9497-495E-B8FD-5E2593FE51BB}"/>
              </a:ext>
            </a:extLst>
          </p:cNvPr>
          <p:cNvSpPr txBox="1"/>
          <p:nvPr/>
        </p:nvSpPr>
        <p:spPr>
          <a:xfrm>
            <a:off x="4558684" y="5776994"/>
            <a:ext cx="4585316" cy="923330"/>
          </a:xfrm>
          <a:prstGeom prst="rect">
            <a:avLst/>
          </a:prstGeom>
          <a:noFill/>
        </p:spPr>
        <p:txBody>
          <a:bodyPr wrap="square">
            <a:spAutoFit/>
          </a:bodyPr>
          <a:lstStyle/>
          <a:p>
            <a:r>
              <a:rPr lang="pt-BR" dirty="0">
                <a:hlinkClick r:id="rId3"/>
              </a:rPr>
              <a:t>https://amitafamitaf.jusbrasil.com.br/noticias/261404103/era-rapidinho-diz-pai-suspeito-de-estuprar-cinco-filhas-indigenas-no-ap</a:t>
            </a:r>
            <a:r>
              <a:rPr lang="pt-BR" dirty="0"/>
              <a:t> </a:t>
            </a:r>
          </a:p>
        </p:txBody>
      </p:sp>
    </p:spTree>
    <p:extLst>
      <p:ext uri="{BB962C8B-B14F-4D97-AF65-F5344CB8AC3E}">
        <p14:creationId xmlns:p14="http://schemas.microsoft.com/office/powerpoint/2010/main" val="388708314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observatorio3setor.org.br/wp-content/uploads/2018/11/crian%C3%A7a.jpg"/>
          <p:cNvPicPr>
            <a:picLocks noChangeAspect="1" noChangeArrowheads="1"/>
          </p:cNvPicPr>
          <p:nvPr/>
        </p:nvPicPr>
        <p:blipFill>
          <a:blip r:embed="rId2" cstate="print"/>
          <a:srcRect/>
          <a:stretch>
            <a:fillRect/>
          </a:stretch>
        </p:blipFill>
        <p:spPr bwMode="auto">
          <a:xfrm>
            <a:off x="1043608" y="3284984"/>
            <a:ext cx="5610225" cy="3381375"/>
          </a:xfrm>
          <a:prstGeom prst="rect">
            <a:avLst/>
          </a:prstGeom>
          <a:noFill/>
        </p:spPr>
      </p:pic>
      <p:pic>
        <p:nvPicPr>
          <p:cNvPr id="28675" name="Picture 3"/>
          <p:cNvPicPr>
            <a:picLocks noChangeAspect="1" noChangeArrowheads="1"/>
          </p:cNvPicPr>
          <p:nvPr/>
        </p:nvPicPr>
        <p:blipFill>
          <a:blip r:embed="rId3" cstate="print"/>
          <a:srcRect/>
          <a:stretch>
            <a:fillRect/>
          </a:stretch>
        </p:blipFill>
        <p:spPr bwMode="auto">
          <a:xfrm>
            <a:off x="179512" y="116631"/>
            <a:ext cx="8712968" cy="3168353"/>
          </a:xfrm>
          <a:prstGeom prst="rect">
            <a:avLst/>
          </a:prstGeom>
          <a:noFill/>
          <a:ln w="9525">
            <a:noFill/>
            <a:miter lim="800000"/>
            <a:headEnd/>
            <a:tailEnd/>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857225" y="428604"/>
            <a:ext cx="7643866" cy="5643602"/>
          </a:xfrm>
          <a:prstGeom prst="rect">
            <a:avLst/>
          </a:prstGeom>
          <a:noFill/>
          <a:ln w="9525">
            <a:noFill/>
            <a:miter lim="800000"/>
            <a:headEnd/>
            <a:tailEnd/>
          </a:ln>
          <a:effec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poa24horas.com.br/wp-content/uploads/2019/10/Sem-t%C3%ADtulo-186.jpg"/>
          <p:cNvPicPr>
            <a:picLocks noChangeAspect="1" noChangeArrowheads="1"/>
          </p:cNvPicPr>
          <p:nvPr/>
        </p:nvPicPr>
        <p:blipFill>
          <a:blip r:embed="rId2" cstate="print"/>
          <a:srcRect/>
          <a:stretch>
            <a:fillRect/>
          </a:stretch>
        </p:blipFill>
        <p:spPr bwMode="auto">
          <a:xfrm>
            <a:off x="611560" y="4725144"/>
            <a:ext cx="3600400" cy="1944216"/>
          </a:xfrm>
          <a:prstGeom prst="rect">
            <a:avLst/>
          </a:prstGeom>
          <a:noFill/>
        </p:spPr>
      </p:pic>
      <p:pic>
        <p:nvPicPr>
          <p:cNvPr id="1027" name="Picture 3"/>
          <p:cNvPicPr>
            <a:picLocks noChangeAspect="1" noChangeArrowheads="1"/>
          </p:cNvPicPr>
          <p:nvPr/>
        </p:nvPicPr>
        <p:blipFill>
          <a:blip r:embed="rId3" cstate="print"/>
          <a:srcRect/>
          <a:stretch>
            <a:fillRect/>
          </a:stretch>
        </p:blipFill>
        <p:spPr bwMode="auto">
          <a:xfrm>
            <a:off x="467544" y="116632"/>
            <a:ext cx="8496944" cy="4536504"/>
          </a:xfrm>
          <a:prstGeom prst="rect">
            <a:avLst/>
          </a:prstGeom>
          <a:noFill/>
          <a:ln w="9525">
            <a:noFill/>
            <a:miter lim="800000"/>
            <a:headEnd/>
            <a:tailEnd/>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11560" y="260648"/>
            <a:ext cx="8280920" cy="3312367"/>
          </a:xfrm>
          <a:prstGeom prst="rect">
            <a:avLst/>
          </a:prstGeom>
          <a:noFill/>
          <a:ln w="9525">
            <a:noFill/>
            <a:miter lim="800000"/>
            <a:headEnd/>
            <a:tailEnd/>
          </a:ln>
        </p:spPr>
      </p:pic>
      <p:sp>
        <p:nvSpPr>
          <p:cNvPr id="3" name="Retângulo 2"/>
          <p:cNvSpPr/>
          <p:nvPr/>
        </p:nvSpPr>
        <p:spPr>
          <a:xfrm>
            <a:off x="467544" y="3573016"/>
            <a:ext cx="8496944" cy="2862322"/>
          </a:xfrm>
          <a:prstGeom prst="rect">
            <a:avLst/>
          </a:prstGeom>
        </p:spPr>
        <p:txBody>
          <a:bodyPr wrap="square">
            <a:spAutoFit/>
          </a:bodyPr>
          <a:lstStyle/>
          <a:p>
            <a:pPr algn="just"/>
            <a:r>
              <a:rPr lang="pt-BR" dirty="0"/>
              <a:t>Aplicar regime mais gravoso apenas e </a:t>
            </a:r>
            <a:r>
              <a:rPr lang="pt-BR" dirty="0" err="1"/>
              <a:t>tão-somente</a:t>
            </a:r>
            <a:r>
              <a:rPr lang="pt-BR" dirty="0"/>
              <a:t> pelo fato da natureza hedionda do delito é ilegal. Com este entendimento, o ministro Jorge </a:t>
            </a:r>
            <a:r>
              <a:rPr lang="pt-BR" dirty="0" err="1"/>
              <a:t>Mussi</a:t>
            </a:r>
            <a:r>
              <a:rPr lang="pt-BR" dirty="0"/>
              <a:t>, do Superior Tribunal de Justiça, acolheu pedido de Habeas Corpus de um homem condenado por estupro de uma adolescente. </a:t>
            </a:r>
          </a:p>
          <a:p>
            <a:pPr algn="just"/>
            <a:r>
              <a:rPr lang="pt-BR" dirty="0"/>
              <a:t>O juiz de primeira instância condenou o homem a oito anos de prisão e determinou cumprimento de pena em regime fechado. Um pedido de danos morais feito pela vítima foi negado pelo juiz. </a:t>
            </a:r>
          </a:p>
          <a:p>
            <a:pPr algn="just"/>
            <a:r>
              <a:rPr lang="pt-BR" dirty="0"/>
              <a:t>O ministro Jorge </a:t>
            </a:r>
            <a:r>
              <a:rPr lang="pt-BR" dirty="0" err="1"/>
              <a:t>Mussi</a:t>
            </a:r>
            <a:r>
              <a:rPr lang="pt-BR" dirty="0"/>
              <a:t> acolheu os argumentos, também ressaltando que </a:t>
            </a:r>
            <a:r>
              <a:rPr lang="pt-BR" b="1" i="1" u="sng" dirty="0"/>
              <a:t>o condenado é réu primário e que a pena foi fixada no mínimo legal. Assim, estabeleceu o regime semiaberto para cumprimento de pena.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286000" y="2967335"/>
            <a:ext cx="4572000" cy="369332"/>
          </a:xfrm>
          <a:prstGeom prst="rect">
            <a:avLst/>
          </a:prstGeom>
        </p:spPr>
        <p:txBody>
          <a:bodyPr>
            <a:spAutoFit/>
          </a:bodyPr>
          <a:lstStyle/>
          <a:p>
            <a:r>
              <a:rPr lang="pt-BR" dirty="0">
                <a:hlinkClick r:id="rId2"/>
              </a:rPr>
              <a:t>/</a:t>
            </a:r>
            <a:endParaRPr lang="pt-BR" dirty="0"/>
          </a:p>
        </p:txBody>
      </p:sp>
      <p:pic>
        <p:nvPicPr>
          <p:cNvPr id="3074" name="Picture 2"/>
          <p:cNvPicPr>
            <a:picLocks noChangeAspect="1" noChangeArrowheads="1"/>
          </p:cNvPicPr>
          <p:nvPr/>
        </p:nvPicPr>
        <p:blipFill>
          <a:blip r:embed="rId3" cstate="print"/>
          <a:srcRect/>
          <a:stretch>
            <a:fillRect/>
          </a:stretch>
        </p:blipFill>
        <p:spPr bwMode="auto">
          <a:xfrm>
            <a:off x="428624" y="571480"/>
            <a:ext cx="8286779" cy="5572164"/>
          </a:xfrm>
          <a:prstGeom prst="rect">
            <a:avLst/>
          </a:prstGeom>
          <a:noFill/>
          <a:ln w="9525">
            <a:noFill/>
            <a:miter lim="800000"/>
            <a:headEnd/>
            <a:tailEnd/>
          </a:ln>
          <a:effec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EE64AC6-2DDA-50C5-9DC0-0C05DC882B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671" y="1059910"/>
            <a:ext cx="3888002" cy="2166431"/>
          </a:xfrm>
          <a:prstGeom prst="rect">
            <a:avLst/>
          </a:prstGeom>
        </p:spPr>
      </p:pic>
      <p:pic>
        <p:nvPicPr>
          <p:cNvPr id="7" name="Imagem 6">
            <a:extLst>
              <a:ext uri="{FF2B5EF4-FFF2-40B4-BE49-F238E27FC236}">
                <a16:creationId xmlns:a16="http://schemas.microsoft.com/office/drawing/2014/main" id="{8C5B108E-8858-80AC-6EF5-763DDE9E2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231" y="857250"/>
            <a:ext cx="3726687" cy="5143500"/>
          </a:xfrm>
          <a:prstGeom prst="rect">
            <a:avLst/>
          </a:prstGeom>
        </p:spPr>
      </p:pic>
      <p:sp>
        <p:nvSpPr>
          <p:cNvPr id="8" name="CaixaDeTexto 7">
            <a:extLst>
              <a:ext uri="{FF2B5EF4-FFF2-40B4-BE49-F238E27FC236}">
                <a16:creationId xmlns:a16="http://schemas.microsoft.com/office/drawing/2014/main" id="{CA602930-D482-9AC2-ED5D-A6777199EF7E}"/>
              </a:ext>
            </a:extLst>
          </p:cNvPr>
          <p:cNvSpPr txBox="1"/>
          <p:nvPr/>
        </p:nvSpPr>
        <p:spPr>
          <a:xfrm>
            <a:off x="270667" y="3429000"/>
            <a:ext cx="5266190" cy="2677656"/>
          </a:xfrm>
          <a:prstGeom prst="rect">
            <a:avLst/>
          </a:prstGeom>
          <a:noFill/>
        </p:spPr>
        <p:txBody>
          <a:bodyPr wrap="square" rtlCol="0">
            <a:spAutoFit/>
          </a:bodyPr>
          <a:lstStyle/>
          <a:p>
            <a:r>
              <a:rPr lang="pt-BR" sz="1200" dirty="0"/>
              <a:t>ÉRIKA de família evangélica, conheceu o marido no baile FUNK. Ela trabalhava com venda de material hospitalar e ele trabalhava com venda de venezianas. Ela ganhava mais do que ele, e ele a menosprezava.</a:t>
            </a:r>
          </a:p>
          <a:p>
            <a:r>
              <a:rPr lang="pt-BR" sz="1200" dirty="0"/>
              <a:t>Ela nunca abriu Boletim de </a:t>
            </a:r>
            <a:r>
              <a:rPr lang="pt-BR" sz="1200" dirty="0" err="1"/>
              <a:t>Ocorrencia</a:t>
            </a:r>
            <a:r>
              <a:rPr lang="pt-BR" sz="1200" dirty="0"/>
              <a:t>, era bastante discreta em relação ao que vivia em caso, todavia, no dia do crime (domingo) eles almoçaram com uma prima de Erika que é casada, então Erika contou que estava pensando em se separar.</a:t>
            </a:r>
          </a:p>
          <a:p>
            <a:r>
              <a:rPr lang="pt-BR" sz="1200" dirty="0"/>
              <a:t>Após o almoço os casais se despediram e Erika e sua família voltou para casa. Durante o jogo, houve um desentendimento pelo </a:t>
            </a:r>
            <a:r>
              <a:rPr lang="pt-BR" sz="1200" dirty="0" err="1"/>
              <a:t>watssap</a:t>
            </a:r>
            <a:r>
              <a:rPr lang="pt-BR" sz="1200" dirty="0"/>
              <a:t> entre Erika e a família do marido. O marido tomou as dores, o casal brigou e assim ocorreu o assassinato.</a:t>
            </a:r>
          </a:p>
          <a:p>
            <a:r>
              <a:rPr lang="pt-BR" sz="1200" dirty="0"/>
              <a:t>Localizei a família da Érika onde então obtive essa informação. Érika teve gêmeos que hoje estão na guarda da avó materna, todavia o marido de Erika reponde solto e quer ter convivência com os filhos alegando agora que a família materna está fazendo “Alienação Parental”</a:t>
            </a:r>
          </a:p>
        </p:txBody>
      </p:sp>
    </p:spTree>
    <p:extLst>
      <p:ext uri="{BB962C8B-B14F-4D97-AF65-F5344CB8AC3E}">
        <p14:creationId xmlns:p14="http://schemas.microsoft.com/office/powerpoint/2010/main" val="595718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204CAA4-70E3-4825-8109-832B47DEEA36}"/>
              </a:ext>
            </a:extLst>
          </p:cNvPr>
          <p:cNvSpPr txBox="1"/>
          <p:nvPr/>
        </p:nvSpPr>
        <p:spPr>
          <a:xfrm>
            <a:off x="7055768" y="44624"/>
            <a:ext cx="2088232" cy="461665"/>
          </a:xfrm>
          <a:prstGeom prst="rect">
            <a:avLst/>
          </a:prstGeom>
          <a:solidFill>
            <a:schemeClr val="accent6">
              <a:lumMod val="20000"/>
              <a:lumOff val="80000"/>
            </a:schemeClr>
          </a:solidFill>
          <a:ln w="57150">
            <a:solidFill>
              <a:schemeClr val="tx1"/>
            </a:solidFill>
          </a:ln>
        </p:spPr>
        <p:txBody>
          <a:bodyPr wrap="square" rtlCol="0">
            <a:spAutoFit/>
          </a:bodyPr>
          <a:lstStyle/>
          <a:p>
            <a:pPr algn="ctr"/>
            <a:r>
              <a:rPr lang="pt-BR" sz="2400" b="1" dirty="0"/>
              <a:t>19/01/2015</a:t>
            </a:r>
          </a:p>
        </p:txBody>
      </p:sp>
      <p:pic>
        <p:nvPicPr>
          <p:cNvPr id="4" name="Imagem 3">
            <a:extLst>
              <a:ext uri="{FF2B5EF4-FFF2-40B4-BE49-F238E27FC236}">
                <a16:creationId xmlns:a16="http://schemas.microsoft.com/office/drawing/2014/main" id="{7E34A04A-6177-4EBB-AF19-6AC71DF4D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2" y="515409"/>
            <a:ext cx="4545368" cy="3906777"/>
          </a:xfrm>
          <a:prstGeom prst="rect">
            <a:avLst/>
          </a:prstGeom>
        </p:spPr>
      </p:pic>
      <p:sp>
        <p:nvSpPr>
          <p:cNvPr id="5" name="CaixaDeTexto 4">
            <a:extLst>
              <a:ext uri="{FF2B5EF4-FFF2-40B4-BE49-F238E27FC236}">
                <a16:creationId xmlns:a16="http://schemas.microsoft.com/office/drawing/2014/main" id="{5C06CA19-ED65-49A4-80D0-5E8C4536572B}"/>
              </a:ext>
            </a:extLst>
          </p:cNvPr>
          <p:cNvSpPr txBox="1"/>
          <p:nvPr/>
        </p:nvSpPr>
        <p:spPr>
          <a:xfrm>
            <a:off x="4644008" y="671691"/>
            <a:ext cx="4392488" cy="4524315"/>
          </a:xfrm>
          <a:prstGeom prst="rect">
            <a:avLst/>
          </a:prstGeom>
          <a:noFill/>
        </p:spPr>
        <p:txBody>
          <a:bodyPr wrap="square" rtlCol="0">
            <a:spAutoFit/>
          </a:bodyPr>
          <a:lstStyle/>
          <a:p>
            <a:pPr algn="just"/>
            <a:r>
              <a:rPr lang="pt-BR" sz="1600" dirty="0"/>
              <a:t>Ainda de acordo com a PM, no último dia 6, a mãe das meninas fez um Boletim de Ocorrência contra </a:t>
            </a:r>
            <a:r>
              <a:rPr lang="pt-BR" sz="1600" dirty="0" err="1"/>
              <a:t>Scholles</a:t>
            </a:r>
            <a:r>
              <a:rPr lang="pt-BR" sz="1600" dirty="0"/>
              <a:t> por ameaças e estava proibido de ver as crianças por meio de uma medida protetiva, mas elas estavam com o pai neste domingo (18). Ainda não se sabe se ele as sequestrou ou se a mãe permitiu a ida à casa do assassino.</a:t>
            </a:r>
          </a:p>
          <a:p>
            <a:pPr algn="just"/>
            <a:r>
              <a:rPr lang="pt-BR" sz="1600" dirty="0"/>
              <a:t>Primeiro, o homem matou a filha de três anos enforcada, em seguida fez o mesmo com a de cinco anos. Após o crime bárbaro, manteve a câmera do notebook ligada e se matou com uma corda em uma garagem, também por enforcamento.</a:t>
            </a:r>
          </a:p>
          <a:p>
            <a:pPr algn="just"/>
            <a:r>
              <a:rPr lang="pt-BR" sz="1600" b="1" dirty="0"/>
              <a:t>Reincidente</a:t>
            </a:r>
          </a:p>
          <a:p>
            <a:pPr algn="just"/>
            <a:r>
              <a:rPr lang="pt-BR" sz="1600" dirty="0" err="1"/>
              <a:t>Scholles</a:t>
            </a:r>
            <a:r>
              <a:rPr lang="pt-BR" sz="1600" dirty="0"/>
              <a:t> já esteve preso em 2003, após matar um cunhado de 44 anos. Ele foi preso, mas acabou internado em uma clínica psiquiátrica, alegando depressão e tendências suicidas.</a:t>
            </a:r>
          </a:p>
        </p:txBody>
      </p:sp>
      <p:sp>
        <p:nvSpPr>
          <p:cNvPr id="6" name="CaixaDeTexto 5">
            <a:extLst>
              <a:ext uri="{FF2B5EF4-FFF2-40B4-BE49-F238E27FC236}">
                <a16:creationId xmlns:a16="http://schemas.microsoft.com/office/drawing/2014/main" id="{108CCC13-31F0-4B06-BEAD-95651584D310}"/>
              </a:ext>
            </a:extLst>
          </p:cNvPr>
          <p:cNvSpPr txBox="1"/>
          <p:nvPr/>
        </p:nvSpPr>
        <p:spPr>
          <a:xfrm>
            <a:off x="107504" y="5877272"/>
            <a:ext cx="8928992" cy="400110"/>
          </a:xfrm>
          <a:prstGeom prst="rect">
            <a:avLst/>
          </a:prstGeom>
          <a:noFill/>
        </p:spPr>
        <p:txBody>
          <a:bodyPr wrap="square" rtlCol="0">
            <a:spAutoFit/>
          </a:bodyPr>
          <a:lstStyle/>
          <a:p>
            <a:r>
              <a:rPr lang="pt-BR" sz="1000" dirty="0">
                <a:hlinkClick r:id="rId3"/>
              </a:rPr>
              <a:t>https://www.bandab.com.br/seguranca/pai-mata-filhas-de-tres-e-cinco-anos-se-enforca-e-filma-tudo-em-pinhais/?fbclid=IwAR2nR_aqmMMWPBeCqLE5dMXEfVOQM-o4Lx3hapB_ccedvN2n8R8IYXFJGd0</a:t>
            </a:r>
            <a:endParaRPr lang="pt-BR" sz="1000" dirty="0"/>
          </a:p>
        </p:txBody>
      </p:sp>
    </p:spTree>
    <p:extLst>
      <p:ext uri="{BB962C8B-B14F-4D97-AF65-F5344CB8AC3E}">
        <p14:creationId xmlns:p14="http://schemas.microsoft.com/office/powerpoint/2010/main" val="940470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A5AE771-7D4C-4FD2-99A5-82D54B1ACFCF}"/>
              </a:ext>
            </a:extLst>
          </p:cNvPr>
          <p:cNvSpPr txBox="1"/>
          <p:nvPr/>
        </p:nvSpPr>
        <p:spPr>
          <a:xfrm>
            <a:off x="240676" y="118915"/>
            <a:ext cx="8662647" cy="6740307"/>
          </a:xfrm>
          <a:prstGeom prst="rect">
            <a:avLst/>
          </a:prstGeom>
          <a:noFill/>
        </p:spPr>
        <p:txBody>
          <a:bodyPr wrap="square" rtlCol="0">
            <a:spAutoFit/>
          </a:bodyPr>
          <a:lstStyle/>
          <a:p>
            <a:pPr algn="ctr"/>
            <a:r>
              <a:rPr lang="pt-BR" b="1" u="sng" dirty="0"/>
              <a:t>FILHOS DA VIOLENCIA – 10 ANOS DA LEI DA ALIENAÇÃO PARENTAL NO BRASIL</a:t>
            </a:r>
            <a:endParaRPr lang="pt-BR" dirty="0"/>
          </a:p>
          <a:p>
            <a:pPr algn="just"/>
            <a:r>
              <a:rPr lang="pt-BR" sz="1200" dirty="0"/>
              <a:t> </a:t>
            </a:r>
          </a:p>
          <a:p>
            <a:pPr algn="just"/>
            <a:r>
              <a:rPr lang="pt-BR" sz="1300" dirty="0"/>
              <a:t>Com as mudanças nas leis de proteção as crianças e adolescentes vítimas de violência e abusos sexuais domesticas desde 2008 até hoje houve um crescimento cada vez maior de casos de morte de crianças no contexto de brigas domesticas, ou por </a:t>
            </a:r>
            <a:r>
              <a:rPr lang="pt-BR" sz="1300" b="1" u="sng" dirty="0">
                <a:highlight>
                  <a:srgbClr val="FFFF00"/>
                </a:highlight>
              </a:rPr>
              <a:t>queima de arquivo em denúncias de abusos e exploração sexual das crianças </a:t>
            </a:r>
            <a:r>
              <a:rPr lang="pt-BR" sz="1300" dirty="0"/>
              <a:t>por genitores ou pelos familiares que residem na moradia da criança, bem como um crescente número de assassinatos de mulheres na sua esmagadora maioria sendo as mães dos filhos do seu assassino, pelas mesmas motivações.</a:t>
            </a:r>
          </a:p>
          <a:p>
            <a:pPr algn="just"/>
            <a:r>
              <a:rPr lang="pt-BR" sz="1300" dirty="0"/>
              <a:t>Surgem nesse cenário as vítimas da orfandade materna, as crianças com mães mortas e pais presos pelo seu assassinato, sendo entregue em guarda para a família estendida materna - avós, tios irmãos, primos, e que, agora potencializado pelo princípio do garantismo penal, e com os benefícios prisionais que a lei de execução penal é leniente, com as saídas e benefícios a esses condenados, voltam na justiça com o pedido do exercício de seu direito parental de voltar ao convívio dos filhos que eles violentaram com a morte sangrenta de suas mães, voltando a vitimização e maior potencialização pois os familiares maternos já traumatizados com a perda do ente comum, agora luta pela vida da criança.</a:t>
            </a:r>
          </a:p>
          <a:p>
            <a:pPr algn="just"/>
            <a:r>
              <a:rPr lang="pt-BR" sz="1300" dirty="0"/>
              <a:t>Cenário imaginário que nosso sistema jurídico familiar instalou.</a:t>
            </a:r>
          </a:p>
          <a:p>
            <a:pPr algn="just"/>
            <a:r>
              <a:rPr lang="pt-BR" sz="1300" dirty="0"/>
              <a:t>A Lei da Alienação Parental ao conferir legalidade a teorias falsas sem comprovação cientifica como </a:t>
            </a:r>
            <a:r>
              <a:rPr lang="pt-BR" sz="1300" dirty="0">
                <a:highlight>
                  <a:srgbClr val="FFFF00"/>
                </a:highlight>
              </a:rPr>
              <a:t>“Falsas Memorias”</a:t>
            </a:r>
            <a:r>
              <a:rPr lang="pt-BR" sz="1300" dirty="0"/>
              <a:t> acreditando ser possível ocorrer interferência psicológica de um genitor à criança para que repudie ao outro, outorgar  ao laudo psicossocial como única prova válida, atribuir como </a:t>
            </a:r>
            <a:r>
              <a:rPr lang="pt-BR" sz="1300" dirty="0">
                <a:highlight>
                  <a:srgbClr val="FFFF00"/>
                </a:highlight>
              </a:rPr>
              <a:t>“alienação parental” </a:t>
            </a:r>
            <a:r>
              <a:rPr lang="pt-BR" sz="1300" dirty="0"/>
              <a:t>uma série de condutas que fere princípios constitucionais como livre transito e direito de ir e vir da criança e adolescente com o genitor que detêm a guarda, autonomia da parentalidade na responsabilidade de acompanhar por si e de forma independente a vida da criança junto aos profissionais, a consideração de falsa denúncia a atribuição de crimes contra genitor e familiares tão somente considerando um laudo psicológico desprovido do conjunto de provas permitidos no nosso sistema jurídico, invalidando depoimento das testemunhas considerando-as alienadoras,  condenar genitores ao afastamento compulsório do convívio familiar com a criança, com inversões de guarda, e tratamento psicológico para dessensibilização de aceitação das violações parentais do outro genitor denunciado, tudo isso e outros agravantes tem levado a impunidade dos agressores e a entrega da criança a uma vulnerabilidade ainda maior com o risco da própria vida, em um confinamento doméstico desmedido, não podendo ser protegida pelos profissionais que são testemunhas em potencial nas denúncias, e pelos órgãos de proteção à criança e adolescente. </a:t>
            </a:r>
          </a:p>
          <a:p>
            <a:pPr algn="just"/>
            <a:r>
              <a:rPr lang="pt-BR" sz="1300" dirty="0"/>
              <a:t>Revogue já a Lei da Alienação Parental!</a:t>
            </a:r>
          </a:p>
          <a:p>
            <a:pPr algn="just"/>
            <a:r>
              <a:rPr lang="pt-BR" sz="1300" b="1" dirty="0"/>
              <a:t>Dr. </a:t>
            </a:r>
            <a:r>
              <a:rPr lang="pt-BR" sz="1300" b="1" dirty="0" err="1"/>
              <a:t>Felicio</a:t>
            </a:r>
            <a:r>
              <a:rPr lang="pt-BR" sz="1300" b="1" dirty="0"/>
              <a:t> Alonso - Advogado</a:t>
            </a:r>
          </a:p>
          <a:p>
            <a:pPr algn="just"/>
            <a:r>
              <a:rPr lang="pt-BR" sz="1300" b="1" dirty="0" err="1"/>
              <a:t>Dra</a:t>
            </a:r>
            <a:r>
              <a:rPr lang="pt-BR" sz="1300" b="1" dirty="0"/>
              <a:t> Elizabethi Regina Alonso - Advogada</a:t>
            </a:r>
          </a:p>
          <a:p>
            <a:pPr algn="just"/>
            <a:r>
              <a:rPr lang="pt-BR" sz="1300" b="1" dirty="0" err="1"/>
              <a:t>Dra</a:t>
            </a:r>
            <a:r>
              <a:rPr lang="pt-BR" sz="1300" b="1" dirty="0"/>
              <a:t> </a:t>
            </a:r>
            <a:r>
              <a:rPr lang="pt-BR" sz="1300" b="1" dirty="0" err="1"/>
              <a:t>Patricia</a:t>
            </a:r>
            <a:r>
              <a:rPr lang="pt-BR" sz="1300" b="1" dirty="0"/>
              <a:t> Regina Alonso - Advogado</a:t>
            </a:r>
          </a:p>
          <a:p>
            <a:pPr algn="just"/>
            <a:r>
              <a:rPr lang="pt-BR" sz="1300" dirty="0"/>
              <a:t> 27/03/2020 - BRASIL</a:t>
            </a:r>
          </a:p>
          <a:p>
            <a:pPr algn="just"/>
            <a:endParaRPr lang="pt-BR" sz="1200" dirty="0"/>
          </a:p>
        </p:txBody>
      </p:sp>
    </p:spTree>
    <p:extLst>
      <p:ext uri="{BB962C8B-B14F-4D97-AF65-F5344CB8AC3E}">
        <p14:creationId xmlns:p14="http://schemas.microsoft.com/office/powerpoint/2010/main" val="901360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5F8627B4-67C6-42F9-8B40-13F286F8AEE4}"/>
              </a:ext>
            </a:extLst>
          </p:cNvPr>
          <p:cNvSpPr txBox="1"/>
          <p:nvPr/>
        </p:nvSpPr>
        <p:spPr>
          <a:xfrm>
            <a:off x="7055768" y="44624"/>
            <a:ext cx="2088232" cy="461665"/>
          </a:xfrm>
          <a:prstGeom prst="rect">
            <a:avLst/>
          </a:prstGeom>
          <a:solidFill>
            <a:schemeClr val="accent6">
              <a:lumMod val="20000"/>
              <a:lumOff val="80000"/>
            </a:schemeClr>
          </a:solidFill>
          <a:ln w="57150">
            <a:solidFill>
              <a:schemeClr val="tx1"/>
            </a:solidFill>
          </a:ln>
        </p:spPr>
        <p:txBody>
          <a:bodyPr wrap="square" rtlCol="0">
            <a:spAutoFit/>
          </a:bodyPr>
          <a:lstStyle/>
          <a:p>
            <a:pPr algn="ctr"/>
            <a:r>
              <a:rPr lang="pt-BR" sz="2400" b="1" dirty="0"/>
              <a:t>27/01/2015</a:t>
            </a:r>
          </a:p>
        </p:txBody>
      </p:sp>
      <p:pic>
        <p:nvPicPr>
          <p:cNvPr id="4" name="Imagem 3">
            <a:extLst>
              <a:ext uri="{FF2B5EF4-FFF2-40B4-BE49-F238E27FC236}">
                <a16:creationId xmlns:a16="http://schemas.microsoft.com/office/drawing/2014/main" id="{9F396EB5-64C9-44D9-9BA0-76E082F31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 y="44624"/>
            <a:ext cx="3816424" cy="3509013"/>
          </a:xfrm>
          <a:prstGeom prst="rect">
            <a:avLst/>
          </a:prstGeom>
        </p:spPr>
      </p:pic>
      <p:pic>
        <p:nvPicPr>
          <p:cNvPr id="6" name="Imagem 5">
            <a:extLst>
              <a:ext uri="{FF2B5EF4-FFF2-40B4-BE49-F238E27FC236}">
                <a16:creationId xmlns:a16="http://schemas.microsoft.com/office/drawing/2014/main" id="{7456FA3A-1BC9-4235-A06D-30A8A48C6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 y="3175859"/>
            <a:ext cx="3784291" cy="3282031"/>
          </a:xfrm>
          <a:prstGeom prst="rect">
            <a:avLst/>
          </a:prstGeom>
        </p:spPr>
      </p:pic>
      <p:sp>
        <p:nvSpPr>
          <p:cNvPr id="7" name="CaixaDeTexto 6">
            <a:extLst>
              <a:ext uri="{FF2B5EF4-FFF2-40B4-BE49-F238E27FC236}">
                <a16:creationId xmlns:a16="http://schemas.microsoft.com/office/drawing/2014/main" id="{87009957-88A1-4513-B2A4-FDEA4A1231BC}"/>
              </a:ext>
            </a:extLst>
          </p:cNvPr>
          <p:cNvSpPr txBox="1"/>
          <p:nvPr/>
        </p:nvSpPr>
        <p:spPr>
          <a:xfrm>
            <a:off x="107504" y="6396335"/>
            <a:ext cx="8784976" cy="400110"/>
          </a:xfrm>
          <a:prstGeom prst="rect">
            <a:avLst/>
          </a:prstGeom>
          <a:noFill/>
        </p:spPr>
        <p:txBody>
          <a:bodyPr wrap="square" rtlCol="0">
            <a:spAutoFit/>
          </a:bodyPr>
          <a:lstStyle/>
          <a:p>
            <a:pPr algn="ctr"/>
            <a:r>
              <a:rPr lang="pt-BR" sz="1000" dirty="0">
                <a:hlinkClick r:id="rId5"/>
              </a:rPr>
              <a:t>http://g1.globo.com/goias/noticia/2015/01/pai-arremessou-carro-com-4-filhos-em-carreta-diz-caminhoneiro-policia.html</a:t>
            </a:r>
            <a:endParaRPr lang="pt-BR" sz="1000" dirty="0"/>
          </a:p>
          <a:p>
            <a:pPr algn="ctr"/>
            <a:r>
              <a:rPr lang="pt-BR" sz="1000" dirty="0">
                <a:hlinkClick r:id="rId6"/>
              </a:rPr>
              <a:t>http://g1.globo.com/distrito-federal/noticia/2015/01/ex-recorreu-lei-maria-da-penha-no-df-contra-pai-que-morreu-com-4-filhos.html</a:t>
            </a:r>
            <a:endParaRPr lang="pt-BR" sz="1000" dirty="0"/>
          </a:p>
        </p:txBody>
      </p:sp>
      <p:sp>
        <p:nvSpPr>
          <p:cNvPr id="8" name="CaixaDeTexto 7">
            <a:extLst>
              <a:ext uri="{FF2B5EF4-FFF2-40B4-BE49-F238E27FC236}">
                <a16:creationId xmlns:a16="http://schemas.microsoft.com/office/drawing/2014/main" id="{D69A64A3-6743-4358-AEA4-8B956702BE77}"/>
              </a:ext>
            </a:extLst>
          </p:cNvPr>
          <p:cNvSpPr txBox="1"/>
          <p:nvPr/>
        </p:nvSpPr>
        <p:spPr>
          <a:xfrm>
            <a:off x="107504" y="4301974"/>
            <a:ext cx="3816424" cy="936105"/>
          </a:xfrm>
          <a:prstGeom prst="rect">
            <a:avLst/>
          </a:prstGeom>
          <a:noFill/>
        </p:spPr>
        <p:txBody>
          <a:bodyPr wrap="square" rtlCol="0">
            <a:spAutoFit/>
          </a:bodyPr>
          <a:lstStyle/>
          <a:p>
            <a:endParaRPr lang="pt-BR" dirty="0"/>
          </a:p>
        </p:txBody>
      </p:sp>
      <p:sp>
        <p:nvSpPr>
          <p:cNvPr id="9" name="CaixaDeTexto 8">
            <a:extLst>
              <a:ext uri="{FF2B5EF4-FFF2-40B4-BE49-F238E27FC236}">
                <a16:creationId xmlns:a16="http://schemas.microsoft.com/office/drawing/2014/main" id="{339598AA-432C-468B-B66D-35D8072B23B0}"/>
              </a:ext>
            </a:extLst>
          </p:cNvPr>
          <p:cNvSpPr txBox="1"/>
          <p:nvPr/>
        </p:nvSpPr>
        <p:spPr>
          <a:xfrm>
            <a:off x="4499992" y="836712"/>
            <a:ext cx="4248472" cy="5663089"/>
          </a:xfrm>
          <a:prstGeom prst="rect">
            <a:avLst/>
          </a:prstGeom>
          <a:noFill/>
        </p:spPr>
        <p:txBody>
          <a:bodyPr wrap="square" rtlCol="0">
            <a:spAutoFit/>
          </a:bodyPr>
          <a:lstStyle/>
          <a:p>
            <a:pPr algn="just"/>
            <a:r>
              <a:rPr lang="pt-BR" sz="1400" dirty="0"/>
              <a:t>A mãe das quatro crianças que morreram com o pai em um acidente de carro no Distrito Federal </a:t>
            </a:r>
            <a:r>
              <a:rPr lang="pt-BR" sz="1400" dirty="0">
                <a:highlight>
                  <a:srgbClr val="FFFF00"/>
                </a:highlight>
              </a:rPr>
              <a:t>abriu dois processos contra o ex-marido no ano passado por violência doméstica</a:t>
            </a:r>
            <a:r>
              <a:rPr lang="pt-BR" sz="1400" dirty="0"/>
              <a:t> na Justiça local. O acidente ocorreu no último sábado (24) na BR-070, em Cocalzinho de Goiás, no Entorno do DF. Marcos Aurélio Almeida Santos, de 42 anos, </a:t>
            </a:r>
            <a:r>
              <a:rPr lang="pt-BR" sz="1400" b="1" dirty="0">
                <a:hlinkClick r:id="rId7"/>
              </a:rPr>
              <a:t>deixou com a ex-mulher uma carta minutos antes do acidente dizendo que ela não veria mais as crianças</a:t>
            </a:r>
            <a:r>
              <a:rPr lang="pt-BR" sz="1400" dirty="0"/>
              <a:t>.</a:t>
            </a:r>
          </a:p>
          <a:p>
            <a:pPr algn="just"/>
            <a:r>
              <a:rPr lang="pt-BR" sz="1400" dirty="0">
                <a:highlight>
                  <a:srgbClr val="FFFF00"/>
                </a:highlight>
              </a:rPr>
              <a:t>Segundo o Tribunal de Justiça do DF, em setembro e em dezembro do ano passado, Samara Alves da Silva, de 24 anos, pediu à Justiça medida protetiva de urgência pela Lei Maria da Penha contra Santos. Em dezembro, também foi aberto inquérito policial por injúria</a:t>
            </a:r>
            <a:r>
              <a:rPr lang="pt-BR" sz="1400" dirty="0"/>
              <a:t>, tendo Samara como ofendida e Santos como ofensor. O inquérito foi juntado à ação que já tinha sido aberta em setembro. Os processos não chegaram a ser julgados.</a:t>
            </a:r>
            <a:br>
              <a:rPr lang="pt-BR" sz="1400" dirty="0"/>
            </a:br>
            <a:br>
              <a:rPr lang="pt-BR" sz="1400" dirty="0"/>
            </a:br>
            <a:r>
              <a:rPr lang="pt-BR" sz="1400" dirty="0">
                <a:highlight>
                  <a:srgbClr val="FFFF00"/>
                </a:highlight>
              </a:rPr>
              <a:t>Segundo uma familiar, que não quis se identificar, </a:t>
            </a:r>
            <a:r>
              <a:rPr lang="pt-BR" sz="1400" b="1" u="sng" dirty="0">
                <a:highlight>
                  <a:srgbClr val="FFFF00"/>
                </a:highlight>
              </a:rPr>
              <a:t>Santos ficou 47 dias sem ver as crianças por ordem judicial. </a:t>
            </a:r>
            <a:r>
              <a:rPr lang="pt-BR" sz="1400" dirty="0">
                <a:highlight>
                  <a:srgbClr val="FFFF00"/>
                </a:highlight>
              </a:rPr>
              <a:t>De acordo com a mulher, em audiência nesta quarta-feira (21), </a:t>
            </a:r>
            <a:r>
              <a:rPr lang="pt-BR" sz="1400" b="1" u="sng" dirty="0">
                <a:highlight>
                  <a:srgbClr val="FFFF00"/>
                </a:highlight>
              </a:rPr>
              <a:t>o juiz autorizou que Santos pegasse os filhos para passear no fim de semana. </a:t>
            </a:r>
            <a:r>
              <a:rPr lang="pt-BR" sz="1400" dirty="0"/>
              <a:t>O </a:t>
            </a:r>
            <a:r>
              <a:rPr lang="pt-BR" sz="1400" b="1" dirty="0"/>
              <a:t>G1</a:t>
            </a:r>
            <a:r>
              <a:rPr lang="pt-BR" sz="1400" dirty="0"/>
              <a:t> não conseguiu confirmar a existência dessa ordem judicial com a vara responsável pelo caso.</a:t>
            </a:r>
          </a:p>
          <a:p>
            <a:endParaRPr lang="pt-BR" sz="1200" dirty="0"/>
          </a:p>
        </p:txBody>
      </p:sp>
    </p:spTree>
    <p:extLst>
      <p:ext uri="{BB962C8B-B14F-4D97-AF65-F5344CB8AC3E}">
        <p14:creationId xmlns:p14="http://schemas.microsoft.com/office/powerpoint/2010/main" val="307272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4742B54-6915-40A0-A2EB-89C95B7EB91D}"/>
              </a:ext>
            </a:extLst>
          </p:cNvPr>
          <p:cNvSpPr txBox="1"/>
          <p:nvPr/>
        </p:nvSpPr>
        <p:spPr>
          <a:xfrm>
            <a:off x="7055768" y="44624"/>
            <a:ext cx="2088232" cy="461665"/>
          </a:xfrm>
          <a:prstGeom prst="rect">
            <a:avLst/>
          </a:prstGeom>
          <a:solidFill>
            <a:schemeClr val="accent6">
              <a:lumMod val="20000"/>
              <a:lumOff val="80000"/>
            </a:schemeClr>
          </a:solidFill>
          <a:ln w="57150">
            <a:solidFill>
              <a:schemeClr val="tx1"/>
            </a:solidFill>
          </a:ln>
        </p:spPr>
        <p:txBody>
          <a:bodyPr wrap="square" rtlCol="0">
            <a:spAutoFit/>
          </a:bodyPr>
          <a:lstStyle/>
          <a:p>
            <a:pPr algn="ctr"/>
            <a:r>
              <a:rPr lang="pt-BR" sz="2400" b="1" dirty="0"/>
              <a:t>05/02/2015</a:t>
            </a:r>
          </a:p>
        </p:txBody>
      </p:sp>
      <p:pic>
        <p:nvPicPr>
          <p:cNvPr id="6" name="Imagem 5">
            <a:extLst>
              <a:ext uri="{FF2B5EF4-FFF2-40B4-BE49-F238E27FC236}">
                <a16:creationId xmlns:a16="http://schemas.microsoft.com/office/drawing/2014/main" id="{BDDFCE64-E1C1-449B-B58F-D04E1E866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960" y="44624"/>
            <a:ext cx="4086225" cy="6858000"/>
          </a:xfrm>
          <a:prstGeom prst="rect">
            <a:avLst/>
          </a:prstGeom>
        </p:spPr>
      </p:pic>
      <p:sp>
        <p:nvSpPr>
          <p:cNvPr id="7" name="CaixaDeTexto 6">
            <a:extLst>
              <a:ext uri="{FF2B5EF4-FFF2-40B4-BE49-F238E27FC236}">
                <a16:creationId xmlns:a16="http://schemas.microsoft.com/office/drawing/2014/main" id="{F3BFE8F5-A73B-4B2D-B6BB-F87E22C5412B}"/>
              </a:ext>
            </a:extLst>
          </p:cNvPr>
          <p:cNvSpPr txBox="1"/>
          <p:nvPr/>
        </p:nvSpPr>
        <p:spPr>
          <a:xfrm>
            <a:off x="4860032" y="908720"/>
            <a:ext cx="3812008" cy="5355312"/>
          </a:xfrm>
          <a:prstGeom prst="rect">
            <a:avLst/>
          </a:prstGeom>
          <a:noFill/>
        </p:spPr>
        <p:txBody>
          <a:bodyPr wrap="square" rtlCol="0">
            <a:spAutoFit/>
          </a:bodyPr>
          <a:lstStyle/>
          <a:p>
            <a:pPr algn="just" fontAlgn="base"/>
            <a:r>
              <a:rPr lang="pt-BR" sz="1200" b="0" i="0" dirty="0">
                <a:solidFill>
                  <a:srgbClr val="000000"/>
                </a:solidFill>
                <a:effectLst/>
                <a:latin typeface="Georgia" panose="02040502050405020303" pitchFamily="18" charset="0"/>
              </a:rPr>
              <a:t>Um homem foi morto por vizinhos após supostamente ter abusado da filha. Fotos dele começaram a ser compartilhadas nas redes sociais. O corpo do homem aparece cravejado de facas.</a:t>
            </a:r>
          </a:p>
          <a:p>
            <a:pPr algn="just" fontAlgn="base"/>
            <a:r>
              <a:rPr lang="pt-BR" sz="1200" b="0" i="0" dirty="0">
                <a:solidFill>
                  <a:srgbClr val="000000"/>
                </a:solidFill>
                <a:effectLst/>
                <a:latin typeface="Georgia" panose="02040502050405020303" pitchFamily="18" charset="0"/>
              </a:rPr>
              <a:t>Ele teria abusado da filha. O nome do suspeito não foi identificado, mas muitas pessoas ficaram revoltadas ao saber do caso, que não é algo tão incomum assim. Pelo contrário. Na madrugada desta quinta-feira, 2, por exemplo, a Polícia Federal fez uma operação com a Interpol e </a:t>
            </a:r>
            <a:r>
              <a:rPr lang="pt-BR" sz="1200" b="1" i="0" dirty="0">
                <a:solidFill>
                  <a:srgbClr val="000000"/>
                </a:solidFill>
                <a:effectLst/>
                <a:latin typeface="Georgia" panose="02040502050405020303" pitchFamily="18" charset="0"/>
              </a:rPr>
              <a:t>prendeu um outro homem, acusado de abusar da própria filha.</a:t>
            </a:r>
          </a:p>
          <a:p>
            <a:pPr algn="just" fontAlgn="base"/>
            <a:r>
              <a:rPr lang="pt-BR" sz="1200" b="1" i="0" dirty="0">
                <a:solidFill>
                  <a:srgbClr val="000000"/>
                </a:solidFill>
                <a:effectLst/>
                <a:latin typeface="Georgia" panose="02040502050405020303" pitchFamily="18" charset="0"/>
              </a:rPr>
              <a:t>Além de realizar os estupros, o homem filmava e tirava fotos da pequena com pouca roupa. Todo o material que ele guardava em casa foi encontrado. O homem é acusado de distribuir os vídeos com menores para sites internacionais. O caso ganhou destaque em todo o mundo. Na residência, estavam muitas fotos da menina completamente sem roupa. Elas vão ser usadas como provas contra o homem. Além disso, outras imagens com crianças diversas estavam no computador do homem. </a:t>
            </a:r>
            <a:r>
              <a:rPr lang="pt-BR" sz="1200" i="0" dirty="0">
                <a:solidFill>
                  <a:srgbClr val="000000"/>
                </a:solidFill>
                <a:effectLst/>
                <a:latin typeface="Georgia" panose="02040502050405020303" pitchFamily="18" charset="0"/>
              </a:rPr>
              <a:t>O acusado alega que esse material não foi gravado por ele, mas sim por outros pedófilos.</a:t>
            </a:r>
          </a:p>
          <a:p>
            <a:pPr algn="just" fontAlgn="base"/>
            <a:r>
              <a:rPr lang="pt-BR" sz="1200" b="1" i="0" dirty="0">
                <a:solidFill>
                  <a:srgbClr val="000000"/>
                </a:solidFill>
                <a:effectLst/>
                <a:latin typeface="Georgia" panose="02040502050405020303" pitchFamily="18" charset="0"/>
              </a:rPr>
              <a:t>O homem, pego em flagrante, acabou confessando o #Crime.</a:t>
            </a:r>
          </a:p>
          <a:p>
            <a:endParaRPr lang="pt-BR" dirty="0"/>
          </a:p>
        </p:txBody>
      </p:sp>
      <p:sp>
        <p:nvSpPr>
          <p:cNvPr id="8" name="CaixaDeTexto 7">
            <a:extLst>
              <a:ext uri="{FF2B5EF4-FFF2-40B4-BE49-F238E27FC236}">
                <a16:creationId xmlns:a16="http://schemas.microsoft.com/office/drawing/2014/main" id="{409F3B92-E88F-4DBA-9532-71F28A1EE2DA}"/>
              </a:ext>
            </a:extLst>
          </p:cNvPr>
          <p:cNvSpPr txBox="1"/>
          <p:nvPr/>
        </p:nvSpPr>
        <p:spPr>
          <a:xfrm>
            <a:off x="4808738" y="5661248"/>
            <a:ext cx="4155749" cy="830997"/>
          </a:xfrm>
          <a:prstGeom prst="rect">
            <a:avLst/>
          </a:prstGeom>
          <a:noFill/>
        </p:spPr>
        <p:txBody>
          <a:bodyPr wrap="square" rtlCol="0">
            <a:spAutoFit/>
          </a:bodyPr>
          <a:lstStyle/>
          <a:p>
            <a:r>
              <a:rPr lang="pt-BR" sz="1200" dirty="0">
                <a:hlinkClick r:id="rId3"/>
              </a:rPr>
              <a:t>https://arapuanews.com.br/assustador-pai-estupra-filha-manda-video-para-outros-pedofilos-e-seu-castigo-chega-rapido/?fbclid=IwAR3jqgi8EUphwuk2jgbA1mn3EPxjPShM3IfU3eCMeFMd0dQKqeh6fkKm51s</a:t>
            </a:r>
            <a:r>
              <a:rPr lang="pt-BR" sz="1200" dirty="0"/>
              <a:t> </a:t>
            </a:r>
          </a:p>
        </p:txBody>
      </p:sp>
    </p:spTree>
    <p:extLst>
      <p:ext uri="{BB962C8B-B14F-4D97-AF65-F5344CB8AC3E}">
        <p14:creationId xmlns:p14="http://schemas.microsoft.com/office/powerpoint/2010/main" val="1167542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4742B54-6915-40A0-A2EB-89C95B7EB91D}"/>
              </a:ext>
            </a:extLst>
          </p:cNvPr>
          <p:cNvSpPr txBox="1"/>
          <p:nvPr/>
        </p:nvSpPr>
        <p:spPr>
          <a:xfrm>
            <a:off x="7055768" y="44624"/>
            <a:ext cx="2088232" cy="461665"/>
          </a:xfrm>
          <a:prstGeom prst="rect">
            <a:avLst/>
          </a:prstGeom>
          <a:solidFill>
            <a:schemeClr val="accent6">
              <a:lumMod val="20000"/>
              <a:lumOff val="80000"/>
            </a:schemeClr>
          </a:solidFill>
          <a:ln w="57150">
            <a:solidFill>
              <a:schemeClr val="tx1"/>
            </a:solidFill>
          </a:ln>
        </p:spPr>
        <p:txBody>
          <a:bodyPr wrap="square" rtlCol="0">
            <a:spAutoFit/>
          </a:bodyPr>
          <a:lstStyle/>
          <a:p>
            <a:pPr algn="ctr"/>
            <a:r>
              <a:rPr lang="pt-BR" sz="2400" b="1" dirty="0"/>
              <a:t>26/03/2015</a:t>
            </a:r>
          </a:p>
        </p:txBody>
      </p:sp>
      <p:pic>
        <p:nvPicPr>
          <p:cNvPr id="4" name="Imagem 3">
            <a:extLst>
              <a:ext uri="{FF2B5EF4-FFF2-40B4-BE49-F238E27FC236}">
                <a16:creationId xmlns:a16="http://schemas.microsoft.com/office/drawing/2014/main" id="{59E7EAEA-81DE-494F-9E29-9F12E0371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4" y="685576"/>
            <a:ext cx="5364088" cy="4924788"/>
          </a:xfrm>
          <a:prstGeom prst="rect">
            <a:avLst/>
          </a:prstGeom>
        </p:spPr>
      </p:pic>
      <p:sp>
        <p:nvSpPr>
          <p:cNvPr id="5" name="CaixaDeTexto 4">
            <a:extLst>
              <a:ext uri="{FF2B5EF4-FFF2-40B4-BE49-F238E27FC236}">
                <a16:creationId xmlns:a16="http://schemas.microsoft.com/office/drawing/2014/main" id="{4EE1764E-EF52-4F97-956B-FBD0BD4580DA}"/>
              </a:ext>
            </a:extLst>
          </p:cNvPr>
          <p:cNvSpPr txBox="1"/>
          <p:nvPr/>
        </p:nvSpPr>
        <p:spPr>
          <a:xfrm>
            <a:off x="251520" y="5680417"/>
            <a:ext cx="8640960" cy="461665"/>
          </a:xfrm>
          <a:prstGeom prst="rect">
            <a:avLst/>
          </a:prstGeom>
          <a:noFill/>
        </p:spPr>
        <p:txBody>
          <a:bodyPr wrap="square" rtlCol="0">
            <a:spAutoFit/>
          </a:bodyPr>
          <a:lstStyle/>
          <a:p>
            <a:r>
              <a:rPr lang="pt-BR" sz="1200" dirty="0">
                <a:hlinkClick r:id="rId3"/>
              </a:rPr>
              <a:t>https://blogdoandrenet.blogspot.com/2015/03/homem-e-suspeito-de-matar-esposa-de.html</a:t>
            </a:r>
            <a:endParaRPr lang="pt-BR" sz="1200" dirty="0"/>
          </a:p>
          <a:p>
            <a:r>
              <a:rPr lang="pt-BR" sz="1200" dirty="0">
                <a:hlinkClick r:id="rId4"/>
              </a:rPr>
              <a:t>https://www.gazetadigital.com.br/editorias/brasil/homem-e-suspeito-de-matar-esposa-de-forma-cruel/445625</a:t>
            </a:r>
            <a:endParaRPr lang="pt-BR" sz="1200" dirty="0"/>
          </a:p>
        </p:txBody>
      </p:sp>
      <p:sp>
        <p:nvSpPr>
          <p:cNvPr id="11" name="CaixaDeTexto 10">
            <a:extLst>
              <a:ext uri="{FF2B5EF4-FFF2-40B4-BE49-F238E27FC236}">
                <a16:creationId xmlns:a16="http://schemas.microsoft.com/office/drawing/2014/main" id="{495CD88C-C1D9-4C6F-A688-83529D9DA49C}"/>
              </a:ext>
            </a:extLst>
          </p:cNvPr>
          <p:cNvSpPr txBox="1"/>
          <p:nvPr/>
        </p:nvSpPr>
        <p:spPr>
          <a:xfrm>
            <a:off x="5652120" y="1340768"/>
            <a:ext cx="3312368" cy="4801314"/>
          </a:xfrm>
          <a:prstGeom prst="rect">
            <a:avLst/>
          </a:prstGeom>
          <a:noFill/>
        </p:spPr>
        <p:txBody>
          <a:bodyPr wrap="square" rtlCol="0">
            <a:spAutoFit/>
          </a:bodyPr>
          <a:lstStyle/>
          <a:p>
            <a:pPr algn="just"/>
            <a:r>
              <a:rPr lang="pt-BR" dirty="0"/>
              <a:t>Apesar disso, a investigação da polícia aponta para um possível envolvimento dele no caso. Manoel é famoso por interpretar o boneco </a:t>
            </a:r>
            <a:r>
              <a:rPr lang="pt-BR" dirty="0" err="1"/>
              <a:t>Lilico</a:t>
            </a:r>
            <a:r>
              <a:rPr lang="pt-BR" dirty="0"/>
              <a:t>, personagem infantil que faz sucesso entre as crianças.</a:t>
            </a:r>
          </a:p>
          <a:p>
            <a:pPr algn="just"/>
            <a:r>
              <a:rPr lang="pt-BR" dirty="0"/>
              <a:t>De acordo com a reportagem do Cidade Alerta, </a:t>
            </a:r>
            <a:r>
              <a:rPr lang="pt-BR" b="1" u="sng" dirty="0">
                <a:highlight>
                  <a:srgbClr val="FFFF00"/>
                </a:highlight>
              </a:rPr>
              <a:t>Beatriz havia descoberto que o marido abusava sexualmente de seu filho.</a:t>
            </a:r>
            <a:r>
              <a:rPr lang="pt-BR" dirty="0">
                <a:highlight>
                  <a:srgbClr val="FFFF00"/>
                </a:highlight>
              </a:rPr>
              <a:t> A esposa havia feito um boletim de ocorrência relatando os abusos sexuais cometidos por Manoel. </a:t>
            </a:r>
          </a:p>
          <a:p>
            <a:r>
              <a:rPr lang="pt-BR" dirty="0"/>
              <a:t> </a:t>
            </a:r>
          </a:p>
          <a:p>
            <a:endParaRPr lang="pt-BR" dirty="0"/>
          </a:p>
        </p:txBody>
      </p:sp>
    </p:spTree>
    <p:extLst>
      <p:ext uri="{BB962C8B-B14F-4D97-AF65-F5344CB8AC3E}">
        <p14:creationId xmlns:p14="http://schemas.microsoft.com/office/powerpoint/2010/main" val="356152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DF9573F-061B-419E-8CA1-065CF6862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0"/>
            <a:ext cx="6172200" cy="6705600"/>
          </a:xfrm>
          <a:prstGeom prst="rect">
            <a:avLst/>
          </a:prstGeom>
        </p:spPr>
      </p:pic>
      <p:sp>
        <p:nvSpPr>
          <p:cNvPr id="2" name="CaixaDeTexto 1">
            <a:extLst>
              <a:ext uri="{FF2B5EF4-FFF2-40B4-BE49-F238E27FC236}">
                <a16:creationId xmlns:a16="http://schemas.microsoft.com/office/drawing/2014/main" id="{6B82CD3B-F9F3-4F53-A4EB-30068B78EC85}"/>
              </a:ext>
            </a:extLst>
          </p:cNvPr>
          <p:cNvSpPr txBox="1"/>
          <p:nvPr/>
        </p:nvSpPr>
        <p:spPr>
          <a:xfrm>
            <a:off x="7055768" y="44624"/>
            <a:ext cx="2088232" cy="461665"/>
          </a:xfrm>
          <a:prstGeom prst="rect">
            <a:avLst/>
          </a:prstGeom>
          <a:solidFill>
            <a:schemeClr val="accent6">
              <a:lumMod val="20000"/>
              <a:lumOff val="80000"/>
            </a:schemeClr>
          </a:solidFill>
          <a:ln w="57150">
            <a:solidFill>
              <a:schemeClr val="tx1"/>
            </a:solidFill>
          </a:ln>
        </p:spPr>
        <p:txBody>
          <a:bodyPr wrap="square" rtlCol="0">
            <a:spAutoFit/>
          </a:bodyPr>
          <a:lstStyle/>
          <a:p>
            <a:pPr algn="ctr"/>
            <a:r>
              <a:rPr lang="pt-BR" sz="2400" b="1" dirty="0"/>
              <a:t>06/09/2015</a:t>
            </a:r>
          </a:p>
        </p:txBody>
      </p:sp>
    </p:spTree>
    <p:extLst>
      <p:ext uri="{BB962C8B-B14F-4D97-AF65-F5344CB8AC3E}">
        <p14:creationId xmlns:p14="http://schemas.microsoft.com/office/powerpoint/2010/main" val="4156683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4661" y="46927"/>
            <a:ext cx="5071396" cy="2517977"/>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4692719" y="799084"/>
            <a:ext cx="4451281" cy="1916832"/>
          </a:xfrm>
          <a:prstGeom prst="rect">
            <a:avLst/>
          </a:prstGeom>
          <a:noFill/>
          <a:ln w="9525">
            <a:noFill/>
            <a:miter lim="800000"/>
            <a:headEnd/>
            <a:tailEnd/>
          </a:ln>
        </p:spPr>
      </p:pic>
      <p:sp>
        <p:nvSpPr>
          <p:cNvPr id="2" name="CaixaDeTexto 1">
            <a:extLst>
              <a:ext uri="{FF2B5EF4-FFF2-40B4-BE49-F238E27FC236}">
                <a16:creationId xmlns:a16="http://schemas.microsoft.com/office/drawing/2014/main" id="{C82E7006-5F0A-454C-8697-623D389ABFE9}"/>
              </a:ext>
            </a:extLst>
          </p:cNvPr>
          <p:cNvSpPr txBox="1"/>
          <p:nvPr/>
        </p:nvSpPr>
        <p:spPr>
          <a:xfrm>
            <a:off x="401434" y="6429139"/>
            <a:ext cx="7999306" cy="307777"/>
          </a:xfrm>
          <a:prstGeom prst="rect">
            <a:avLst/>
          </a:prstGeom>
          <a:noFill/>
        </p:spPr>
        <p:txBody>
          <a:bodyPr wrap="none" rtlCol="0">
            <a:spAutoFit/>
          </a:bodyPr>
          <a:lstStyle/>
          <a:p>
            <a:r>
              <a:rPr lang="pt-BR" sz="1400" dirty="0">
                <a:hlinkClick r:id="rId4"/>
              </a:rPr>
              <a:t>http://www.tribunadonorte.com.br/noticia/advogado-executa-o-filho-de-3-anos-e-depois-se-mata/325898</a:t>
            </a:r>
            <a:endParaRPr lang="pt-BR" sz="1400" dirty="0"/>
          </a:p>
        </p:txBody>
      </p:sp>
      <p:pic>
        <p:nvPicPr>
          <p:cNvPr id="4" name="Imagem 3">
            <a:extLst>
              <a:ext uri="{FF2B5EF4-FFF2-40B4-BE49-F238E27FC236}">
                <a16:creationId xmlns:a16="http://schemas.microsoft.com/office/drawing/2014/main" id="{6D000BDF-D325-444D-8F21-741CB9C91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260" y="2715916"/>
            <a:ext cx="6553200" cy="3816424"/>
          </a:xfrm>
          <a:prstGeom prst="rect">
            <a:avLst/>
          </a:prstGeom>
        </p:spPr>
      </p:pic>
      <p:sp>
        <p:nvSpPr>
          <p:cNvPr id="7" name="CaixaDeTexto 6">
            <a:extLst>
              <a:ext uri="{FF2B5EF4-FFF2-40B4-BE49-F238E27FC236}">
                <a16:creationId xmlns:a16="http://schemas.microsoft.com/office/drawing/2014/main" id="{64D7AA65-4355-46FE-AE0D-6343603E4BBF}"/>
              </a:ext>
            </a:extLst>
          </p:cNvPr>
          <p:cNvSpPr txBox="1"/>
          <p:nvPr/>
        </p:nvSpPr>
        <p:spPr>
          <a:xfrm>
            <a:off x="6223514" y="15692"/>
            <a:ext cx="2880320" cy="707886"/>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4000" b="1" dirty="0"/>
              <a:t>01/10/2015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DA82D7A-ED17-4DD2-A4FF-634B299FF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620688"/>
            <a:ext cx="7324725" cy="3676650"/>
          </a:xfrm>
          <a:prstGeom prst="rect">
            <a:avLst/>
          </a:prstGeom>
        </p:spPr>
      </p:pic>
      <p:sp>
        <p:nvSpPr>
          <p:cNvPr id="7" name="CaixaDeTexto 6">
            <a:extLst>
              <a:ext uri="{FF2B5EF4-FFF2-40B4-BE49-F238E27FC236}">
                <a16:creationId xmlns:a16="http://schemas.microsoft.com/office/drawing/2014/main" id="{64D7AA65-4355-46FE-AE0D-6343603E4BBF}"/>
              </a:ext>
            </a:extLst>
          </p:cNvPr>
          <p:cNvSpPr txBox="1"/>
          <p:nvPr/>
        </p:nvSpPr>
        <p:spPr>
          <a:xfrm>
            <a:off x="6223514" y="15692"/>
            <a:ext cx="2880320" cy="707886"/>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4000" b="1" dirty="0"/>
              <a:t>26/11/2015</a:t>
            </a:r>
          </a:p>
        </p:txBody>
      </p:sp>
      <p:sp>
        <p:nvSpPr>
          <p:cNvPr id="6" name="CaixaDeTexto 5">
            <a:extLst>
              <a:ext uri="{FF2B5EF4-FFF2-40B4-BE49-F238E27FC236}">
                <a16:creationId xmlns:a16="http://schemas.microsoft.com/office/drawing/2014/main" id="{FA385A64-F219-4ACF-AB2B-5D221700ACC6}"/>
              </a:ext>
            </a:extLst>
          </p:cNvPr>
          <p:cNvSpPr txBox="1"/>
          <p:nvPr/>
        </p:nvSpPr>
        <p:spPr>
          <a:xfrm>
            <a:off x="1403648" y="4365104"/>
            <a:ext cx="6624736" cy="1477328"/>
          </a:xfrm>
          <a:prstGeom prst="rect">
            <a:avLst/>
          </a:prstGeom>
          <a:noFill/>
        </p:spPr>
        <p:txBody>
          <a:bodyPr wrap="square" rtlCol="0">
            <a:spAutoFit/>
          </a:bodyPr>
          <a:lstStyle/>
          <a:p>
            <a:pPr algn="just"/>
            <a:r>
              <a:rPr lang="pt-BR" b="0" i="0" dirty="0">
                <a:solidFill>
                  <a:srgbClr val="666666"/>
                </a:solidFill>
                <a:effectLst/>
                <a:latin typeface="Merriweather"/>
              </a:rPr>
              <a:t>Um crime bárbaro chocou a população de Balneário Piçarras, na noite desta terça-feira (24). </a:t>
            </a:r>
            <a:r>
              <a:rPr lang="pt-BR" b="1" i="0" u="sng" dirty="0">
                <a:solidFill>
                  <a:srgbClr val="666666"/>
                </a:solidFill>
                <a:effectLst/>
                <a:latin typeface="Merriweather"/>
              </a:rPr>
              <a:t>Um homem confessou ter assassinado a ex-mulher na presença dos filhos de 12 e 14 anos de idade</a:t>
            </a:r>
            <a:r>
              <a:rPr lang="pt-BR" b="0" i="0" dirty="0">
                <a:solidFill>
                  <a:srgbClr val="666666"/>
                </a:solidFill>
                <a:effectLst/>
                <a:latin typeface="Merriweather"/>
              </a:rPr>
              <a:t>. O crime ocorreu em frente a casa da mulher, na rua Henrique </a:t>
            </a:r>
            <a:r>
              <a:rPr lang="pt-BR" b="0" i="0" dirty="0" err="1">
                <a:solidFill>
                  <a:srgbClr val="666666"/>
                </a:solidFill>
                <a:effectLst/>
                <a:latin typeface="Merriweather"/>
              </a:rPr>
              <a:t>Todeschini</a:t>
            </a:r>
            <a:r>
              <a:rPr lang="pt-BR" b="0" i="0" dirty="0">
                <a:solidFill>
                  <a:srgbClr val="666666"/>
                </a:solidFill>
                <a:effectLst/>
                <a:latin typeface="Merriweather"/>
              </a:rPr>
              <a:t>, após uma discussão entre os dois.</a:t>
            </a:r>
            <a:endParaRPr lang="pt-BR" dirty="0"/>
          </a:p>
        </p:txBody>
      </p:sp>
      <p:sp>
        <p:nvSpPr>
          <p:cNvPr id="8" name="CaixaDeTexto 7">
            <a:extLst>
              <a:ext uri="{FF2B5EF4-FFF2-40B4-BE49-F238E27FC236}">
                <a16:creationId xmlns:a16="http://schemas.microsoft.com/office/drawing/2014/main" id="{08D9E6FE-1369-43E9-B990-41FE6299B1C8}"/>
              </a:ext>
            </a:extLst>
          </p:cNvPr>
          <p:cNvSpPr txBox="1"/>
          <p:nvPr/>
        </p:nvSpPr>
        <p:spPr>
          <a:xfrm>
            <a:off x="1422379" y="5910198"/>
            <a:ext cx="7128792" cy="646331"/>
          </a:xfrm>
          <a:prstGeom prst="rect">
            <a:avLst/>
          </a:prstGeom>
          <a:noFill/>
        </p:spPr>
        <p:txBody>
          <a:bodyPr wrap="square" rtlCol="0">
            <a:spAutoFit/>
          </a:bodyPr>
          <a:lstStyle/>
          <a:p>
            <a:r>
              <a:rPr lang="pt-BR" dirty="0">
                <a:hlinkClick r:id="rId3"/>
              </a:rPr>
              <a:t>https://ndmais.com.br/noticias/homem-mata-ex-esposa-a-tiros-na-frente-dos-filhos-em-balneario-picarras/</a:t>
            </a:r>
            <a:r>
              <a:rPr lang="pt-BR" dirty="0"/>
              <a:t> </a:t>
            </a:r>
          </a:p>
        </p:txBody>
      </p:sp>
    </p:spTree>
    <p:extLst>
      <p:ext uri="{BB962C8B-B14F-4D97-AF65-F5344CB8AC3E}">
        <p14:creationId xmlns:p14="http://schemas.microsoft.com/office/powerpoint/2010/main" val="2131043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88F34AC-5D12-403E-89B5-6E9A9BF15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17" y="1124744"/>
            <a:ext cx="4668955" cy="4546267"/>
          </a:xfrm>
          <a:prstGeom prst="rect">
            <a:avLst/>
          </a:prstGeom>
        </p:spPr>
      </p:pic>
      <p:sp>
        <p:nvSpPr>
          <p:cNvPr id="2" name="CaixaDeTexto 1">
            <a:extLst>
              <a:ext uri="{FF2B5EF4-FFF2-40B4-BE49-F238E27FC236}">
                <a16:creationId xmlns:a16="http://schemas.microsoft.com/office/drawing/2014/main" id="{3D64B653-35C1-4FE8-96F7-6AFF7E670239}"/>
              </a:ext>
            </a:extLst>
          </p:cNvPr>
          <p:cNvSpPr txBox="1"/>
          <p:nvPr/>
        </p:nvSpPr>
        <p:spPr>
          <a:xfrm>
            <a:off x="6223514" y="15692"/>
            <a:ext cx="2880320" cy="707886"/>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4000" b="1" dirty="0"/>
              <a:t>16/12/2015</a:t>
            </a:r>
          </a:p>
        </p:txBody>
      </p:sp>
      <p:sp>
        <p:nvSpPr>
          <p:cNvPr id="5" name="CaixaDeTexto 4">
            <a:extLst>
              <a:ext uri="{FF2B5EF4-FFF2-40B4-BE49-F238E27FC236}">
                <a16:creationId xmlns:a16="http://schemas.microsoft.com/office/drawing/2014/main" id="{11AC8561-3C09-4B54-BF13-F099FA103395}"/>
              </a:ext>
            </a:extLst>
          </p:cNvPr>
          <p:cNvSpPr txBox="1"/>
          <p:nvPr/>
        </p:nvSpPr>
        <p:spPr>
          <a:xfrm>
            <a:off x="137082" y="5999391"/>
            <a:ext cx="8424936" cy="646331"/>
          </a:xfrm>
          <a:prstGeom prst="rect">
            <a:avLst/>
          </a:prstGeom>
          <a:noFill/>
        </p:spPr>
        <p:txBody>
          <a:bodyPr wrap="square" rtlCol="0">
            <a:spAutoFit/>
          </a:bodyPr>
          <a:lstStyle/>
          <a:p>
            <a:r>
              <a:rPr lang="pt-BR" sz="1200" dirty="0">
                <a:hlinkClick r:id="rId3"/>
              </a:rPr>
              <a:t>https://noticias.r7.com/sao-paulo/fotos/crianca-foi-encontrada-morta-no-apartamento-do-pai-entenda-o-caso-16122015#!/foto/1</a:t>
            </a:r>
            <a:endParaRPr lang="pt-BR" sz="1200" dirty="0"/>
          </a:p>
          <a:p>
            <a:r>
              <a:rPr lang="pt-BR" sz="1200" dirty="0">
                <a:hlinkClick r:id="rId4"/>
              </a:rPr>
              <a:t>https://vejasp.abril.com.br/cidades/morte-menina-sofia/</a:t>
            </a:r>
            <a:endParaRPr lang="pt-BR" sz="1200" dirty="0"/>
          </a:p>
          <a:p>
            <a:endParaRPr lang="pt-BR" sz="1200" dirty="0"/>
          </a:p>
        </p:txBody>
      </p:sp>
      <p:sp>
        <p:nvSpPr>
          <p:cNvPr id="6" name="CaixaDeTexto 5">
            <a:extLst>
              <a:ext uri="{FF2B5EF4-FFF2-40B4-BE49-F238E27FC236}">
                <a16:creationId xmlns:a16="http://schemas.microsoft.com/office/drawing/2014/main" id="{9C5FB9F8-C434-4729-97C9-BBCCD3625096}"/>
              </a:ext>
            </a:extLst>
          </p:cNvPr>
          <p:cNvSpPr txBox="1"/>
          <p:nvPr/>
        </p:nvSpPr>
        <p:spPr>
          <a:xfrm>
            <a:off x="5076056" y="1196752"/>
            <a:ext cx="3600400" cy="5078313"/>
          </a:xfrm>
          <a:prstGeom prst="rect">
            <a:avLst/>
          </a:prstGeom>
          <a:noFill/>
        </p:spPr>
        <p:txBody>
          <a:bodyPr wrap="square" rtlCol="0">
            <a:spAutoFit/>
          </a:bodyPr>
          <a:lstStyle/>
          <a:p>
            <a:pPr algn="just"/>
            <a:r>
              <a:rPr lang="pt-BR" sz="1200" dirty="0"/>
              <a:t>Laudos do Instituto Médico Legal (IML) mostram que a menina Sophia, de 4 anos, foi agredida e morta por estrangulamento. Os exames, no entanto, descartaram abuso sexual. </a:t>
            </a:r>
          </a:p>
          <a:p>
            <a:pPr algn="just"/>
            <a:r>
              <a:rPr lang="pt-BR" sz="1200" dirty="0"/>
              <a:t>O pai da menina, Ricardo </a:t>
            </a:r>
            <a:r>
              <a:rPr lang="pt-BR" sz="1200" dirty="0" err="1"/>
              <a:t>Najjar</a:t>
            </a:r>
            <a:r>
              <a:rPr lang="pt-BR" sz="1200" dirty="0"/>
              <a:t>, de 23 anos, foi indiciado por homicídio doloso qualificado, quando há intenção de matar. Ele nega as acusações de que tenha matado a criança e diz que a morte foi acidental.</a:t>
            </a:r>
          </a:p>
          <a:p>
            <a:pPr algn="just"/>
            <a:r>
              <a:rPr lang="pt-BR" sz="1200" dirty="0"/>
              <a:t>Ana Paula Rodrigues, delegada titular da Delegacia da Criança e do Adolescente, afirmou que havia ferimentos em várias partes do corpo de Sophia. </a:t>
            </a:r>
            <a:r>
              <a:rPr lang="pt-BR" sz="1200" dirty="0">
                <a:highlight>
                  <a:srgbClr val="FFFF00"/>
                </a:highlight>
              </a:rPr>
              <a:t>“O tímpano esquerdo foi rompido e havia lesões na gengiva. Também havia cerca de 20 hematomas em outras partes do corpo”, afirmou a delegada. “A morte foi causada por asfixia mecânica [estrangulamento].”</a:t>
            </a:r>
          </a:p>
          <a:p>
            <a:pPr algn="just"/>
            <a:r>
              <a:rPr lang="pt-BR" sz="1200" dirty="0"/>
              <a:t>A delegada também afirmou que seria impossível a menina morrer asfixiada pela sacola plástica. “O material é grande para a cabeça da menina e ela, com a idade que tinha, conseguiria retirar a sacola da cabeça ou gritar por ajuda.”</a:t>
            </a:r>
          </a:p>
          <a:p>
            <a:pPr algn="just"/>
            <a:r>
              <a:rPr lang="pt-BR" sz="1200" dirty="0"/>
              <a:t>Em depoimento à polícia, a mãe de Sophia, que não teve o nome divulgado, afirmou que </a:t>
            </a:r>
            <a:r>
              <a:rPr lang="pt-BR" sz="1200" dirty="0" err="1">
                <a:highlight>
                  <a:srgbClr val="FFFF00"/>
                </a:highlight>
              </a:rPr>
              <a:t>Najjar</a:t>
            </a:r>
            <a:r>
              <a:rPr lang="pt-BR" sz="1200" dirty="0">
                <a:highlight>
                  <a:srgbClr val="FFFF00"/>
                </a:highlight>
              </a:rPr>
              <a:t> é um sujeito infantilizado e que não gosta de ser contrariado. “Em seus acessos de fúria, ele esmurrava paredes, batia a cabeça na parede e atirava objetos”, contou. </a:t>
            </a:r>
          </a:p>
          <a:p>
            <a:endParaRPr lang="pt-BR" sz="1200" dirty="0"/>
          </a:p>
        </p:txBody>
      </p:sp>
    </p:spTree>
    <p:extLst>
      <p:ext uri="{BB962C8B-B14F-4D97-AF65-F5344CB8AC3E}">
        <p14:creationId xmlns:p14="http://schemas.microsoft.com/office/powerpoint/2010/main" val="288193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3E3DE2B-639F-4232-B916-96C9261ED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5" y="188640"/>
            <a:ext cx="7667625" cy="2105025"/>
          </a:xfrm>
          <a:prstGeom prst="rect">
            <a:avLst/>
          </a:prstGeom>
        </p:spPr>
      </p:pic>
      <p:sp>
        <p:nvSpPr>
          <p:cNvPr id="4" name="CaixaDeTexto 3">
            <a:extLst>
              <a:ext uri="{FF2B5EF4-FFF2-40B4-BE49-F238E27FC236}">
                <a16:creationId xmlns:a16="http://schemas.microsoft.com/office/drawing/2014/main" id="{EE79749C-2579-4F6B-940C-4D18BA9FE84A}"/>
              </a:ext>
            </a:extLst>
          </p:cNvPr>
          <p:cNvSpPr txBox="1"/>
          <p:nvPr/>
        </p:nvSpPr>
        <p:spPr>
          <a:xfrm>
            <a:off x="6726293" y="67960"/>
            <a:ext cx="2376264"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28/02/2016</a:t>
            </a:r>
          </a:p>
        </p:txBody>
      </p:sp>
      <p:sp>
        <p:nvSpPr>
          <p:cNvPr id="5" name="CaixaDeTexto 4">
            <a:extLst>
              <a:ext uri="{FF2B5EF4-FFF2-40B4-BE49-F238E27FC236}">
                <a16:creationId xmlns:a16="http://schemas.microsoft.com/office/drawing/2014/main" id="{3E875C94-2C9B-4FD6-97C7-ADB5CD4DA0B0}"/>
              </a:ext>
            </a:extLst>
          </p:cNvPr>
          <p:cNvSpPr txBox="1"/>
          <p:nvPr/>
        </p:nvSpPr>
        <p:spPr>
          <a:xfrm>
            <a:off x="251520" y="2293665"/>
            <a:ext cx="7667625" cy="3693319"/>
          </a:xfrm>
          <a:prstGeom prst="rect">
            <a:avLst/>
          </a:prstGeom>
          <a:noFill/>
        </p:spPr>
        <p:txBody>
          <a:bodyPr wrap="square" rtlCol="0">
            <a:spAutoFit/>
          </a:bodyPr>
          <a:lstStyle/>
          <a:p>
            <a:pPr algn="just"/>
            <a:r>
              <a:rPr lang="pt-BR" b="1" dirty="0"/>
              <a:t>Ariquemes, RO</a:t>
            </a:r>
            <a:r>
              <a:rPr lang="pt-BR" dirty="0"/>
              <a:t> - Mais um caso de estupro foi registrado no Estado de Rondônia, mais precisamente na cidade de Ariquemes. Na ocasião, a mãe flagrou o momento em que sua filha, uma adolescente de 15 anos, estava sendo estuprada pelo próprio pai.</a:t>
            </a:r>
          </a:p>
          <a:p>
            <a:pPr algn="just"/>
            <a:r>
              <a:rPr lang="pt-BR" dirty="0"/>
              <a:t>De acordo com as informações, a mãe identificada pelas iniciais, Fabiana P, de 42 anos, chegou a sua residência localizada no Setor 09 de baixo em Ariquemes/RO e </a:t>
            </a:r>
            <a:r>
              <a:rPr lang="pt-BR" dirty="0">
                <a:highlight>
                  <a:srgbClr val="FFFF00"/>
                </a:highlight>
              </a:rPr>
              <a:t>flagrou o marido </a:t>
            </a:r>
            <a:r>
              <a:rPr lang="pt-BR" dirty="0"/>
              <a:t>identificado como, Gildo F. S, 46 anos, </a:t>
            </a:r>
            <a:r>
              <a:rPr lang="pt-BR" dirty="0">
                <a:highlight>
                  <a:srgbClr val="FFFF00"/>
                </a:highlight>
              </a:rPr>
              <a:t>que é pai da adolescente de 15 anos estuprando a vítima.</a:t>
            </a:r>
          </a:p>
          <a:p>
            <a:pPr algn="just"/>
            <a:r>
              <a:rPr lang="pt-BR" dirty="0"/>
              <a:t>A mãe em diálogo com a vítima, </a:t>
            </a:r>
            <a:r>
              <a:rPr lang="pt-BR" dirty="0">
                <a:highlight>
                  <a:srgbClr val="FFFF00"/>
                </a:highlight>
              </a:rPr>
              <a:t>a própria afirmou que os abusos vem acontecendo há cerca de 01 ano.</a:t>
            </a:r>
            <a:r>
              <a:rPr lang="pt-BR" dirty="0"/>
              <a:t> Revoltada, a mãe denunciou o próprio marido e registrou um boletim de ocorrência na Delegacia Especializada no Atendimento a Mulher. Agora o caso deverá ser investigado.</a:t>
            </a:r>
          </a:p>
          <a:p>
            <a:endParaRPr lang="pt-BR" dirty="0"/>
          </a:p>
        </p:txBody>
      </p:sp>
      <p:sp>
        <p:nvSpPr>
          <p:cNvPr id="6" name="CaixaDeTexto 5">
            <a:extLst>
              <a:ext uri="{FF2B5EF4-FFF2-40B4-BE49-F238E27FC236}">
                <a16:creationId xmlns:a16="http://schemas.microsoft.com/office/drawing/2014/main" id="{2C6C418D-15AF-4A5A-A134-737FEB10F3A8}"/>
              </a:ext>
            </a:extLst>
          </p:cNvPr>
          <p:cNvSpPr txBox="1"/>
          <p:nvPr/>
        </p:nvSpPr>
        <p:spPr>
          <a:xfrm>
            <a:off x="395536" y="5746030"/>
            <a:ext cx="8352928" cy="923330"/>
          </a:xfrm>
          <a:prstGeom prst="rect">
            <a:avLst/>
          </a:prstGeom>
          <a:noFill/>
        </p:spPr>
        <p:txBody>
          <a:bodyPr wrap="square" rtlCol="0">
            <a:spAutoFit/>
          </a:bodyPr>
          <a:lstStyle/>
          <a:p>
            <a:r>
              <a:rPr lang="pt-BR" dirty="0">
                <a:hlinkClick r:id="rId3"/>
              </a:rPr>
              <a:t>https://www.newsrondonia.com.br/noticias/mae+flagra+pai+estuprando+a+propria+filha+em+rondonia/70997?fbclid=IwAR3PEVBGIqiTW8vuBcNQeisyLLHsOL6ul4ofC9nw49i9udP5g8Kyko0Odpw</a:t>
            </a:r>
            <a:endParaRPr lang="pt-BR" dirty="0"/>
          </a:p>
        </p:txBody>
      </p:sp>
    </p:spTree>
    <p:extLst>
      <p:ext uri="{BB962C8B-B14F-4D97-AF65-F5344CB8AC3E}">
        <p14:creationId xmlns:p14="http://schemas.microsoft.com/office/powerpoint/2010/main" val="376079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5A8E316-D384-4821-B384-9676AAF1BE04}"/>
              </a:ext>
            </a:extLst>
          </p:cNvPr>
          <p:cNvSpPr txBox="1"/>
          <p:nvPr/>
        </p:nvSpPr>
        <p:spPr>
          <a:xfrm>
            <a:off x="6726293" y="67960"/>
            <a:ext cx="2376264"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06/07/2016</a:t>
            </a:r>
          </a:p>
        </p:txBody>
      </p:sp>
      <p:pic>
        <p:nvPicPr>
          <p:cNvPr id="4" name="Imagem 3">
            <a:extLst>
              <a:ext uri="{FF2B5EF4-FFF2-40B4-BE49-F238E27FC236}">
                <a16:creationId xmlns:a16="http://schemas.microsoft.com/office/drawing/2014/main" id="{CE24320F-5318-4E94-82E2-CC2E9EB79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9" y="777308"/>
            <a:ext cx="4857750" cy="3752850"/>
          </a:xfrm>
          <a:prstGeom prst="rect">
            <a:avLst/>
          </a:prstGeom>
        </p:spPr>
      </p:pic>
      <p:sp>
        <p:nvSpPr>
          <p:cNvPr id="5" name="CaixaDeTexto 4">
            <a:extLst>
              <a:ext uri="{FF2B5EF4-FFF2-40B4-BE49-F238E27FC236}">
                <a16:creationId xmlns:a16="http://schemas.microsoft.com/office/drawing/2014/main" id="{E949A5F7-B1A2-4CF3-BB8E-51BBE63E3D14}"/>
              </a:ext>
            </a:extLst>
          </p:cNvPr>
          <p:cNvSpPr txBox="1"/>
          <p:nvPr/>
        </p:nvSpPr>
        <p:spPr>
          <a:xfrm>
            <a:off x="4788024" y="1124744"/>
            <a:ext cx="3960440" cy="3416320"/>
          </a:xfrm>
          <a:prstGeom prst="rect">
            <a:avLst/>
          </a:prstGeom>
          <a:noFill/>
        </p:spPr>
        <p:txBody>
          <a:bodyPr wrap="square" rtlCol="0">
            <a:spAutoFit/>
          </a:bodyPr>
          <a:lstStyle/>
          <a:p>
            <a:pPr algn="just"/>
            <a:r>
              <a:rPr lang="pt-BR" sz="1200" dirty="0"/>
              <a:t>O pastor Felipe Garcia </a:t>
            </a:r>
            <a:r>
              <a:rPr lang="pt-BR" sz="1200" dirty="0" err="1"/>
              <a:t>Heiderich</a:t>
            </a:r>
            <a:r>
              <a:rPr lang="pt-BR" sz="1200" dirty="0"/>
              <a:t>, marido da pastora Bianca Toledo, foi preso após abusar do próprio enteado de 5 anos, (...) </a:t>
            </a:r>
            <a:r>
              <a:rPr lang="pt-BR" sz="1200" dirty="0">
                <a:highlight>
                  <a:srgbClr val="FFFF00"/>
                </a:highlight>
              </a:rPr>
              <a:t>“O garoto relata todos os fatos, já foi ouvido por psicólogos e psiquiatras”,  </a:t>
            </a:r>
          </a:p>
          <a:p>
            <a:pPr algn="just"/>
            <a:r>
              <a:rPr lang="pt-BR" sz="1200" dirty="0"/>
              <a:t>O </a:t>
            </a:r>
            <a:r>
              <a:rPr lang="pt-BR" sz="1200" dirty="0">
                <a:highlight>
                  <a:srgbClr val="FFFF00"/>
                </a:highlight>
              </a:rPr>
              <a:t>advogado do pastor Felipe </a:t>
            </a:r>
            <a:r>
              <a:rPr lang="pt-BR" sz="1200" dirty="0" err="1"/>
              <a:t>Heiderich</a:t>
            </a:r>
            <a:r>
              <a:rPr lang="pt-BR" sz="1200" dirty="0"/>
              <a:t> divulgou nota explicando alguns detalhes do processo que </a:t>
            </a:r>
            <a:r>
              <a:rPr lang="pt-BR" sz="1200" dirty="0">
                <a:highlight>
                  <a:srgbClr val="FFFF00"/>
                </a:highlight>
              </a:rPr>
              <a:t>levou à absolvição do réu</a:t>
            </a:r>
            <a:r>
              <a:rPr lang="pt-BR" sz="1200" dirty="0"/>
              <a:t> em primeira instância e </a:t>
            </a:r>
            <a:r>
              <a:rPr lang="pt-BR" sz="1200" dirty="0">
                <a:highlight>
                  <a:srgbClr val="FFFF00"/>
                </a:highlight>
              </a:rPr>
              <a:t>afirmou que o filho da cantora Bianca Toledo pode ter sido sugestionado a dizer que sofreu abusos do padrasto,</a:t>
            </a:r>
            <a:r>
              <a:rPr lang="pt-BR" sz="1200" dirty="0"/>
              <a:t> já que o laudo da Polícia Civil não verificou qualquer situação vivida pela criança nesse sentido.</a:t>
            </a:r>
          </a:p>
          <a:p>
            <a:pPr algn="just"/>
            <a:r>
              <a:rPr lang="pt-BR" sz="1200" dirty="0"/>
              <a:t>Em seguida, </a:t>
            </a:r>
            <a:r>
              <a:rPr lang="pt-BR" sz="1200" dirty="0" err="1"/>
              <a:t>Meuser</a:t>
            </a:r>
            <a:r>
              <a:rPr lang="pt-BR" sz="1200" dirty="0"/>
              <a:t> frisa que “</a:t>
            </a:r>
            <a:r>
              <a:rPr lang="pt-BR" sz="1200" dirty="0">
                <a:highlight>
                  <a:srgbClr val="FFFF00"/>
                </a:highlight>
              </a:rPr>
              <a:t>o único laudo oficial produzido pela Polícia Civil deste Estado [Rio de Janeiro], por dois profissionais isentos, qualificados e de larga experiência, não concluiu pela existência de qualquer abuso, verificando também que a suposta vítima foi possivelmente sugestionada pela Mãe para dar falsas informações </a:t>
            </a:r>
            <a:r>
              <a:rPr lang="pt-BR" sz="1200" dirty="0"/>
              <a:t>aos entrevistadores”.</a:t>
            </a:r>
          </a:p>
        </p:txBody>
      </p:sp>
      <p:sp>
        <p:nvSpPr>
          <p:cNvPr id="6" name="CaixaDeTexto 5">
            <a:extLst>
              <a:ext uri="{FF2B5EF4-FFF2-40B4-BE49-F238E27FC236}">
                <a16:creationId xmlns:a16="http://schemas.microsoft.com/office/drawing/2014/main" id="{FC98C17A-BFE1-4718-BFCC-B5A99C3CA7C3}"/>
              </a:ext>
            </a:extLst>
          </p:cNvPr>
          <p:cNvSpPr txBox="1"/>
          <p:nvPr/>
        </p:nvSpPr>
        <p:spPr>
          <a:xfrm>
            <a:off x="255452" y="5957608"/>
            <a:ext cx="8496944" cy="707886"/>
          </a:xfrm>
          <a:prstGeom prst="rect">
            <a:avLst/>
          </a:prstGeom>
          <a:noFill/>
        </p:spPr>
        <p:txBody>
          <a:bodyPr wrap="square" rtlCol="0">
            <a:spAutoFit/>
          </a:bodyPr>
          <a:lstStyle/>
          <a:p>
            <a:r>
              <a:rPr lang="pt-BR" sz="1000" dirty="0">
                <a:hlinkClick r:id="rId3"/>
              </a:rPr>
              <a:t>http://blogmarcosfrahm.com/marido-da-pastora-bianca-toledo-foi-preso-por-abusar-do-enteado-e-ela-se-pronuncia/</a:t>
            </a:r>
            <a:endParaRPr lang="pt-BR" sz="1000" dirty="0"/>
          </a:p>
          <a:p>
            <a:r>
              <a:rPr lang="pt-BR" sz="1000" dirty="0">
                <a:hlinkClick r:id="rId4"/>
              </a:rPr>
              <a:t>http://verdadealagoas.com.br/2019/05/07/laudo-diz-que-bianca-toledo-pode-ter-induzido-filho-a-dizer-que-foi-abusado-diz-advogado-de-felipe-heiderich/</a:t>
            </a:r>
            <a:endParaRPr lang="pt-BR" sz="1000" dirty="0"/>
          </a:p>
          <a:p>
            <a:r>
              <a:rPr lang="pt-BR" sz="1000" dirty="0">
                <a:hlinkClick r:id="rId5"/>
              </a:rPr>
              <a:t>https://www.jmnoticia.com.br/2019/04/09/bianca-toledo-comenta-absolvicao-de-felipe-heiderich-justica-falha/</a:t>
            </a:r>
            <a:endParaRPr lang="pt-BR" sz="1000" dirty="0"/>
          </a:p>
          <a:p>
            <a:r>
              <a:rPr lang="pt-BR" sz="1000" dirty="0">
                <a:hlinkClick r:id="rId5"/>
              </a:rPr>
              <a:t>https://www.jmnoticia.com.br/2019/04/09/bianca-toledo-comenta-absolvicao-de-felipe-heiderich-justica-falha/</a:t>
            </a:r>
            <a:endParaRPr lang="pt-BR" sz="1000" dirty="0"/>
          </a:p>
        </p:txBody>
      </p:sp>
      <p:sp>
        <p:nvSpPr>
          <p:cNvPr id="8" name="CaixaDeTexto 7">
            <a:extLst>
              <a:ext uri="{FF2B5EF4-FFF2-40B4-BE49-F238E27FC236}">
                <a16:creationId xmlns:a16="http://schemas.microsoft.com/office/drawing/2014/main" id="{FC4433D1-7BDE-4C0D-B2D6-96B6BA81D2AA}"/>
              </a:ext>
            </a:extLst>
          </p:cNvPr>
          <p:cNvSpPr txBox="1"/>
          <p:nvPr/>
        </p:nvSpPr>
        <p:spPr>
          <a:xfrm>
            <a:off x="323528" y="4541064"/>
            <a:ext cx="8640960" cy="646331"/>
          </a:xfrm>
          <a:prstGeom prst="rect">
            <a:avLst/>
          </a:prstGeom>
          <a:noFill/>
        </p:spPr>
        <p:txBody>
          <a:bodyPr wrap="square" rtlCol="0">
            <a:spAutoFit/>
          </a:bodyPr>
          <a:lstStyle/>
          <a:p>
            <a:r>
              <a:rPr lang="pt-BR" sz="1200" dirty="0"/>
              <a:t>“A decisão de </a:t>
            </a:r>
            <a:r>
              <a:rPr lang="pt-BR" sz="1200" dirty="0">
                <a:highlight>
                  <a:srgbClr val="FFFF00"/>
                </a:highlight>
              </a:rPr>
              <a:t>absolvição por falta de provas não comprova inocência</a:t>
            </a:r>
            <a:r>
              <a:rPr lang="pt-BR" sz="1200" dirty="0"/>
              <a:t>. E não muda em nada tudo que sofremos a três anos atrás. O meu pedido de anulação do casamento foi por adultério e comprovação da homossexualidade confessa. Oramos para que ele se arrependa e pare de mentir”, afirmou em um post.</a:t>
            </a:r>
          </a:p>
        </p:txBody>
      </p:sp>
    </p:spTree>
    <p:extLst>
      <p:ext uri="{BB962C8B-B14F-4D97-AF65-F5344CB8AC3E}">
        <p14:creationId xmlns:p14="http://schemas.microsoft.com/office/powerpoint/2010/main" val="2877103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5A8E316-D384-4821-B384-9676AAF1BE04}"/>
              </a:ext>
            </a:extLst>
          </p:cNvPr>
          <p:cNvSpPr txBox="1"/>
          <p:nvPr/>
        </p:nvSpPr>
        <p:spPr>
          <a:xfrm>
            <a:off x="6726293" y="67960"/>
            <a:ext cx="2376264"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15/07/2016</a:t>
            </a:r>
          </a:p>
        </p:txBody>
      </p:sp>
      <p:pic>
        <p:nvPicPr>
          <p:cNvPr id="7" name="Imagem 6">
            <a:extLst>
              <a:ext uri="{FF2B5EF4-FFF2-40B4-BE49-F238E27FC236}">
                <a16:creationId xmlns:a16="http://schemas.microsoft.com/office/drawing/2014/main" id="{E73EE674-A5E6-4DE4-A093-A47C9855A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196752"/>
            <a:ext cx="6618789" cy="4228671"/>
          </a:xfrm>
          <a:prstGeom prst="rect">
            <a:avLst/>
          </a:prstGeom>
        </p:spPr>
      </p:pic>
      <p:sp>
        <p:nvSpPr>
          <p:cNvPr id="10" name="CaixaDeTexto 9">
            <a:extLst>
              <a:ext uri="{FF2B5EF4-FFF2-40B4-BE49-F238E27FC236}">
                <a16:creationId xmlns:a16="http://schemas.microsoft.com/office/drawing/2014/main" id="{57CA73B0-1F23-4EEA-BA0D-95FC52EB6B0C}"/>
              </a:ext>
            </a:extLst>
          </p:cNvPr>
          <p:cNvSpPr txBox="1"/>
          <p:nvPr/>
        </p:nvSpPr>
        <p:spPr>
          <a:xfrm>
            <a:off x="755576" y="5638970"/>
            <a:ext cx="7992888" cy="738664"/>
          </a:xfrm>
          <a:prstGeom prst="rect">
            <a:avLst/>
          </a:prstGeom>
          <a:noFill/>
        </p:spPr>
        <p:txBody>
          <a:bodyPr wrap="square">
            <a:spAutoFit/>
          </a:bodyPr>
          <a:lstStyle/>
          <a:p>
            <a:r>
              <a:rPr lang="pt-BR" sz="1400" dirty="0">
                <a:hlinkClick r:id="rId3"/>
              </a:rPr>
              <a:t>https://www.radiopiratuba.com.br/noticias/noticia/id:3980;pai-estupra-filha-de-nove-anos-e-diz-que-a-culpa-e-da-crianca.html?fbclid=IwAR24wj6fkp7muZKz7Vx-0_5Zk3ak7W5O1BkXJqR6WC8SCrj6OqNUv1a6M-8</a:t>
            </a:r>
            <a:r>
              <a:rPr lang="pt-BR" sz="1400" dirty="0"/>
              <a:t> </a:t>
            </a:r>
          </a:p>
        </p:txBody>
      </p:sp>
    </p:spTree>
    <p:extLst>
      <p:ext uri="{BB962C8B-B14F-4D97-AF65-F5344CB8AC3E}">
        <p14:creationId xmlns:p14="http://schemas.microsoft.com/office/powerpoint/2010/main" val="1527335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09B7FCA-A872-42CB-A621-9FAC268BE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678" y="332656"/>
            <a:ext cx="5784643" cy="4338482"/>
          </a:xfrm>
          <a:prstGeom prst="rect">
            <a:avLst/>
          </a:prstGeom>
        </p:spPr>
      </p:pic>
      <p:sp>
        <p:nvSpPr>
          <p:cNvPr id="4" name="CaixaDeTexto 3">
            <a:extLst>
              <a:ext uri="{FF2B5EF4-FFF2-40B4-BE49-F238E27FC236}">
                <a16:creationId xmlns:a16="http://schemas.microsoft.com/office/drawing/2014/main" id="{67D79C83-9573-4CF7-A71A-BE2446287137}"/>
              </a:ext>
            </a:extLst>
          </p:cNvPr>
          <p:cNvSpPr txBox="1"/>
          <p:nvPr/>
        </p:nvSpPr>
        <p:spPr>
          <a:xfrm>
            <a:off x="755576" y="4869160"/>
            <a:ext cx="7776864" cy="1631216"/>
          </a:xfrm>
          <a:prstGeom prst="rect">
            <a:avLst/>
          </a:prstGeom>
          <a:noFill/>
        </p:spPr>
        <p:txBody>
          <a:bodyPr wrap="square" rtlCol="0">
            <a:spAutoFit/>
          </a:bodyPr>
          <a:lstStyle/>
          <a:p>
            <a:pPr algn="ctr"/>
            <a:r>
              <a:rPr lang="pt-BR" sz="2000" dirty="0">
                <a:latin typeface="Arial Black" panose="020B0A04020102020204" pitchFamily="34" charset="0"/>
              </a:rPr>
              <a:t>QUAL O GATILHO JURIDICO QUE VEM AUMENTANDO A MORTE DE CRIANÇAS E MULHERES NO CONTEXTO FAMILIAR?</a:t>
            </a:r>
          </a:p>
          <a:p>
            <a:pPr algn="ctr"/>
            <a:r>
              <a:rPr lang="pt-BR" sz="2000" dirty="0">
                <a:latin typeface="Arial Black" panose="020B0A04020102020204" pitchFamily="34" charset="0"/>
              </a:rPr>
              <a:t>LEI 12.318/2010</a:t>
            </a:r>
          </a:p>
          <a:p>
            <a:pPr algn="ctr"/>
            <a:r>
              <a:rPr lang="pt-BR" sz="2000" dirty="0">
                <a:latin typeface="Arial Black" panose="020B0A04020102020204" pitchFamily="34" charset="0"/>
              </a:rPr>
              <a:t>“CONVIVENCIA PARENTAL OBRIGATÓRIA”</a:t>
            </a:r>
          </a:p>
        </p:txBody>
      </p:sp>
    </p:spTree>
    <p:extLst>
      <p:ext uri="{BB962C8B-B14F-4D97-AF65-F5344CB8AC3E}">
        <p14:creationId xmlns:p14="http://schemas.microsoft.com/office/powerpoint/2010/main" val="3552177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srcRect/>
          <a:stretch>
            <a:fillRect/>
          </a:stretch>
        </p:blipFill>
        <p:spPr bwMode="auto">
          <a:xfrm>
            <a:off x="15778" y="512214"/>
            <a:ext cx="7955393" cy="3182157"/>
          </a:xfrm>
          <a:prstGeom prst="rect">
            <a:avLst/>
          </a:prstGeom>
          <a:noFill/>
          <a:ln w="9525">
            <a:noFill/>
            <a:miter lim="800000"/>
            <a:headEnd/>
            <a:tailEnd/>
          </a:ln>
        </p:spPr>
      </p:pic>
      <p:sp>
        <p:nvSpPr>
          <p:cNvPr id="2" name="CaixaDeTexto 1">
            <a:extLst>
              <a:ext uri="{FF2B5EF4-FFF2-40B4-BE49-F238E27FC236}">
                <a16:creationId xmlns:a16="http://schemas.microsoft.com/office/drawing/2014/main" id="{B09AEDE9-36E6-400E-8596-3712EB51EE78}"/>
              </a:ext>
            </a:extLst>
          </p:cNvPr>
          <p:cNvSpPr txBox="1"/>
          <p:nvPr/>
        </p:nvSpPr>
        <p:spPr>
          <a:xfrm>
            <a:off x="683568" y="6381328"/>
            <a:ext cx="7992888" cy="261610"/>
          </a:xfrm>
          <a:prstGeom prst="rect">
            <a:avLst/>
          </a:prstGeom>
          <a:noFill/>
        </p:spPr>
        <p:txBody>
          <a:bodyPr wrap="square" rtlCol="0">
            <a:spAutoFit/>
          </a:bodyPr>
          <a:lstStyle/>
          <a:p>
            <a:r>
              <a:rPr lang="pt-BR" sz="1100" dirty="0">
                <a:hlinkClick r:id="rId3"/>
              </a:rPr>
              <a:t>https://sao-paulo.estadao.com.br/noticias/geral,pai-mata-o-filho-e-se-suicida-em-forum-de-sao-paulo,10000072716</a:t>
            </a:r>
            <a:endParaRPr lang="pt-BR" sz="1100" dirty="0"/>
          </a:p>
        </p:txBody>
      </p:sp>
      <p:pic>
        <p:nvPicPr>
          <p:cNvPr id="4" name="Imagem 3">
            <a:extLst>
              <a:ext uri="{FF2B5EF4-FFF2-40B4-BE49-F238E27FC236}">
                <a16:creationId xmlns:a16="http://schemas.microsoft.com/office/drawing/2014/main" id="{B200B390-103E-4DB0-8548-DAFC5477E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3" y="4781128"/>
            <a:ext cx="8208913" cy="1600200"/>
          </a:xfrm>
          <a:prstGeom prst="rect">
            <a:avLst/>
          </a:prstGeom>
        </p:spPr>
      </p:pic>
      <p:pic>
        <p:nvPicPr>
          <p:cNvPr id="24578" name="Picture 2" descr="Pai mata o filho e se suicida em fórum de São Paulo"/>
          <p:cNvPicPr>
            <a:picLocks noChangeAspect="1" noChangeArrowheads="1"/>
          </p:cNvPicPr>
          <p:nvPr/>
        </p:nvPicPr>
        <p:blipFill>
          <a:blip r:embed="rId5" cstate="print"/>
          <a:srcRect/>
          <a:stretch>
            <a:fillRect/>
          </a:stretch>
        </p:blipFill>
        <p:spPr bwMode="auto">
          <a:xfrm>
            <a:off x="3917981" y="2364903"/>
            <a:ext cx="5184576" cy="2304257"/>
          </a:xfrm>
          <a:prstGeom prst="rect">
            <a:avLst/>
          </a:prstGeom>
          <a:noFill/>
        </p:spPr>
      </p:pic>
      <p:sp>
        <p:nvSpPr>
          <p:cNvPr id="3" name="CaixaDeTexto 2">
            <a:extLst>
              <a:ext uri="{FF2B5EF4-FFF2-40B4-BE49-F238E27FC236}">
                <a16:creationId xmlns:a16="http://schemas.microsoft.com/office/drawing/2014/main" id="{4860AAC6-8FF7-482C-B1AD-4E8E130413B6}"/>
              </a:ext>
            </a:extLst>
          </p:cNvPr>
          <p:cNvSpPr txBox="1"/>
          <p:nvPr/>
        </p:nvSpPr>
        <p:spPr>
          <a:xfrm>
            <a:off x="6726293" y="67960"/>
            <a:ext cx="2376264"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26/08/2016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4AE9676-94A7-4960-BC5D-2659506F1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6266"/>
            <a:ext cx="4676775" cy="4933950"/>
          </a:xfrm>
          <a:prstGeom prst="rect">
            <a:avLst/>
          </a:prstGeom>
        </p:spPr>
      </p:pic>
      <p:sp>
        <p:nvSpPr>
          <p:cNvPr id="6" name="CaixaDeTexto 5">
            <a:extLst>
              <a:ext uri="{FF2B5EF4-FFF2-40B4-BE49-F238E27FC236}">
                <a16:creationId xmlns:a16="http://schemas.microsoft.com/office/drawing/2014/main" id="{7359FB62-8ABE-453C-A288-E1E3B20CCDBC}"/>
              </a:ext>
            </a:extLst>
          </p:cNvPr>
          <p:cNvSpPr txBox="1"/>
          <p:nvPr/>
        </p:nvSpPr>
        <p:spPr>
          <a:xfrm>
            <a:off x="6974887" y="12075"/>
            <a:ext cx="2160240"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27/09/2016</a:t>
            </a:r>
          </a:p>
        </p:txBody>
      </p:sp>
      <p:pic>
        <p:nvPicPr>
          <p:cNvPr id="9" name="Imagem 8">
            <a:extLst>
              <a:ext uri="{FF2B5EF4-FFF2-40B4-BE49-F238E27FC236}">
                <a16:creationId xmlns:a16="http://schemas.microsoft.com/office/drawing/2014/main" id="{5F71B594-4B71-4E25-9E5D-F0F544058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4869160"/>
            <a:ext cx="6048375" cy="1266825"/>
          </a:xfrm>
          <a:prstGeom prst="rect">
            <a:avLst/>
          </a:prstGeom>
        </p:spPr>
      </p:pic>
      <p:sp>
        <p:nvSpPr>
          <p:cNvPr id="10" name="Retângulo 9">
            <a:extLst>
              <a:ext uri="{FF2B5EF4-FFF2-40B4-BE49-F238E27FC236}">
                <a16:creationId xmlns:a16="http://schemas.microsoft.com/office/drawing/2014/main" id="{28F9B184-70C5-4EA2-B0FA-A526C33BA44C}"/>
              </a:ext>
            </a:extLst>
          </p:cNvPr>
          <p:cNvSpPr/>
          <p:nvPr/>
        </p:nvSpPr>
        <p:spPr>
          <a:xfrm>
            <a:off x="0" y="6093296"/>
            <a:ext cx="9135127" cy="646331"/>
          </a:xfrm>
          <a:prstGeom prst="rect">
            <a:avLst/>
          </a:prstGeom>
        </p:spPr>
        <p:txBody>
          <a:bodyPr wrap="square">
            <a:spAutoFit/>
          </a:bodyPr>
          <a:lstStyle/>
          <a:p>
            <a:r>
              <a:rPr lang="pt-BR" dirty="0">
                <a:hlinkClick r:id="rId4"/>
              </a:rPr>
              <a:t>https://www1.folha.uol.com.br/cotidiano/2016/09/1817339-apos-3-anos-padrasto-confessa-em-entrevista-ter-matado-menino-joaquim.shtml</a:t>
            </a:r>
            <a:endParaRPr lang="pt-BR" dirty="0"/>
          </a:p>
        </p:txBody>
      </p:sp>
    </p:spTree>
    <p:extLst>
      <p:ext uri="{BB962C8B-B14F-4D97-AF65-F5344CB8AC3E}">
        <p14:creationId xmlns:p14="http://schemas.microsoft.com/office/powerpoint/2010/main" val="2756453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971B4CD-44A0-4171-8898-179C0BA3C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07849" cy="6858000"/>
          </a:xfrm>
          <a:prstGeom prst="rect">
            <a:avLst/>
          </a:prstGeom>
        </p:spPr>
      </p:pic>
      <p:sp>
        <p:nvSpPr>
          <p:cNvPr id="7" name="CaixaDeTexto 6">
            <a:extLst>
              <a:ext uri="{FF2B5EF4-FFF2-40B4-BE49-F238E27FC236}">
                <a16:creationId xmlns:a16="http://schemas.microsoft.com/office/drawing/2014/main" id="{503E773B-ECED-4D67-B0C8-768CBD88B955}"/>
              </a:ext>
            </a:extLst>
          </p:cNvPr>
          <p:cNvSpPr txBox="1"/>
          <p:nvPr/>
        </p:nvSpPr>
        <p:spPr>
          <a:xfrm>
            <a:off x="5327598" y="693713"/>
            <a:ext cx="3678324" cy="5047536"/>
          </a:xfrm>
          <a:prstGeom prst="rect">
            <a:avLst/>
          </a:prstGeom>
          <a:noFill/>
        </p:spPr>
        <p:txBody>
          <a:bodyPr wrap="square" rtlCol="0">
            <a:spAutoFit/>
          </a:bodyPr>
          <a:lstStyle/>
          <a:p>
            <a:pPr algn="just"/>
            <a:r>
              <a:rPr lang="pt-BR" sz="1150" dirty="0"/>
              <a:t>As crianças são brasileiras, como a mãe, e nasceram em Criciúma, no Sul de Santa Catarina.</a:t>
            </a:r>
          </a:p>
          <a:p>
            <a:pPr algn="just"/>
            <a:br>
              <a:rPr lang="pt-BR" sz="1150" dirty="0"/>
            </a:br>
            <a:r>
              <a:rPr lang="pt-BR" sz="1150" dirty="0"/>
              <a:t>Segundo uma tia das crianças, </a:t>
            </a:r>
            <a:r>
              <a:rPr lang="pt-BR" sz="1150" dirty="0">
                <a:highlight>
                  <a:srgbClr val="FFFF00"/>
                </a:highlight>
              </a:rPr>
              <a:t>o homem havia sido denunciado pela mãe das crianças</a:t>
            </a:r>
            <a:r>
              <a:rPr lang="pt-BR" sz="1150" dirty="0"/>
              <a:t>, </a:t>
            </a:r>
            <a:r>
              <a:rPr lang="pt-BR" sz="1150" dirty="0" err="1"/>
              <a:t>Merlene</a:t>
            </a:r>
            <a:r>
              <a:rPr lang="pt-BR" sz="1150" dirty="0"/>
              <a:t> Martins, de 33 anos, </a:t>
            </a:r>
            <a:r>
              <a:rPr lang="pt-BR" sz="1150" dirty="0">
                <a:highlight>
                  <a:srgbClr val="FFFF00"/>
                </a:highlight>
              </a:rPr>
              <a:t>por violência contra a mulher</a:t>
            </a:r>
            <a:r>
              <a:rPr lang="pt-BR" sz="1150" dirty="0"/>
              <a:t>. De acordo com a Polícia de Porto Rico, a mãe havia deixado as crianças aos cuidados da avó paterna enquanto fazia uma viagem. </a:t>
            </a:r>
            <a:r>
              <a:rPr lang="pt-BR" sz="1150" dirty="0">
                <a:highlight>
                  <a:srgbClr val="FFFF00"/>
                </a:highlight>
              </a:rPr>
              <a:t>Ela não impedia o relacionamento do pai com os filhos</a:t>
            </a:r>
            <a:r>
              <a:rPr lang="pt-BR" sz="1150" dirty="0"/>
              <a:t>.</a:t>
            </a:r>
            <a:br>
              <a:rPr lang="pt-BR" sz="1150" dirty="0"/>
            </a:br>
            <a:br>
              <a:rPr lang="pt-BR" sz="1150" dirty="0"/>
            </a:br>
            <a:r>
              <a:rPr lang="pt-BR" sz="1150" dirty="0"/>
              <a:t>Ela contou que a família é de Forquilhinha e que antes de se mudarem para Porto Rico, há três anos, eles viviam no município de Morro da Fumaça. </a:t>
            </a:r>
            <a:r>
              <a:rPr lang="pt-BR" sz="1150" dirty="0">
                <a:highlight>
                  <a:srgbClr val="FFFF00"/>
                </a:highlight>
              </a:rPr>
              <a:t>“Era um pai muito carinhoso, muito prestativo, só com ela, era um pouco violento”, </a:t>
            </a:r>
            <a:r>
              <a:rPr lang="pt-BR" sz="1150" dirty="0"/>
              <a:t>disse a tia.</a:t>
            </a:r>
          </a:p>
          <a:p>
            <a:pPr algn="just"/>
            <a:br>
              <a:rPr lang="pt-BR" sz="1150" dirty="0"/>
            </a:br>
            <a:r>
              <a:rPr lang="pt-BR" sz="1150" dirty="0"/>
              <a:t>“Ela [mãe das crianças] me ligou muito abalada avisando que o marido foi encontrado atrás de casa, tinha se enforcado. Eu perguntei pelas crianças e ela me disse que elas estavam bem, estavam dormindo na cama. Horas depois ela me ligou e contou que, na verdade, ele 'levou' as crianças junto com ele”, completou a tia.</a:t>
            </a:r>
          </a:p>
          <a:p>
            <a:pPr algn="just"/>
            <a:br>
              <a:rPr lang="pt-BR" sz="1150" dirty="0"/>
            </a:br>
            <a:r>
              <a:rPr lang="pt-BR" sz="1150" dirty="0"/>
              <a:t>Conforme a família, a mãe das crianças havia viajado para os Estados Unidos para fazer um curso. </a:t>
            </a:r>
            <a:r>
              <a:rPr lang="pt-BR" sz="1150" dirty="0">
                <a:highlight>
                  <a:srgbClr val="FFFF00"/>
                </a:highlight>
              </a:rPr>
              <a:t>“Regressaria hoje à tarde. </a:t>
            </a:r>
            <a:r>
              <a:rPr lang="pt-BR" sz="1150" dirty="0"/>
              <a:t>Por isso a avó paterna estava cuidando das crianças”.</a:t>
            </a:r>
          </a:p>
        </p:txBody>
      </p:sp>
      <p:sp>
        <p:nvSpPr>
          <p:cNvPr id="4" name="CaixaDeTexto 3">
            <a:extLst>
              <a:ext uri="{FF2B5EF4-FFF2-40B4-BE49-F238E27FC236}">
                <a16:creationId xmlns:a16="http://schemas.microsoft.com/office/drawing/2014/main" id="{5FDE8E0A-8E18-41F6-BA90-A11A90257786}"/>
              </a:ext>
            </a:extLst>
          </p:cNvPr>
          <p:cNvSpPr txBox="1"/>
          <p:nvPr/>
        </p:nvSpPr>
        <p:spPr>
          <a:xfrm>
            <a:off x="6786490" y="150893"/>
            <a:ext cx="2160240" cy="523220"/>
          </a:xfrm>
          <a:prstGeom prst="rect">
            <a:avLst/>
          </a:prstGeom>
          <a:solidFill>
            <a:schemeClr val="accent6">
              <a:lumMod val="20000"/>
              <a:lumOff val="80000"/>
            </a:schemeClr>
          </a:solidFill>
          <a:ln>
            <a:solidFill>
              <a:schemeClr val="tx1"/>
            </a:solidFill>
          </a:ln>
        </p:spPr>
        <p:txBody>
          <a:bodyPr wrap="square" rtlCol="0">
            <a:spAutoFit/>
          </a:bodyPr>
          <a:lstStyle/>
          <a:p>
            <a:pPr algn="ctr"/>
            <a:r>
              <a:rPr lang="pt-BR" sz="2800" b="1" dirty="0"/>
              <a:t>01/11/2016</a:t>
            </a:r>
          </a:p>
        </p:txBody>
      </p:sp>
      <p:sp>
        <p:nvSpPr>
          <p:cNvPr id="8" name="CaixaDeTexto 7">
            <a:extLst>
              <a:ext uri="{FF2B5EF4-FFF2-40B4-BE49-F238E27FC236}">
                <a16:creationId xmlns:a16="http://schemas.microsoft.com/office/drawing/2014/main" id="{1D999563-3211-4DB2-9294-387A31D846DC}"/>
              </a:ext>
            </a:extLst>
          </p:cNvPr>
          <p:cNvSpPr txBox="1"/>
          <p:nvPr/>
        </p:nvSpPr>
        <p:spPr>
          <a:xfrm>
            <a:off x="5358172" y="5564277"/>
            <a:ext cx="3600400" cy="1200329"/>
          </a:xfrm>
          <a:prstGeom prst="rect">
            <a:avLst/>
          </a:prstGeom>
          <a:noFill/>
        </p:spPr>
        <p:txBody>
          <a:bodyPr wrap="square" rtlCol="0">
            <a:spAutoFit/>
          </a:bodyPr>
          <a:lstStyle/>
          <a:p>
            <a:r>
              <a:rPr lang="pt-BR" dirty="0">
                <a:hlinkClick r:id="rId3"/>
              </a:rPr>
              <a:t>https://www.midiamax.com.br/mundo/2016/americano-mata-seus-3-filhos-brasileiros-e-depois-se-suicida-em-porto-rico</a:t>
            </a:r>
            <a:endParaRPr lang="pt-BR" dirty="0"/>
          </a:p>
        </p:txBody>
      </p:sp>
    </p:spTree>
    <p:extLst>
      <p:ext uri="{BB962C8B-B14F-4D97-AF65-F5344CB8AC3E}">
        <p14:creationId xmlns:p14="http://schemas.microsoft.com/office/powerpoint/2010/main" val="3195671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ntagem das vítimas da chacina em Campinas (Foto: Patrícia Teixeira / G1)"/>
          <p:cNvPicPr>
            <a:picLocks noChangeAspect="1" noChangeArrowheads="1"/>
          </p:cNvPicPr>
          <p:nvPr/>
        </p:nvPicPr>
        <p:blipFill>
          <a:blip r:embed="rId2" cstate="print"/>
          <a:srcRect/>
          <a:stretch>
            <a:fillRect/>
          </a:stretch>
        </p:blipFill>
        <p:spPr bwMode="auto">
          <a:xfrm>
            <a:off x="3599739" y="2276872"/>
            <a:ext cx="5457475" cy="3992703"/>
          </a:xfrm>
          <a:prstGeom prst="rect">
            <a:avLst/>
          </a:prstGeom>
          <a:noFill/>
        </p:spPr>
      </p:pic>
      <p:pic>
        <p:nvPicPr>
          <p:cNvPr id="4" name="Imagem 3">
            <a:extLst>
              <a:ext uri="{FF2B5EF4-FFF2-40B4-BE49-F238E27FC236}">
                <a16:creationId xmlns:a16="http://schemas.microsoft.com/office/drawing/2014/main" id="{82FE67C7-920A-487F-877D-460EF7C80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451733" cy="6147799"/>
          </a:xfrm>
          <a:prstGeom prst="rect">
            <a:avLst/>
          </a:prstGeom>
        </p:spPr>
      </p:pic>
      <p:sp>
        <p:nvSpPr>
          <p:cNvPr id="2" name="Título 1"/>
          <p:cNvSpPr>
            <a:spLocks noGrp="1"/>
          </p:cNvSpPr>
          <p:nvPr>
            <p:ph type="title" idx="4294967295"/>
          </p:nvPr>
        </p:nvSpPr>
        <p:spPr>
          <a:xfrm>
            <a:off x="3435350" y="665163"/>
            <a:ext cx="5708650" cy="1296987"/>
          </a:xfrm>
        </p:spPr>
        <p:txBody>
          <a:bodyPr>
            <a:normAutofit fontScale="90000"/>
          </a:bodyPr>
          <a:lstStyle/>
          <a:p>
            <a:br>
              <a:rPr lang="pt-BR" sz="2200" dirty="0"/>
            </a:br>
            <a:br>
              <a:rPr lang="pt-BR" sz="2200" dirty="0"/>
            </a:br>
            <a:br>
              <a:rPr lang="pt-BR" sz="2200" dirty="0"/>
            </a:br>
            <a:br>
              <a:rPr lang="pt-BR" sz="2200" dirty="0"/>
            </a:br>
            <a:br>
              <a:rPr lang="pt-BR" sz="2200" dirty="0"/>
            </a:br>
            <a:r>
              <a:rPr lang="pt-BR" sz="2000" b="1" dirty="0"/>
              <a:t>VEJA QUEM SÃO AS VÍTIMAS DA CHACINA EM FESTA DE RÉVEILLON EM CAMPINAS</a:t>
            </a:r>
            <a:br>
              <a:rPr lang="pt-BR" sz="1800" b="1" dirty="0"/>
            </a:br>
            <a:r>
              <a:rPr lang="pt-BR" sz="1800" dirty="0"/>
              <a:t>Homem matou filho, ex-mulher e familiares dela na virada para o ano novo.</a:t>
            </a:r>
            <a:br>
              <a:rPr lang="pt-BR" sz="1800" dirty="0"/>
            </a:br>
            <a:r>
              <a:rPr lang="pt-BR" sz="1800" dirty="0"/>
              <a:t>12 pessoas foram assassinadas; três estão hospitalizadas</a:t>
            </a:r>
            <a:br>
              <a:rPr lang="pt-BR" sz="1800" dirty="0"/>
            </a:br>
            <a:r>
              <a:rPr lang="pt-BR" sz="1800" dirty="0"/>
              <a:t>Do G1 Campinas e Região.</a:t>
            </a:r>
            <a:br>
              <a:rPr lang="pt-BR" sz="1800" dirty="0"/>
            </a:br>
            <a:br>
              <a:rPr lang="pt-BR" dirty="0"/>
            </a:br>
            <a:endParaRPr lang="pt-BR" dirty="0"/>
          </a:p>
        </p:txBody>
      </p:sp>
      <p:sp>
        <p:nvSpPr>
          <p:cNvPr id="5" name="Retângulo 4">
            <a:extLst>
              <a:ext uri="{FF2B5EF4-FFF2-40B4-BE49-F238E27FC236}">
                <a16:creationId xmlns:a16="http://schemas.microsoft.com/office/drawing/2014/main" id="{1A36F0D7-92D8-4DFB-AD4C-9E0144D9ADF3}"/>
              </a:ext>
            </a:extLst>
          </p:cNvPr>
          <p:cNvSpPr/>
          <p:nvPr/>
        </p:nvSpPr>
        <p:spPr>
          <a:xfrm>
            <a:off x="0" y="6224998"/>
            <a:ext cx="9144000" cy="646331"/>
          </a:xfrm>
          <a:prstGeom prst="rect">
            <a:avLst/>
          </a:prstGeom>
        </p:spPr>
        <p:txBody>
          <a:bodyPr wrap="square">
            <a:spAutoFit/>
          </a:bodyPr>
          <a:lstStyle/>
          <a:p>
            <a:r>
              <a:rPr lang="pt-BR" dirty="0">
                <a:hlinkClick r:id="rId4"/>
              </a:rPr>
              <a:t>https://www.metropoles.com/materias-especiais/campinas-o-maior-feminicidio-em-massa-da-historia-recente-do-brasil</a:t>
            </a:r>
            <a:endParaRPr lang="pt-BR" dirty="0"/>
          </a:p>
        </p:txBody>
      </p:sp>
      <p:sp>
        <p:nvSpPr>
          <p:cNvPr id="3" name="CaixaDeTexto 2">
            <a:extLst>
              <a:ext uri="{FF2B5EF4-FFF2-40B4-BE49-F238E27FC236}">
                <a16:creationId xmlns:a16="http://schemas.microsoft.com/office/drawing/2014/main" id="{E6936CEF-9654-4C3F-9E46-6D6609790CFD}"/>
              </a:ext>
            </a:extLst>
          </p:cNvPr>
          <p:cNvSpPr txBox="1"/>
          <p:nvPr/>
        </p:nvSpPr>
        <p:spPr>
          <a:xfrm>
            <a:off x="7020272" y="65205"/>
            <a:ext cx="1944216" cy="523220"/>
          </a:xfrm>
          <a:prstGeom prst="rect">
            <a:avLst/>
          </a:prstGeom>
          <a:solidFill>
            <a:schemeClr val="accent6">
              <a:lumMod val="20000"/>
              <a:lumOff val="80000"/>
            </a:schemeClr>
          </a:solidFill>
          <a:ln w="76200">
            <a:solidFill>
              <a:schemeClr val="tx1"/>
            </a:solidFill>
          </a:ln>
        </p:spPr>
        <p:txBody>
          <a:bodyPr wrap="square" rtlCol="0">
            <a:spAutoFit/>
          </a:bodyPr>
          <a:lstStyle/>
          <a:p>
            <a:r>
              <a:rPr lang="pt-BR" sz="2800" b="1" dirty="0"/>
              <a:t>01/01/2017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1EF58E2-1F2C-4556-967B-9EA569F00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97943"/>
            <a:ext cx="4702379" cy="4968552"/>
          </a:xfrm>
          <a:prstGeom prst="rect">
            <a:avLst/>
          </a:prstGeom>
        </p:spPr>
      </p:pic>
      <p:sp>
        <p:nvSpPr>
          <p:cNvPr id="6" name="CaixaDeTexto 5">
            <a:extLst>
              <a:ext uri="{FF2B5EF4-FFF2-40B4-BE49-F238E27FC236}">
                <a16:creationId xmlns:a16="http://schemas.microsoft.com/office/drawing/2014/main" id="{CD19D067-F3EC-4677-AC5B-E525CC0D6FB1}"/>
              </a:ext>
            </a:extLst>
          </p:cNvPr>
          <p:cNvSpPr txBox="1"/>
          <p:nvPr/>
        </p:nvSpPr>
        <p:spPr>
          <a:xfrm>
            <a:off x="467544" y="6309320"/>
            <a:ext cx="8208912" cy="369332"/>
          </a:xfrm>
          <a:prstGeom prst="rect">
            <a:avLst/>
          </a:prstGeom>
          <a:noFill/>
        </p:spPr>
        <p:txBody>
          <a:bodyPr wrap="square" rtlCol="0">
            <a:spAutoFit/>
          </a:bodyPr>
          <a:lstStyle/>
          <a:p>
            <a:r>
              <a:rPr lang="pt-BR" dirty="0">
                <a:hlinkClick r:id="rId3"/>
              </a:rPr>
              <a:t>https://brasil.elpais.com/brasil/2017/01/02/politica/1483367977_559818.html</a:t>
            </a:r>
            <a:endParaRPr lang="pt-BR" dirty="0"/>
          </a:p>
        </p:txBody>
      </p:sp>
      <p:pic>
        <p:nvPicPr>
          <p:cNvPr id="8" name="Imagem 7">
            <a:extLst>
              <a:ext uri="{FF2B5EF4-FFF2-40B4-BE49-F238E27FC236}">
                <a16:creationId xmlns:a16="http://schemas.microsoft.com/office/drawing/2014/main" id="{512A68A8-F50B-46A4-9C66-A69B00EF0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528538" cy="1055118"/>
          </a:xfrm>
          <a:prstGeom prst="rect">
            <a:avLst/>
          </a:prstGeom>
        </p:spPr>
      </p:pic>
      <p:sp>
        <p:nvSpPr>
          <p:cNvPr id="9" name="CaixaDeTexto 8">
            <a:extLst>
              <a:ext uri="{FF2B5EF4-FFF2-40B4-BE49-F238E27FC236}">
                <a16:creationId xmlns:a16="http://schemas.microsoft.com/office/drawing/2014/main" id="{3093F253-AA82-49B3-ACC0-A7082C3DFE47}"/>
              </a:ext>
            </a:extLst>
          </p:cNvPr>
          <p:cNvSpPr txBox="1"/>
          <p:nvPr/>
        </p:nvSpPr>
        <p:spPr>
          <a:xfrm>
            <a:off x="5004048" y="954008"/>
            <a:ext cx="4032448" cy="4370427"/>
          </a:xfrm>
          <a:prstGeom prst="rect">
            <a:avLst/>
          </a:prstGeom>
          <a:solidFill>
            <a:schemeClr val="bg1"/>
          </a:solidFill>
        </p:spPr>
        <p:txBody>
          <a:bodyPr wrap="square" rtlCol="0">
            <a:spAutoFit/>
          </a:bodyPr>
          <a:lstStyle/>
          <a:p>
            <a:pPr algn="just"/>
            <a:r>
              <a:rPr lang="pt-BR" sz="2000" dirty="0"/>
              <a:t>Ainda em 2013, cerca de oito meses depois da abertura do processo, </a:t>
            </a:r>
            <a:r>
              <a:rPr lang="pt-BR" sz="2000" dirty="0">
                <a:highlight>
                  <a:srgbClr val="FFFF00"/>
                </a:highlight>
              </a:rPr>
              <a:t>de acordo com a advogada, os psicólogos não atestaram o abuso, mas sim que Sidnei tinha "comportamento inadequado".</a:t>
            </a:r>
          </a:p>
          <a:p>
            <a:pPr algn="just"/>
            <a:r>
              <a:rPr lang="pt-BR" sz="2000" dirty="0">
                <a:highlight>
                  <a:srgbClr val="FFFF00"/>
                </a:highlight>
              </a:rPr>
              <a:t>A decisão final da Justiça </a:t>
            </a:r>
            <a:r>
              <a:rPr lang="pt-BR" sz="2000" dirty="0"/>
              <a:t>foi de determinar </a:t>
            </a:r>
            <a:r>
              <a:rPr lang="pt-BR" sz="2000" dirty="0">
                <a:highlight>
                  <a:srgbClr val="FFFF00"/>
                </a:highlight>
              </a:rPr>
              <a:t>visitas assistidas com a presença da mãe</a:t>
            </a:r>
            <a:r>
              <a:rPr lang="pt-BR" sz="2000" dirty="0"/>
              <a:t> somente em domingos alternados das 9h às 12h. </a:t>
            </a:r>
            <a:r>
              <a:rPr lang="pt-BR" sz="2000" dirty="0">
                <a:highlight>
                  <a:srgbClr val="FFFF00"/>
                </a:highlight>
              </a:rPr>
              <a:t>A defensora disse ainda que </a:t>
            </a:r>
            <a:r>
              <a:rPr lang="pt-BR" sz="2000" dirty="0" err="1">
                <a:highlight>
                  <a:srgbClr val="FFFF00"/>
                </a:highlight>
              </a:rPr>
              <a:t>Isamara</a:t>
            </a:r>
            <a:r>
              <a:rPr lang="pt-BR" sz="2000" dirty="0">
                <a:highlight>
                  <a:srgbClr val="FFFF00"/>
                </a:highlight>
              </a:rPr>
              <a:t> havia feito boletins de ocorrência contra o ex-marido por perseguição</a:t>
            </a:r>
            <a:r>
              <a:rPr lang="pt-BR" sz="2000" dirty="0"/>
              <a:t>.</a:t>
            </a:r>
          </a:p>
          <a:p>
            <a:endParaRPr lang="pt-BR" dirty="0"/>
          </a:p>
        </p:txBody>
      </p:sp>
      <p:sp>
        <p:nvSpPr>
          <p:cNvPr id="10" name="CaixaDeTexto 9">
            <a:extLst>
              <a:ext uri="{FF2B5EF4-FFF2-40B4-BE49-F238E27FC236}">
                <a16:creationId xmlns:a16="http://schemas.microsoft.com/office/drawing/2014/main" id="{2F6647DF-771D-4075-8F6A-795B5B9569D6}"/>
              </a:ext>
            </a:extLst>
          </p:cNvPr>
          <p:cNvSpPr txBox="1"/>
          <p:nvPr/>
        </p:nvSpPr>
        <p:spPr>
          <a:xfrm>
            <a:off x="5796136" y="5478323"/>
            <a:ext cx="2880320" cy="830997"/>
          </a:xfrm>
          <a:prstGeom prst="rect">
            <a:avLst/>
          </a:prstGeom>
          <a:noFill/>
        </p:spPr>
        <p:txBody>
          <a:bodyPr wrap="square" rtlCol="0">
            <a:spAutoFit/>
          </a:bodyPr>
          <a:lstStyle/>
          <a:p>
            <a:r>
              <a:rPr lang="pt-BR" sz="1200" dirty="0">
                <a:hlinkClick r:id="rId5"/>
              </a:rPr>
              <a:t>http://g1.globo.com/sp/campinas-regiao/noticia/2017/01/justica-chegou-proibir-atirador-de-chacina-de-ver-filho-diz-advogada.html</a:t>
            </a:r>
            <a:endParaRPr lang="pt-BR" sz="1200" dirty="0"/>
          </a:p>
        </p:txBody>
      </p:sp>
      <p:sp>
        <p:nvSpPr>
          <p:cNvPr id="7" name="CaixaDeTexto 6">
            <a:extLst>
              <a:ext uri="{FF2B5EF4-FFF2-40B4-BE49-F238E27FC236}">
                <a16:creationId xmlns:a16="http://schemas.microsoft.com/office/drawing/2014/main" id="{7DB07BBB-2682-4D13-9FC9-AB95777E59D1}"/>
              </a:ext>
            </a:extLst>
          </p:cNvPr>
          <p:cNvSpPr txBox="1"/>
          <p:nvPr/>
        </p:nvSpPr>
        <p:spPr>
          <a:xfrm>
            <a:off x="6948264" y="195261"/>
            <a:ext cx="1944216" cy="523220"/>
          </a:xfrm>
          <a:prstGeom prst="rect">
            <a:avLst/>
          </a:prstGeom>
          <a:solidFill>
            <a:schemeClr val="accent6">
              <a:lumMod val="20000"/>
              <a:lumOff val="80000"/>
            </a:schemeClr>
          </a:solidFill>
          <a:ln w="76200">
            <a:solidFill>
              <a:schemeClr val="tx1"/>
            </a:solidFill>
          </a:ln>
        </p:spPr>
        <p:txBody>
          <a:bodyPr wrap="square" rtlCol="0">
            <a:spAutoFit/>
          </a:bodyPr>
          <a:lstStyle/>
          <a:p>
            <a:r>
              <a:rPr lang="pt-BR" sz="2800" b="1" dirty="0"/>
              <a:t>01/01/2017</a:t>
            </a:r>
          </a:p>
        </p:txBody>
      </p:sp>
    </p:spTree>
    <p:extLst>
      <p:ext uri="{BB962C8B-B14F-4D97-AF65-F5344CB8AC3E}">
        <p14:creationId xmlns:p14="http://schemas.microsoft.com/office/powerpoint/2010/main" val="205770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ATRICIA\Desktop\crimes\20841933_1454593447954108_2582834592460103321_n.jpg"/>
          <p:cNvPicPr>
            <a:picLocks noChangeAspect="1" noChangeArrowheads="1"/>
          </p:cNvPicPr>
          <p:nvPr/>
        </p:nvPicPr>
        <p:blipFill>
          <a:blip r:embed="rId2" cstate="print"/>
          <a:srcRect/>
          <a:stretch>
            <a:fillRect/>
          </a:stretch>
        </p:blipFill>
        <p:spPr bwMode="auto">
          <a:xfrm>
            <a:off x="0" y="116632"/>
            <a:ext cx="5724525" cy="4781550"/>
          </a:xfrm>
          <a:prstGeom prst="rect">
            <a:avLst/>
          </a:prstGeom>
          <a:noFill/>
        </p:spPr>
      </p:pic>
      <p:sp>
        <p:nvSpPr>
          <p:cNvPr id="8" name="CaixaDeTexto 7"/>
          <p:cNvSpPr txBox="1"/>
          <p:nvPr/>
        </p:nvSpPr>
        <p:spPr>
          <a:xfrm>
            <a:off x="5831840" y="1196752"/>
            <a:ext cx="3168352" cy="4801314"/>
          </a:xfrm>
          <a:prstGeom prst="rect">
            <a:avLst/>
          </a:prstGeom>
          <a:noFill/>
        </p:spPr>
        <p:txBody>
          <a:bodyPr wrap="square" rtlCol="0">
            <a:spAutoFit/>
          </a:bodyPr>
          <a:lstStyle/>
          <a:p>
            <a:pPr algn="just"/>
            <a:r>
              <a:rPr lang="pt-BR" b="1" i="1" dirty="0"/>
              <a:t>“</a:t>
            </a:r>
            <a:r>
              <a:rPr lang="pt-BR" dirty="0"/>
              <a:t>Andreia: cadê a poderosa? </a:t>
            </a:r>
            <a:r>
              <a:rPr lang="pt-BR" dirty="0">
                <a:highlight>
                  <a:srgbClr val="FFFF00"/>
                </a:highlight>
              </a:rPr>
              <a:t>Não vai ficar com a guarda de nenhum dos dois e também não vai me colocar na cadeia</a:t>
            </a:r>
            <a:r>
              <a:rPr lang="pt-BR" dirty="0"/>
              <a:t>!!! </a:t>
            </a:r>
            <a:r>
              <a:rPr lang="pt-BR" dirty="0" err="1"/>
              <a:t>kkkkk</a:t>
            </a:r>
            <a:r>
              <a:rPr lang="pt-BR" dirty="0"/>
              <a:t>", dizia uma das sete cartas. Em todas as mensagens, há referências irônica ou pejorativas à ex-mulher. </a:t>
            </a:r>
            <a:r>
              <a:rPr lang="pt-BR" dirty="0">
                <a:highlight>
                  <a:srgbClr val="FFFF00"/>
                </a:highlight>
              </a:rPr>
              <a:t>Ela havia solicitado proteção da Justiça</a:t>
            </a:r>
            <a:r>
              <a:rPr lang="pt-BR" dirty="0"/>
              <a:t> 19 dias antes dos assassinatos. A Corregedoria do Tribunal de Justiça do Rio de Janeiro investiga a demora no julgamento do pedido de medida </a:t>
            </a:r>
            <a:r>
              <a:rPr lang="pt-BR" dirty="0" err="1"/>
              <a:t>protetiva</a:t>
            </a:r>
            <a:r>
              <a:rPr lang="pt-BR" dirty="0"/>
              <a:t> baseado na Lei Maria da Penha.</a:t>
            </a:r>
            <a:r>
              <a:rPr lang="pt-BR" b="1" i="1" dirty="0"/>
              <a:t>“</a:t>
            </a:r>
          </a:p>
          <a:p>
            <a:pPr algn="ctr"/>
            <a:endParaRPr lang="pt-BR" b="1" i="1" dirty="0"/>
          </a:p>
        </p:txBody>
      </p:sp>
      <p:sp>
        <p:nvSpPr>
          <p:cNvPr id="9" name="CaixaDeTexto 8"/>
          <p:cNvSpPr txBox="1"/>
          <p:nvPr/>
        </p:nvSpPr>
        <p:spPr>
          <a:xfrm>
            <a:off x="251520" y="5661248"/>
            <a:ext cx="7632848" cy="923330"/>
          </a:xfrm>
          <a:prstGeom prst="rect">
            <a:avLst/>
          </a:prstGeom>
          <a:noFill/>
        </p:spPr>
        <p:txBody>
          <a:bodyPr wrap="square" rtlCol="0">
            <a:spAutoFit/>
          </a:bodyPr>
          <a:lstStyle/>
          <a:p>
            <a:br>
              <a:rPr lang="pt-BR" dirty="0"/>
            </a:br>
            <a:br>
              <a:rPr lang="pt-BR" b="1" i="1" dirty="0">
                <a:hlinkClick r:id="rId3"/>
              </a:rPr>
            </a:br>
            <a:endParaRPr lang="pt-BR" dirty="0"/>
          </a:p>
        </p:txBody>
      </p:sp>
      <p:sp>
        <p:nvSpPr>
          <p:cNvPr id="10" name="CaixaDeTexto 9"/>
          <p:cNvSpPr txBox="1"/>
          <p:nvPr/>
        </p:nvSpPr>
        <p:spPr>
          <a:xfrm>
            <a:off x="395536" y="5626894"/>
            <a:ext cx="8136904" cy="1231106"/>
          </a:xfrm>
          <a:prstGeom prst="rect">
            <a:avLst/>
          </a:prstGeom>
          <a:noFill/>
        </p:spPr>
        <p:txBody>
          <a:bodyPr wrap="square" rtlCol="0">
            <a:spAutoFit/>
          </a:bodyPr>
          <a:lstStyle/>
          <a:p>
            <a:r>
              <a:rPr lang="pt-BR" sz="800" u="sng" dirty="0">
                <a:hlinkClick r:id="rId4"/>
              </a:rPr>
              <a:t>http://noticias.r7.com/cidade-alerta/videos/-pai-mata-filhos-esfaqueados-e-comete-suicidio-para-se-vingar-da-ex-mulher-06032017</a:t>
            </a:r>
            <a:br>
              <a:rPr lang="pt-BR" sz="800" dirty="0"/>
            </a:br>
            <a:r>
              <a:rPr lang="pt-BR" sz="800" u="sng" dirty="0">
                <a:hlinkClick r:id="rId5"/>
              </a:rPr>
              <a:t>http://cidadeverde.com/noticias/242707/pai-mata-filhos-e-deixa-carta-para-mae-cade-a-poderosa</a:t>
            </a:r>
            <a:br>
              <a:rPr lang="pt-BR" sz="800" dirty="0"/>
            </a:br>
            <a:r>
              <a:rPr lang="pt-BR" sz="800" u="sng" dirty="0">
                <a:hlinkClick r:id="rId6"/>
              </a:rPr>
              <a:t>https://oglobo.globo.com/rio/suspeito-de-matar-filhos-cometer-suicidio-escrevia-no-perfil-da-ex-21016962?fbclid=IwAR1fXUDiseX3elqGBjjnL68q6sMdWzVptqoxi_58NYktBHERKaPLaBZNyRA</a:t>
            </a:r>
            <a:br>
              <a:rPr lang="pt-BR" sz="800" dirty="0"/>
            </a:br>
            <a:r>
              <a:rPr lang="pt-BR" sz="800" u="sng" dirty="0">
                <a:hlinkClick r:id="rId7"/>
              </a:rPr>
              <a:t>https://g1.globo.com/rio-de-janeiro/noticia/ex-mulher-ja-denunciou-suspeito-de-matar-filhos-e-se-suicidar-por-agressao-diz-policia.ghtml</a:t>
            </a:r>
            <a:br>
              <a:rPr lang="pt-BR" sz="800" dirty="0"/>
            </a:br>
            <a:r>
              <a:rPr lang="pt-BR" sz="800" u="sng" dirty="0">
                <a:hlinkClick r:id="rId8"/>
              </a:rPr>
              <a:t>https://extra.globo.com/casos-de-policia/suspeito-de-matar-os-filhos-foi-acusado-de-agredir-pai-ameacar-irmao-de-morte-21020348.html</a:t>
            </a:r>
            <a:r>
              <a:rPr lang="pt-BR" sz="800" dirty="0"/>
              <a:t> </a:t>
            </a:r>
          </a:p>
          <a:p>
            <a:r>
              <a:rPr lang="pt-BR" sz="800" u="sng" dirty="0">
                <a:hlinkClick r:id="rId9"/>
              </a:rPr>
              <a:t>https://www.em.com.br/app/noticia/nacional/2017/03/07/interna_nacional,852330/homem-e-suspeito-de-matar-esposa-e-filho-e-cometer-suicidio-em-sao-pau.shtml?fbclid=IwAR2wQj2-PpnLzOHLETYULPBg9Y7di3yV8PlQ2jqv4CfdrbFmW4SQQPuX9Os</a:t>
            </a:r>
            <a:endParaRPr lang="pt-BR" sz="800" dirty="0"/>
          </a:p>
          <a:p>
            <a:endParaRPr lang="pt-BR" dirty="0"/>
          </a:p>
        </p:txBody>
      </p:sp>
      <p:sp>
        <p:nvSpPr>
          <p:cNvPr id="2" name="CaixaDeTexto 1">
            <a:extLst>
              <a:ext uri="{FF2B5EF4-FFF2-40B4-BE49-F238E27FC236}">
                <a16:creationId xmlns:a16="http://schemas.microsoft.com/office/drawing/2014/main" id="{6733412E-CC06-4AA9-9BB9-5B0FCEA75374}"/>
              </a:ext>
            </a:extLst>
          </p:cNvPr>
          <p:cNvSpPr txBox="1"/>
          <p:nvPr/>
        </p:nvSpPr>
        <p:spPr>
          <a:xfrm>
            <a:off x="6047864" y="336818"/>
            <a:ext cx="2736304" cy="707886"/>
          </a:xfrm>
          <a:prstGeom prst="rect">
            <a:avLst/>
          </a:prstGeom>
          <a:solidFill>
            <a:schemeClr val="accent6">
              <a:lumMod val="20000"/>
              <a:lumOff val="80000"/>
            </a:schemeClr>
          </a:solidFill>
          <a:ln>
            <a:solidFill>
              <a:schemeClr val="tx1"/>
            </a:solidFill>
          </a:ln>
        </p:spPr>
        <p:txBody>
          <a:bodyPr wrap="square" rtlCol="0">
            <a:spAutoFit/>
          </a:bodyPr>
          <a:lstStyle/>
          <a:p>
            <a:pPr algn="ctr"/>
            <a:r>
              <a:rPr lang="pt-BR" sz="4000" b="1" dirty="0"/>
              <a:t>06/03/2017</a:t>
            </a:r>
          </a:p>
        </p:txBody>
      </p:sp>
      <p:sp>
        <p:nvSpPr>
          <p:cNvPr id="7" name="CaixaDeTexto 6">
            <a:extLst>
              <a:ext uri="{FF2B5EF4-FFF2-40B4-BE49-F238E27FC236}">
                <a16:creationId xmlns:a16="http://schemas.microsoft.com/office/drawing/2014/main" id="{E096238E-8870-3CC3-E0FC-6B38D22A1A28}"/>
              </a:ext>
            </a:extLst>
          </p:cNvPr>
          <p:cNvSpPr txBox="1"/>
          <p:nvPr/>
        </p:nvSpPr>
        <p:spPr>
          <a:xfrm>
            <a:off x="467544" y="5168806"/>
            <a:ext cx="4601360" cy="369332"/>
          </a:xfrm>
          <a:prstGeom prst="rect">
            <a:avLst/>
          </a:prstGeom>
          <a:noFill/>
        </p:spPr>
        <p:txBody>
          <a:bodyPr wrap="square">
            <a:spAutoFit/>
          </a:bodyPr>
          <a:lstStyle/>
          <a:p>
            <a:r>
              <a:rPr lang="pt-BR" sz="900" dirty="0"/>
              <a:t>https://noticias.r7.com/rio-de-janeiro/pai-mata-filhos-em-jacarepagua-e-deixa-carta-para-ex-mulher-07032017</a:t>
            </a:r>
          </a:p>
        </p:txBody>
      </p:sp>
    </p:spTree>
    <p:extLst>
      <p:ext uri="{BB962C8B-B14F-4D97-AF65-F5344CB8AC3E}">
        <p14:creationId xmlns:p14="http://schemas.microsoft.com/office/powerpoint/2010/main" val="3142086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8E0C6CC-2023-4419-AF55-A7DEA88FE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04" y="1508105"/>
            <a:ext cx="7019300" cy="4903784"/>
          </a:xfrm>
          <a:prstGeom prst="rect">
            <a:avLst/>
          </a:prstGeom>
        </p:spPr>
      </p:pic>
      <p:sp>
        <p:nvSpPr>
          <p:cNvPr id="7" name="CaixaDeTexto 6">
            <a:extLst>
              <a:ext uri="{FF2B5EF4-FFF2-40B4-BE49-F238E27FC236}">
                <a16:creationId xmlns:a16="http://schemas.microsoft.com/office/drawing/2014/main" id="{B6923762-EC0C-468B-8101-B38F30888BB3}"/>
              </a:ext>
            </a:extLst>
          </p:cNvPr>
          <p:cNvSpPr txBox="1"/>
          <p:nvPr/>
        </p:nvSpPr>
        <p:spPr>
          <a:xfrm>
            <a:off x="313649" y="415497"/>
            <a:ext cx="7786743" cy="1015663"/>
          </a:xfrm>
          <a:prstGeom prst="rect">
            <a:avLst/>
          </a:prstGeom>
          <a:noFill/>
        </p:spPr>
        <p:txBody>
          <a:bodyPr wrap="square" rtlCol="0">
            <a:spAutoFit/>
          </a:bodyPr>
          <a:lstStyle/>
          <a:p>
            <a:r>
              <a:rPr lang="pt-BR" dirty="0"/>
              <a:t> </a:t>
            </a:r>
            <a:r>
              <a:rPr lang="pt-BR" sz="2000" dirty="0">
                <a:highlight>
                  <a:srgbClr val="FFFF00"/>
                </a:highlight>
              </a:rPr>
              <a:t>Revoltado por saber que a filha</a:t>
            </a:r>
            <a:r>
              <a:rPr lang="pt-BR" sz="2000" dirty="0"/>
              <a:t>, </a:t>
            </a:r>
            <a:r>
              <a:rPr lang="pt-BR" sz="2000" dirty="0" err="1"/>
              <a:t>Quézia</a:t>
            </a:r>
            <a:r>
              <a:rPr lang="pt-BR" sz="2000" dirty="0"/>
              <a:t>, </a:t>
            </a:r>
          </a:p>
          <a:p>
            <a:r>
              <a:rPr lang="pt-BR" sz="2000" dirty="0">
                <a:highlight>
                  <a:srgbClr val="FFFF00"/>
                </a:highlight>
              </a:rPr>
              <a:t>acobertava a relação da madrasta</a:t>
            </a:r>
            <a:r>
              <a:rPr lang="pt-BR" sz="2000" dirty="0"/>
              <a:t>, Nivaldo decidiu se vingar e matar a jovem asfixiada dentro de casa, na zona leste de São Paulo.</a:t>
            </a:r>
          </a:p>
        </p:txBody>
      </p:sp>
      <p:sp>
        <p:nvSpPr>
          <p:cNvPr id="2" name="CaixaDeTexto 1">
            <a:extLst>
              <a:ext uri="{FF2B5EF4-FFF2-40B4-BE49-F238E27FC236}">
                <a16:creationId xmlns:a16="http://schemas.microsoft.com/office/drawing/2014/main" id="{6DD6ECCA-EBFE-4E33-8448-D32E59EC80E2}"/>
              </a:ext>
            </a:extLst>
          </p:cNvPr>
          <p:cNvSpPr txBox="1"/>
          <p:nvPr/>
        </p:nvSpPr>
        <p:spPr>
          <a:xfrm>
            <a:off x="6458008" y="0"/>
            <a:ext cx="2664296" cy="584775"/>
          </a:xfrm>
          <a:prstGeom prst="rect">
            <a:avLst/>
          </a:prstGeom>
          <a:solidFill>
            <a:schemeClr val="accent6">
              <a:lumMod val="20000"/>
              <a:lumOff val="80000"/>
            </a:schemeClr>
          </a:solidFill>
          <a:ln>
            <a:solidFill>
              <a:schemeClr val="tx1"/>
            </a:solidFill>
          </a:ln>
        </p:spPr>
        <p:txBody>
          <a:bodyPr wrap="square" rtlCol="0">
            <a:spAutoFit/>
          </a:bodyPr>
          <a:lstStyle/>
          <a:p>
            <a:pPr algn="ctr"/>
            <a:r>
              <a:rPr lang="pt-BR" sz="3200" b="1" dirty="0"/>
              <a:t>23/04/2017</a:t>
            </a:r>
          </a:p>
        </p:txBody>
      </p:sp>
      <p:sp>
        <p:nvSpPr>
          <p:cNvPr id="6" name="CaixaDeTexto 5">
            <a:extLst>
              <a:ext uri="{FF2B5EF4-FFF2-40B4-BE49-F238E27FC236}">
                <a16:creationId xmlns:a16="http://schemas.microsoft.com/office/drawing/2014/main" id="{49C460BA-C949-4E41-8E6F-07F2A4C106FA}"/>
              </a:ext>
            </a:extLst>
          </p:cNvPr>
          <p:cNvSpPr txBox="1"/>
          <p:nvPr/>
        </p:nvSpPr>
        <p:spPr>
          <a:xfrm>
            <a:off x="-26633" y="6381328"/>
            <a:ext cx="9144000" cy="307777"/>
          </a:xfrm>
          <a:prstGeom prst="rect">
            <a:avLst/>
          </a:prstGeom>
          <a:noFill/>
        </p:spPr>
        <p:txBody>
          <a:bodyPr wrap="square" rtlCol="0">
            <a:spAutoFit/>
          </a:bodyPr>
          <a:lstStyle/>
          <a:p>
            <a:r>
              <a:rPr lang="pt-BR" sz="1400" dirty="0">
                <a:hlinkClick r:id="rId3"/>
              </a:rPr>
              <a:t>https://recordtv.r7.com/cidade-alerta/videos/madrasta-pede-divorcio-e-pai-mata-a-filha-asfixiada-para-se-vingar-20102018</a:t>
            </a:r>
            <a:endParaRPr lang="pt-BR" sz="1400" dirty="0"/>
          </a:p>
        </p:txBody>
      </p:sp>
    </p:spTree>
    <p:extLst>
      <p:ext uri="{BB962C8B-B14F-4D97-AF65-F5344CB8AC3E}">
        <p14:creationId xmlns:p14="http://schemas.microsoft.com/office/powerpoint/2010/main" val="532063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7B27D55-9C28-4AA8-92A7-DEA0924D5CC9}"/>
              </a:ext>
            </a:extLst>
          </p:cNvPr>
          <p:cNvSpPr txBox="1">
            <a:spLocks noGrp="1"/>
          </p:cNvSpPr>
          <p:nvPr>
            <p:ph type="title"/>
          </p:nvPr>
        </p:nvSpPr>
        <p:spPr>
          <a:xfrm>
            <a:off x="6937912" y="0"/>
            <a:ext cx="2170584"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dirty="0"/>
              <a:t>17/05/2017</a:t>
            </a:r>
          </a:p>
        </p:txBody>
      </p:sp>
      <p:pic>
        <p:nvPicPr>
          <p:cNvPr id="6" name="Imagem 5">
            <a:extLst>
              <a:ext uri="{FF2B5EF4-FFF2-40B4-BE49-F238E27FC236}">
                <a16:creationId xmlns:a16="http://schemas.microsoft.com/office/drawing/2014/main" id="{A2A54044-27F5-489E-9C70-026814AC7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 y="0"/>
            <a:ext cx="6018082" cy="4005064"/>
          </a:xfrm>
          <a:prstGeom prst="rect">
            <a:avLst/>
          </a:prstGeom>
        </p:spPr>
      </p:pic>
      <p:sp>
        <p:nvSpPr>
          <p:cNvPr id="7" name="CaixaDeTexto 6">
            <a:extLst>
              <a:ext uri="{FF2B5EF4-FFF2-40B4-BE49-F238E27FC236}">
                <a16:creationId xmlns:a16="http://schemas.microsoft.com/office/drawing/2014/main" id="{387BFB52-18EC-4BB7-A4F0-7E6A278649E1}"/>
              </a:ext>
            </a:extLst>
          </p:cNvPr>
          <p:cNvSpPr txBox="1"/>
          <p:nvPr/>
        </p:nvSpPr>
        <p:spPr>
          <a:xfrm>
            <a:off x="5070138" y="1916832"/>
            <a:ext cx="3960440" cy="4431983"/>
          </a:xfrm>
          <a:prstGeom prst="rect">
            <a:avLst/>
          </a:prstGeom>
          <a:noFill/>
        </p:spPr>
        <p:txBody>
          <a:bodyPr wrap="square" rtlCol="0">
            <a:spAutoFit/>
          </a:bodyPr>
          <a:lstStyle/>
          <a:p>
            <a:pPr algn="just"/>
            <a:r>
              <a:rPr lang="pt-BR" dirty="0">
                <a:highlight>
                  <a:srgbClr val="FFFF00"/>
                </a:highlight>
              </a:rPr>
              <a:t>Ela estava grávida de três meses</a:t>
            </a:r>
            <a:r>
              <a:rPr lang="pt-BR" dirty="0"/>
              <a:t>. De acordo com as investigações, Nathalie foi assassinada porque </a:t>
            </a:r>
            <a:r>
              <a:rPr lang="pt-BR" dirty="0">
                <a:highlight>
                  <a:srgbClr val="FFFF00"/>
                </a:highlight>
              </a:rPr>
              <a:t>Thiago rejeitava a gravidez da ex-namorada. </a:t>
            </a:r>
            <a:r>
              <a:rPr lang="pt-BR" dirty="0"/>
              <a:t>Ele estava noivo de uma médica, com quem morava há dois anos.</a:t>
            </a:r>
          </a:p>
          <a:p>
            <a:pPr algn="just"/>
            <a:r>
              <a:rPr lang="pt-BR" dirty="0"/>
              <a:t>Segundo a polícia, o casal se conheceu em 2008, quando os dois entraram para Aeronáutica. </a:t>
            </a:r>
          </a:p>
          <a:p>
            <a:pPr algn="just"/>
            <a:r>
              <a:rPr lang="pt-BR" dirty="0"/>
              <a:t>O relacionamento terminou em 2011. No entanto, Nathalie e Thiago voltaram a se relacionar recentemente. </a:t>
            </a:r>
            <a:r>
              <a:rPr lang="pt-BR" b="1" u="sng" dirty="0">
                <a:highlight>
                  <a:srgbClr val="FFFF00"/>
                </a:highlight>
              </a:rPr>
              <a:t>Quando soube da gravidez, o dentista teria pedido a Nathalie que fizesse um aborto. Porém, ela se recusou.</a:t>
            </a:r>
          </a:p>
          <a:p>
            <a:r>
              <a:rPr lang="pt-BR" sz="1200" dirty="0"/>
              <a:t> </a:t>
            </a:r>
            <a:endParaRPr lang="pt-BR" dirty="0"/>
          </a:p>
        </p:txBody>
      </p:sp>
      <p:sp>
        <p:nvSpPr>
          <p:cNvPr id="8" name="Retângulo 7">
            <a:extLst>
              <a:ext uri="{FF2B5EF4-FFF2-40B4-BE49-F238E27FC236}">
                <a16:creationId xmlns:a16="http://schemas.microsoft.com/office/drawing/2014/main" id="{50F05039-75D6-4DDD-A70A-EEF3CDC9D4BE}"/>
              </a:ext>
            </a:extLst>
          </p:cNvPr>
          <p:cNvSpPr/>
          <p:nvPr/>
        </p:nvSpPr>
        <p:spPr>
          <a:xfrm>
            <a:off x="107504" y="6093296"/>
            <a:ext cx="8770451" cy="646331"/>
          </a:xfrm>
          <a:prstGeom prst="rect">
            <a:avLst/>
          </a:prstGeom>
        </p:spPr>
        <p:txBody>
          <a:bodyPr wrap="square">
            <a:spAutoFit/>
          </a:bodyPr>
          <a:lstStyle/>
          <a:p>
            <a:r>
              <a:rPr lang="pt-BR" dirty="0">
                <a:hlinkClick r:id="rId3"/>
              </a:rPr>
              <a:t>https://noticias.uol.com.br/cotidiano/ultimas-noticias/2017/07/03/rj-policia-confirma-que-corpo-achado-carbonizado-em-pneus-e-de-farmaceutica.htmb</a:t>
            </a:r>
            <a:endParaRPr lang="pt-BR" dirty="0"/>
          </a:p>
        </p:txBody>
      </p:sp>
    </p:spTree>
    <p:extLst>
      <p:ext uri="{BB962C8B-B14F-4D97-AF65-F5344CB8AC3E}">
        <p14:creationId xmlns:p14="http://schemas.microsoft.com/office/powerpoint/2010/main" val="78628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3C6562B-51F8-420B-B147-4475BC9F0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0"/>
            <a:ext cx="4119091" cy="6858000"/>
          </a:xfrm>
          <a:prstGeom prst="rect">
            <a:avLst/>
          </a:prstGeom>
        </p:spPr>
      </p:pic>
      <p:sp>
        <p:nvSpPr>
          <p:cNvPr id="6" name="CaixaDeTexto 5">
            <a:extLst>
              <a:ext uri="{FF2B5EF4-FFF2-40B4-BE49-F238E27FC236}">
                <a16:creationId xmlns:a16="http://schemas.microsoft.com/office/drawing/2014/main" id="{197A1232-F9D5-4222-AF66-9F98DA885E3B}"/>
              </a:ext>
            </a:extLst>
          </p:cNvPr>
          <p:cNvSpPr txBox="1"/>
          <p:nvPr/>
        </p:nvSpPr>
        <p:spPr>
          <a:xfrm>
            <a:off x="6692774" y="6155"/>
            <a:ext cx="2448272"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dirty="0"/>
              <a:t>17/05/2017</a:t>
            </a:r>
          </a:p>
        </p:txBody>
      </p:sp>
      <p:sp>
        <p:nvSpPr>
          <p:cNvPr id="8" name="Rectangle 1">
            <a:extLst>
              <a:ext uri="{FF2B5EF4-FFF2-40B4-BE49-F238E27FC236}">
                <a16:creationId xmlns:a16="http://schemas.microsoft.com/office/drawing/2014/main" id="{1BC589F2-3748-4077-B4E7-3FEFDA1617AE}"/>
              </a:ext>
            </a:extLst>
          </p:cNvPr>
          <p:cNvSpPr>
            <a:spLocks noChangeArrowheads="1"/>
          </p:cNvSpPr>
          <p:nvPr/>
        </p:nvSpPr>
        <p:spPr bwMode="auto">
          <a:xfrm>
            <a:off x="2915816" y="674136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sng" strike="noStrike" cap="none" normalizeH="0" baseline="0">
                <a:ln>
                  <a:noFill/>
                </a:ln>
                <a:solidFill>
                  <a:srgbClr val="385898"/>
                </a:solidFill>
                <a:effectLst/>
                <a:latin typeface="inherit"/>
                <a:hlinkClick r:id="rId3"/>
              </a:rPr>
              <a:t>https://bahianoar.com/noticia/cidades/194424-marido-e-suspeito-de-matar-esposa-na-frente-da</a:t>
            </a:r>
            <a:r>
              <a:rPr kumimoji="0" lang="pt-BR" altLang="pt-BR" sz="1000" b="0" i="0" u="sng" strike="noStrike" cap="none" normalizeH="0" baseline="0">
                <a:ln>
                  <a:noFill/>
                </a:ln>
                <a:solidFill>
                  <a:srgbClr val="385898"/>
                </a:solidFill>
                <a:effectLst/>
                <a:latin typeface="Helvetica" panose="020B0604020202020204" pitchFamily="34" charset="0"/>
                <a:hlinkClick r:id="rId3"/>
              </a:rPr>
              <a:t>-filha-de-15-anos</a:t>
            </a:r>
            <a:r>
              <a:rPr kumimoji="0" lang="pt-BR" altLang="pt-BR" sz="6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9" name="CaixaDeTexto 8">
            <a:extLst>
              <a:ext uri="{FF2B5EF4-FFF2-40B4-BE49-F238E27FC236}">
                <a16:creationId xmlns:a16="http://schemas.microsoft.com/office/drawing/2014/main" id="{B705BD37-70DF-407D-814E-9D10A2F01915}"/>
              </a:ext>
            </a:extLst>
          </p:cNvPr>
          <p:cNvSpPr txBox="1"/>
          <p:nvPr/>
        </p:nvSpPr>
        <p:spPr>
          <a:xfrm>
            <a:off x="4860032" y="1340768"/>
            <a:ext cx="2448272" cy="2304251"/>
          </a:xfrm>
          <a:prstGeom prst="rect">
            <a:avLst/>
          </a:prstGeom>
          <a:noFill/>
        </p:spPr>
        <p:txBody>
          <a:bodyPr wrap="square" rtlCol="0">
            <a:spAutoFit/>
          </a:bodyPr>
          <a:lstStyle/>
          <a:p>
            <a:endParaRPr lang="pt-BR" dirty="0"/>
          </a:p>
        </p:txBody>
      </p:sp>
      <p:pic>
        <p:nvPicPr>
          <p:cNvPr id="11" name="Imagem 10">
            <a:extLst>
              <a:ext uri="{FF2B5EF4-FFF2-40B4-BE49-F238E27FC236}">
                <a16:creationId xmlns:a16="http://schemas.microsoft.com/office/drawing/2014/main" id="{044C8C8F-9C46-4A9A-BF4F-0E37511A2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634" y="1700808"/>
            <a:ext cx="5444505" cy="2409825"/>
          </a:xfrm>
          <a:prstGeom prst="rect">
            <a:avLst/>
          </a:prstGeom>
        </p:spPr>
      </p:pic>
    </p:spTree>
    <p:extLst>
      <p:ext uri="{BB962C8B-B14F-4D97-AF65-F5344CB8AC3E}">
        <p14:creationId xmlns:p14="http://schemas.microsoft.com/office/powerpoint/2010/main" val="80328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FC2CFE3-8814-40A6-BBD7-4BDBF1A6E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 y="19430"/>
            <a:ext cx="7258050" cy="1143000"/>
          </a:xfrm>
          <a:prstGeom prst="rect">
            <a:avLst/>
          </a:prstGeom>
        </p:spPr>
      </p:pic>
      <p:sp>
        <p:nvSpPr>
          <p:cNvPr id="6" name="CaixaDeTexto 5">
            <a:extLst>
              <a:ext uri="{FF2B5EF4-FFF2-40B4-BE49-F238E27FC236}">
                <a16:creationId xmlns:a16="http://schemas.microsoft.com/office/drawing/2014/main" id="{45F407B7-F3AF-4DCC-B750-64FFFECE7E13}"/>
              </a:ext>
            </a:extLst>
          </p:cNvPr>
          <p:cNvSpPr txBox="1"/>
          <p:nvPr/>
        </p:nvSpPr>
        <p:spPr>
          <a:xfrm>
            <a:off x="6692774" y="6155"/>
            <a:ext cx="2448272"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26/05/2017</a:t>
            </a:r>
          </a:p>
        </p:txBody>
      </p:sp>
      <p:sp>
        <p:nvSpPr>
          <p:cNvPr id="7" name="CaixaDeTexto 6">
            <a:extLst>
              <a:ext uri="{FF2B5EF4-FFF2-40B4-BE49-F238E27FC236}">
                <a16:creationId xmlns:a16="http://schemas.microsoft.com/office/drawing/2014/main" id="{8CAF8879-3C78-4D42-A321-00CCF5E85EA4}"/>
              </a:ext>
            </a:extLst>
          </p:cNvPr>
          <p:cNvSpPr txBox="1"/>
          <p:nvPr/>
        </p:nvSpPr>
        <p:spPr>
          <a:xfrm>
            <a:off x="107504" y="1268760"/>
            <a:ext cx="8784976" cy="5109091"/>
          </a:xfrm>
          <a:prstGeom prst="rect">
            <a:avLst/>
          </a:prstGeom>
          <a:noFill/>
        </p:spPr>
        <p:txBody>
          <a:bodyPr wrap="square" rtlCol="0">
            <a:spAutoFit/>
          </a:bodyPr>
          <a:lstStyle/>
          <a:p>
            <a:pPr algn="just" fontAlgn="t"/>
            <a:r>
              <a:rPr lang="pt-BR" sz="1400" dirty="0"/>
              <a:t>A Delegacia da Mulher de Piripiri, distante 157 quilômetros de Teresina, deu cumprimento a mandado de prisão preventiva, nesta sexta-feira (26), contra Francisco Coelho,33 anos. </a:t>
            </a:r>
            <a:r>
              <a:rPr lang="pt-BR" sz="1400" dirty="0">
                <a:highlight>
                  <a:srgbClr val="FFFF00"/>
                </a:highlight>
              </a:rPr>
              <a:t>Ele é suspeito de estuprar a própria filha, uma adolescente de 12 anos. </a:t>
            </a:r>
          </a:p>
          <a:p>
            <a:pPr algn="just" fontAlgn="t"/>
            <a:r>
              <a:rPr lang="pt-BR" sz="1400" dirty="0"/>
              <a:t> </a:t>
            </a:r>
          </a:p>
          <a:p>
            <a:pPr algn="just" fontAlgn="t"/>
            <a:r>
              <a:rPr lang="pt-BR" sz="1400" dirty="0"/>
              <a:t>A denúncia chegou à delegacia através do Conselho Tutelar do município. A mãe da vítima contou aos conselheiros que viu a filha sendo estuprada pelo marido. </a:t>
            </a:r>
          </a:p>
          <a:p>
            <a:pPr algn="just" fontAlgn="t"/>
            <a:r>
              <a:rPr lang="pt-BR" sz="1400" dirty="0"/>
              <a:t> </a:t>
            </a:r>
          </a:p>
          <a:p>
            <a:pPr algn="just" fontAlgn="t"/>
            <a:r>
              <a:rPr lang="pt-BR" sz="1400" dirty="0"/>
              <a:t>"A mãe relatou que viu ele em cima da filha, no quarto da adolescente.  </a:t>
            </a:r>
            <a:r>
              <a:rPr lang="pt-BR" sz="1400" dirty="0">
                <a:highlight>
                  <a:srgbClr val="FFFF00"/>
                </a:highlight>
              </a:rPr>
              <a:t>A denúncia foi feita no último mês de abril, mas há suspeita que desde 2016 ele estuprava a filha",</a:t>
            </a:r>
            <a:r>
              <a:rPr lang="pt-BR" sz="1400" dirty="0"/>
              <a:t> conta a delegada </a:t>
            </a:r>
            <a:r>
              <a:rPr lang="pt-BR" sz="1400" dirty="0" err="1"/>
              <a:t>Lucivânia</a:t>
            </a:r>
            <a:r>
              <a:rPr lang="pt-BR" sz="1400" dirty="0"/>
              <a:t> Vida, titular da Delegacia da Mulher. </a:t>
            </a:r>
          </a:p>
          <a:p>
            <a:pPr algn="just"/>
            <a:endParaRPr lang="pt-BR" sz="1400" dirty="0"/>
          </a:p>
          <a:p>
            <a:pPr algn="just" fontAlgn="t"/>
            <a:r>
              <a:rPr lang="pt-BR" sz="1400" dirty="0"/>
              <a:t>De acordo com a delegada </a:t>
            </a:r>
            <a:r>
              <a:rPr lang="pt-BR" sz="1400" dirty="0">
                <a:highlight>
                  <a:srgbClr val="FFFF00"/>
                </a:highlight>
              </a:rPr>
              <a:t>exames realizados no Instituto Médico Legal de Teresina e no Serviço de Apoio a Mulher Vítima de Violência Sexual (</a:t>
            </a:r>
            <a:r>
              <a:rPr lang="pt-BR" sz="1400" dirty="0" err="1">
                <a:highlight>
                  <a:srgbClr val="FFFF00"/>
                </a:highlight>
              </a:rPr>
              <a:t>Samvis</a:t>
            </a:r>
            <a:r>
              <a:rPr lang="pt-BR" sz="1400" dirty="0">
                <a:highlight>
                  <a:srgbClr val="FFFF00"/>
                </a:highlight>
              </a:rPr>
              <a:t>) comprovam que houve conjunção carnal entre o pai e a filha. </a:t>
            </a:r>
          </a:p>
          <a:p>
            <a:pPr algn="just" fontAlgn="t"/>
            <a:r>
              <a:rPr lang="pt-BR" sz="1400" dirty="0"/>
              <a:t> </a:t>
            </a:r>
          </a:p>
          <a:p>
            <a:pPr algn="just" fontAlgn="t"/>
            <a:r>
              <a:rPr lang="pt-BR" sz="1400" dirty="0"/>
              <a:t>"A adolescente está calada, traumatizada com a situação", ressalta a delegada. </a:t>
            </a:r>
          </a:p>
          <a:p>
            <a:pPr algn="just" fontAlgn="t"/>
            <a:r>
              <a:rPr lang="pt-BR" sz="1400" dirty="0"/>
              <a:t> </a:t>
            </a:r>
          </a:p>
          <a:p>
            <a:pPr algn="just" fontAlgn="t"/>
            <a:r>
              <a:rPr lang="pt-BR" sz="1400" dirty="0">
                <a:highlight>
                  <a:srgbClr val="FFFF00"/>
                </a:highlight>
              </a:rPr>
              <a:t>A vítima é filha mais velha do casal, que possui mais 4 filhos</a:t>
            </a:r>
            <a:r>
              <a:rPr lang="pt-BR" sz="1400" dirty="0"/>
              <a:t>. Uma equipe multidisciplinar formada por psicólogos, conselheiros tutelares,  assistentes sociais, além da Polícia Civil, irá investigar se as outras crianças também sofreram abuso sexual do pai.</a:t>
            </a:r>
          </a:p>
          <a:p>
            <a:pPr algn="just" fontAlgn="t"/>
            <a:r>
              <a:rPr lang="pt-BR" sz="1400" dirty="0"/>
              <a:t> </a:t>
            </a:r>
          </a:p>
          <a:p>
            <a:pPr algn="just" fontAlgn="t"/>
            <a:r>
              <a:rPr lang="pt-BR" sz="1400" dirty="0"/>
              <a:t>Francisco Coelho está detido na Delegacia da Mulher e será encaminhado para a Penitenciária Regional de Esperantina. </a:t>
            </a:r>
          </a:p>
          <a:p>
            <a:endParaRPr lang="pt-BR" dirty="0"/>
          </a:p>
        </p:txBody>
      </p:sp>
      <p:sp>
        <p:nvSpPr>
          <p:cNvPr id="8" name="CaixaDeTexto 7">
            <a:extLst>
              <a:ext uri="{FF2B5EF4-FFF2-40B4-BE49-F238E27FC236}">
                <a16:creationId xmlns:a16="http://schemas.microsoft.com/office/drawing/2014/main" id="{CD36E233-D9C8-407E-9A6A-80AABB02DB37}"/>
              </a:ext>
            </a:extLst>
          </p:cNvPr>
          <p:cNvSpPr txBox="1"/>
          <p:nvPr/>
        </p:nvSpPr>
        <p:spPr>
          <a:xfrm>
            <a:off x="245588" y="6054685"/>
            <a:ext cx="8208912" cy="646331"/>
          </a:xfrm>
          <a:prstGeom prst="rect">
            <a:avLst/>
          </a:prstGeom>
          <a:noFill/>
        </p:spPr>
        <p:txBody>
          <a:bodyPr wrap="square" rtlCol="0">
            <a:spAutoFit/>
          </a:bodyPr>
          <a:lstStyle/>
          <a:p>
            <a:r>
              <a:rPr lang="pt-BR" dirty="0">
                <a:hlinkClick r:id="rId3"/>
              </a:rPr>
              <a:t>http://www.campomaioremfoco.com.br/noticia/4958/Mae-flagra-pai-estuprando-filha-de-12-anos-em-Piripiri--o-caso-ja-esta-sendo-investigado</a:t>
            </a:r>
            <a:endParaRPr lang="pt-BR" dirty="0"/>
          </a:p>
        </p:txBody>
      </p:sp>
    </p:spTree>
    <p:extLst>
      <p:ext uri="{BB962C8B-B14F-4D97-AF65-F5344CB8AC3E}">
        <p14:creationId xmlns:p14="http://schemas.microsoft.com/office/powerpoint/2010/main" val="4239251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271F23E-6674-4F70-810E-3EDD27B72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32"/>
            <a:ext cx="4917620" cy="5760640"/>
          </a:xfrm>
          <a:prstGeom prst="rect">
            <a:avLst/>
          </a:prstGeom>
        </p:spPr>
      </p:pic>
      <p:sp>
        <p:nvSpPr>
          <p:cNvPr id="2" name="Retângulo 1">
            <a:extLst>
              <a:ext uri="{FF2B5EF4-FFF2-40B4-BE49-F238E27FC236}">
                <a16:creationId xmlns:a16="http://schemas.microsoft.com/office/drawing/2014/main" id="{AFB5071E-FF5C-4470-8C80-F42966BE88CF}"/>
              </a:ext>
            </a:extLst>
          </p:cNvPr>
          <p:cNvSpPr/>
          <p:nvPr/>
        </p:nvSpPr>
        <p:spPr>
          <a:xfrm>
            <a:off x="4716016" y="1772816"/>
            <a:ext cx="4139952" cy="4708981"/>
          </a:xfrm>
          <a:prstGeom prst="rect">
            <a:avLst/>
          </a:prstGeom>
        </p:spPr>
        <p:txBody>
          <a:bodyPr wrap="square">
            <a:spAutoFit/>
          </a:bodyPr>
          <a:lstStyle/>
          <a:p>
            <a:pPr algn="just"/>
            <a:r>
              <a:rPr lang="pt-BR" sz="2000" dirty="0"/>
              <a:t>A Jatobá é a descontrolada, o gatilho de tudo. Na minha análise, o alvo de proteção de Alexandre é a Jatobá e os dois filhos que teve com ela. Ele matou Isabella para proteger o que, para ele, era mais importante: a família. Não pensava: </a:t>
            </a:r>
            <a:r>
              <a:rPr lang="pt-BR" sz="2000" dirty="0">
                <a:highlight>
                  <a:srgbClr val="FFFF00"/>
                </a:highlight>
              </a:rPr>
              <a:t>“Quando der, vou matar essa filha que me incomoda.” </a:t>
            </a:r>
            <a:r>
              <a:rPr lang="pt-BR" sz="2000" dirty="0"/>
              <a:t>Viu-se diante de uma situação (Isabella asfixiada pela madrasta) e tinha de tomar uma decisão rápido.</a:t>
            </a:r>
          </a:p>
          <a:p>
            <a:pPr algn="just"/>
            <a:r>
              <a:rPr lang="pt-BR" sz="2000" dirty="0">
                <a:hlinkClick r:id="rId3"/>
              </a:rPr>
              <a:t>https://istoe.com.br/95131_NARDONI+MATOU+ISABELLA+PARA+PROTEGER+SUA+FAMILIA+/</a:t>
            </a:r>
            <a:endParaRPr lang="pt-BR" sz="2000" dirty="0"/>
          </a:p>
        </p:txBody>
      </p:sp>
      <p:sp>
        <p:nvSpPr>
          <p:cNvPr id="5" name="CaixaDeTexto 4">
            <a:extLst>
              <a:ext uri="{FF2B5EF4-FFF2-40B4-BE49-F238E27FC236}">
                <a16:creationId xmlns:a16="http://schemas.microsoft.com/office/drawing/2014/main" id="{1A648D1C-A4BC-4236-9770-33157FA3E633}"/>
              </a:ext>
            </a:extLst>
          </p:cNvPr>
          <p:cNvSpPr txBox="1"/>
          <p:nvPr/>
        </p:nvSpPr>
        <p:spPr>
          <a:xfrm>
            <a:off x="4917620" y="404664"/>
            <a:ext cx="3830844" cy="1200329"/>
          </a:xfrm>
          <a:prstGeom prst="rect">
            <a:avLst/>
          </a:prstGeom>
          <a:solidFill>
            <a:schemeClr val="accent6">
              <a:lumMod val="40000"/>
              <a:lumOff val="60000"/>
            </a:schemeClr>
          </a:solidFill>
          <a:ln w="38100">
            <a:solidFill>
              <a:schemeClr val="tx1"/>
            </a:solidFill>
          </a:ln>
        </p:spPr>
        <p:txBody>
          <a:bodyPr wrap="square" rtlCol="0">
            <a:spAutoFit/>
          </a:bodyPr>
          <a:lstStyle/>
          <a:p>
            <a:pPr algn="ctr"/>
            <a:r>
              <a:rPr lang="pt-BR" sz="2400" dirty="0"/>
              <a:t>COMENTÁRIO SOBRE A MORTE DE </a:t>
            </a:r>
          </a:p>
          <a:p>
            <a:pPr algn="ctr"/>
            <a:r>
              <a:rPr lang="pt-BR" sz="2400" dirty="0"/>
              <a:t>ISABELA NARDONI</a:t>
            </a:r>
          </a:p>
        </p:txBody>
      </p:sp>
    </p:spTree>
    <p:extLst>
      <p:ext uri="{BB962C8B-B14F-4D97-AF65-F5344CB8AC3E}">
        <p14:creationId xmlns:p14="http://schemas.microsoft.com/office/powerpoint/2010/main" val="3287197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0EAC84D-03B4-481A-98E4-DB775A319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9929"/>
            <a:ext cx="9107488" cy="1179871"/>
          </a:xfrm>
          <a:prstGeom prst="rect">
            <a:avLst/>
          </a:prstGeom>
        </p:spPr>
      </p:pic>
      <p:sp>
        <p:nvSpPr>
          <p:cNvPr id="4" name="CaixaDeTexto 3">
            <a:extLst>
              <a:ext uri="{FF2B5EF4-FFF2-40B4-BE49-F238E27FC236}">
                <a16:creationId xmlns:a16="http://schemas.microsoft.com/office/drawing/2014/main" id="{5E70283D-DE27-42C5-BDC1-BBF3B4C52091}"/>
              </a:ext>
            </a:extLst>
          </p:cNvPr>
          <p:cNvSpPr txBox="1"/>
          <p:nvPr/>
        </p:nvSpPr>
        <p:spPr>
          <a:xfrm>
            <a:off x="6372200" y="6155"/>
            <a:ext cx="2768846" cy="707886"/>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4000" dirty="0"/>
              <a:t>01/06/2017</a:t>
            </a:r>
          </a:p>
        </p:txBody>
      </p:sp>
      <p:sp>
        <p:nvSpPr>
          <p:cNvPr id="7" name="CaixaDeTexto 6">
            <a:extLst>
              <a:ext uri="{FF2B5EF4-FFF2-40B4-BE49-F238E27FC236}">
                <a16:creationId xmlns:a16="http://schemas.microsoft.com/office/drawing/2014/main" id="{4B2B2654-AAC1-41A3-A64B-9A0FB0CC787C}"/>
              </a:ext>
            </a:extLst>
          </p:cNvPr>
          <p:cNvSpPr txBox="1"/>
          <p:nvPr/>
        </p:nvSpPr>
        <p:spPr>
          <a:xfrm>
            <a:off x="107504" y="1434977"/>
            <a:ext cx="8928992" cy="5047536"/>
          </a:xfrm>
          <a:prstGeom prst="rect">
            <a:avLst/>
          </a:prstGeom>
          <a:noFill/>
        </p:spPr>
        <p:txBody>
          <a:bodyPr wrap="square" rtlCol="0">
            <a:spAutoFit/>
          </a:bodyPr>
          <a:lstStyle/>
          <a:p>
            <a:pPr algn="just"/>
            <a:r>
              <a:rPr lang="pt-BR" sz="1200" dirty="0"/>
              <a:t>Antes de sofrer maus-tratos e registrar um </a:t>
            </a:r>
            <a:r>
              <a:rPr lang="pt-BR" sz="1200" dirty="0">
                <a:highlight>
                  <a:srgbClr val="FFFF00"/>
                </a:highlight>
              </a:rPr>
              <a:t>boletim de ocorrência, em 2015, contra o pai, a </a:t>
            </a:r>
            <a:r>
              <a:rPr lang="pt-BR" sz="1200" b="1" dirty="0">
                <a:highlight>
                  <a:srgbClr val="FFFF00"/>
                </a:highlight>
                <a:hlinkClick r:id="rId3"/>
              </a:rPr>
              <a:t>adolescente de 14 anos estuprada por ele durante 1 ano e 5 meses</a:t>
            </a:r>
            <a:r>
              <a:rPr lang="pt-BR" sz="1200" dirty="0">
                <a:highlight>
                  <a:srgbClr val="FFFF00"/>
                </a:highlight>
              </a:rPr>
              <a:t>,</a:t>
            </a:r>
            <a:r>
              <a:rPr lang="pt-BR" sz="1200" dirty="0"/>
              <a:t> já tinha sido vítima do próprio tio pelo mesmo crime. </a:t>
            </a:r>
            <a:r>
              <a:rPr lang="pt-BR" sz="1200" dirty="0">
                <a:highlight>
                  <a:srgbClr val="FFFF00"/>
                </a:highlight>
              </a:rPr>
              <a:t>Um boletim de ocorrência por estupro tinha sido registrado por ela meses antes do primeiro feito contra o pai.</a:t>
            </a:r>
            <a:r>
              <a:rPr lang="pt-BR" sz="1200" dirty="0"/>
              <a:t> Pelas informações apuradas, a garota </a:t>
            </a:r>
            <a:r>
              <a:rPr lang="pt-BR" sz="1200" dirty="0">
                <a:highlight>
                  <a:srgbClr val="FFFF00"/>
                </a:highlight>
              </a:rPr>
              <a:t>foi vítima de violência sexual desde os 9 anos.</a:t>
            </a:r>
          </a:p>
          <a:p>
            <a:pPr algn="just"/>
            <a:r>
              <a:rPr lang="pt-BR" sz="1200" dirty="0"/>
              <a:t>Durante o depoimento da menina na </a:t>
            </a:r>
            <a:r>
              <a:rPr lang="pt-BR" sz="1200" dirty="0" err="1"/>
              <a:t>Depca</a:t>
            </a:r>
            <a:r>
              <a:rPr lang="pt-BR" sz="1200" dirty="0"/>
              <a:t> (Delegacia Especializada de Atendimento a Criança e ao Adolescente), </a:t>
            </a:r>
            <a:r>
              <a:rPr lang="pt-BR" sz="1200" dirty="0">
                <a:highlight>
                  <a:srgbClr val="FFFF00"/>
                </a:highlight>
              </a:rPr>
              <a:t>após conseguir comprovar com vídeo e tudo a violência do pai, </a:t>
            </a:r>
            <a:r>
              <a:rPr lang="pt-BR" sz="1200" dirty="0"/>
              <a:t>ela contou à delegada que cuida do caso, Marília de Brito Martins, que o tio a teria estuprado. </a:t>
            </a:r>
          </a:p>
          <a:p>
            <a:pPr algn="just"/>
            <a:r>
              <a:rPr lang="pt-BR" sz="1200" dirty="0">
                <a:highlight>
                  <a:srgbClr val="FFFF00"/>
                </a:highlight>
              </a:rPr>
              <a:t>Além das ocorrências registradas por estupro de vulnerável, num total de 3, uma por maus-tratos, ainda haveria mais duas ocorrências por violência doméstica.</a:t>
            </a:r>
            <a:r>
              <a:rPr lang="pt-BR" sz="1200" dirty="0"/>
              <a:t> Com uma família desestruturada, </a:t>
            </a:r>
            <a:r>
              <a:rPr lang="pt-BR" sz="1200" b="1" u="sng" dirty="0">
                <a:highlight>
                  <a:srgbClr val="FFFF00"/>
                </a:highlight>
              </a:rPr>
              <a:t>a menina passou mais de um ano sendo estuprada pelo pai e sem poder manter contato com a mãe, por ter problemas judiciais e ser considerada nociva à filha.</a:t>
            </a:r>
          </a:p>
          <a:p>
            <a:pPr algn="just"/>
            <a:r>
              <a:rPr lang="pt-BR" sz="1200" dirty="0"/>
              <a:t>Na tentativa de não ser ‘devolvida’ ao pai de quem tentava fugir para não ser mais estuprada por ele. A adolescente fugiu do abrigo para onde foi levada, em 2015</a:t>
            </a:r>
            <a:r>
              <a:rPr lang="pt-BR" sz="1200" b="1" u="sng" dirty="0">
                <a:highlight>
                  <a:srgbClr val="FFFF00"/>
                </a:highlight>
              </a:rPr>
              <a:t>, após ser retirada do convívio familiar e ser proibida de ver a mãe.</a:t>
            </a:r>
          </a:p>
          <a:p>
            <a:pPr algn="just"/>
            <a:r>
              <a:rPr lang="pt-BR" sz="1200" dirty="0"/>
              <a:t>Mas, quando foi localizada o terror vivido por ela voltou, quando passou novamente a morar com o abusador, o próprio pai. Servidores que acompanharam o processo na época, dizem que o </a:t>
            </a:r>
            <a:r>
              <a:rPr lang="pt-BR" sz="1200" b="1" u="sng" dirty="0">
                <a:highlight>
                  <a:srgbClr val="FFFF00"/>
                </a:highlight>
              </a:rPr>
              <a:t>estuprador se mostrava ‘amoroso e preocupado com o sumiço da filha’. Foi assim que Defensoria Pública, Ministério Público e a própria juíza deixaram a garota morando com o próprio estuprador em um bairro de Campo Grande.</a:t>
            </a:r>
          </a:p>
          <a:p>
            <a:pPr algn="just"/>
            <a:r>
              <a:rPr lang="pt-BR" sz="1400" b="1" u="sng" dirty="0">
                <a:highlight>
                  <a:srgbClr val="FFFF00"/>
                </a:highlight>
              </a:rPr>
              <a:t>Os estupros continuarão, e sempre que tentava fugir era agredida fisicamente por ele, que a queria transformar em sua esposa.</a:t>
            </a:r>
          </a:p>
          <a:p>
            <a:pPr algn="just"/>
            <a:r>
              <a:rPr lang="pt-BR" sz="1200" b="1" dirty="0"/>
              <a:t>Outra ocorrência</a:t>
            </a:r>
          </a:p>
          <a:p>
            <a:pPr algn="just"/>
            <a:r>
              <a:rPr lang="pt-BR" sz="1200" dirty="0">
                <a:highlight>
                  <a:srgbClr val="FFFF00"/>
                </a:highlight>
              </a:rPr>
              <a:t>Depois de meses de abusos e sessões de espancamento sempre que tentava fugir ou resistia, </a:t>
            </a:r>
            <a:r>
              <a:rPr lang="pt-BR" sz="1200" dirty="0"/>
              <a:t>a menina conseguiu fugir novamente. </a:t>
            </a:r>
            <a:r>
              <a:rPr lang="pt-BR" sz="1200" dirty="0">
                <a:highlight>
                  <a:srgbClr val="FFFF00"/>
                </a:highlight>
              </a:rPr>
              <a:t>Desta vez, com um vídeo gravado pelo próprio pai durante o estupro. </a:t>
            </a:r>
            <a:r>
              <a:rPr lang="pt-BR" sz="1200" dirty="0"/>
              <a:t>As imagens teriam sido feitas no dia do aniversário dela, o homem a teria dominado e prendido na cama com um travesseiro, enquanto filmava o ato sexual.</a:t>
            </a:r>
          </a:p>
          <a:p>
            <a:pPr algn="just"/>
            <a:r>
              <a:rPr lang="pt-BR" sz="1200" dirty="0"/>
              <a:t>Ela fez uma cópia das imagens, e em maio deste ano, acompanhada pela mãe, procurou a Casa da Mulher Brasileira para registrar novo boletim de ocorrência por estupro de vulnerável. Desde então, a adolescente foi retirada do lar e está novamente abrigada. No último sábado (27), o pai foi preso com um mandado de prisão expedido contra ele por estuprar a filha.</a:t>
            </a:r>
          </a:p>
          <a:p>
            <a:pPr algn="just"/>
            <a:endParaRPr lang="pt-BR" sz="1400" b="1" u="sng" dirty="0"/>
          </a:p>
          <a:p>
            <a:pPr algn="just"/>
            <a:br>
              <a:rPr lang="pt-BR" sz="1400" b="1" u="sng" dirty="0">
                <a:highlight>
                  <a:srgbClr val="FFFF00"/>
                </a:highlight>
              </a:rPr>
            </a:br>
            <a:endParaRPr lang="pt-BR" sz="1400" b="1" u="sng" dirty="0">
              <a:highlight>
                <a:srgbClr val="FFFF00"/>
              </a:highlight>
            </a:endParaRPr>
          </a:p>
        </p:txBody>
      </p:sp>
      <p:sp>
        <p:nvSpPr>
          <p:cNvPr id="8" name="CaixaDeTexto 7">
            <a:extLst>
              <a:ext uri="{FF2B5EF4-FFF2-40B4-BE49-F238E27FC236}">
                <a16:creationId xmlns:a16="http://schemas.microsoft.com/office/drawing/2014/main" id="{D823C8C3-4025-47AC-8BD4-B84EE2397E36}"/>
              </a:ext>
            </a:extLst>
          </p:cNvPr>
          <p:cNvSpPr txBox="1"/>
          <p:nvPr/>
        </p:nvSpPr>
        <p:spPr>
          <a:xfrm>
            <a:off x="179512" y="6093296"/>
            <a:ext cx="8784976" cy="276999"/>
          </a:xfrm>
          <a:prstGeom prst="rect">
            <a:avLst/>
          </a:prstGeom>
          <a:noFill/>
        </p:spPr>
        <p:txBody>
          <a:bodyPr wrap="square" rtlCol="0">
            <a:spAutoFit/>
          </a:bodyPr>
          <a:lstStyle/>
          <a:p>
            <a:pPr algn="ctr"/>
            <a:r>
              <a:rPr lang="pt-BR" sz="1200" dirty="0">
                <a:hlinkClick r:id="rId4"/>
              </a:rPr>
              <a:t>https://www.midiamax.com.br/policia/2017/garota-que-usou-video-do-estupro-para-escapar-do-pai-tambem-foi-abusada-por-tio</a:t>
            </a:r>
            <a:endParaRPr lang="pt-BR" sz="1200" dirty="0"/>
          </a:p>
        </p:txBody>
      </p:sp>
    </p:spTree>
    <p:extLst>
      <p:ext uri="{BB962C8B-B14F-4D97-AF65-F5344CB8AC3E}">
        <p14:creationId xmlns:p14="http://schemas.microsoft.com/office/powerpoint/2010/main" val="1848309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755400C-BC26-4DE0-964A-0DE94983E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0" y="0"/>
            <a:ext cx="5300960" cy="3760918"/>
          </a:xfrm>
          <a:prstGeom prst="rect">
            <a:avLst/>
          </a:prstGeom>
        </p:spPr>
      </p:pic>
      <p:sp>
        <p:nvSpPr>
          <p:cNvPr id="4" name="CaixaDeTexto 3">
            <a:extLst>
              <a:ext uri="{FF2B5EF4-FFF2-40B4-BE49-F238E27FC236}">
                <a16:creationId xmlns:a16="http://schemas.microsoft.com/office/drawing/2014/main" id="{A3AE28AA-AFAC-4056-A880-9AF6DFC64451}"/>
              </a:ext>
            </a:extLst>
          </p:cNvPr>
          <p:cNvSpPr txBox="1"/>
          <p:nvPr/>
        </p:nvSpPr>
        <p:spPr>
          <a:xfrm>
            <a:off x="6372200" y="6155"/>
            <a:ext cx="2768846" cy="707886"/>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4000" dirty="0"/>
              <a:t>25/06/2017</a:t>
            </a:r>
          </a:p>
        </p:txBody>
      </p:sp>
      <p:sp>
        <p:nvSpPr>
          <p:cNvPr id="8" name="CaixaDeTexto 7">
            <a:extLst>
              <a:ext uri="{FF2B5EF4-FFF2-40B4-BE49-F238E27FC236}">
                <a16:creationId xmlns:a16="http://schemas.microsoft.com/office/drawing/2014/main" id="{10B8B4E4-C65F-4494-B5DD-49C4EF2735FC}"/>
              </a:ext>
            </a:extLst>
          </p:cNvPr>
          <p:cNvSpPr txBox="1"/>
          <p:nvPr/>
        </p:nvSpPr>
        <p:spPr>
          <a:xfrm>
            <a:off x="5292080" y="1124744"/>
            <a:ext cx="3672408" cy="5047536"/>
          </a:xfrm>
          <a:prstGeom prst="rect">
            <a:avLst/>
          </a:prstGeom>
          <a:noFill/>
        </p:spPr>
        <p:txBody>
          <a:bodyPr wrap="square" rtlCol="0">
            <a:spAutoFit/>
          </a:bodyPr>
          <a:lstStyle/>
          <a:p>
            <a:pPr algn="just" fontAlgn="base"/>
            <a:r>
              <a:rPr lang="pt-BR" sz="1600" dirty="0">
                <a:highlight>
                  <a:srgbClr val="FFFF00"/>
                </a:highlight>
              </a:rPr>
              <a:t>Um homem de 29 anos e a filha dele, de três anos</a:t>
            </a:r>
            <a:r>
              <a:rPr lang="pt-BR" sz="1600" dirty="0"/>
              <a:t>, foram encontrados mortos dentro de uma residência em Lajeado, no Vale do Taquari, interior do Rio Grande do Sul. A Brigada Militar suspeita que o pai tenha sufocado a criança até mata-la e, depois, tirado a própria vida.</a:t>
            </a:r>
          </a:p>
          <a:p>
            <a:pPr algn="just" fontAlgn="base"/>
            <a:r>
              <a:rPr lang="pt-BR" sz="1600" dirty="0"/>
              <a:t>Os dois corpos foram encontrados no banheiro da casa do pai da menina, identificado Marciano Rodrigo </a:t>
            </a:r>
            <a:r>
              <a:rPr lang="pt-BR" sz="1600" dirty="0" err="1"/>
              <a:t>Brawer</a:t>
            </a:r>
            <a:r>
              <a:rPr lang="pt-BR" sz="1600" dirty="0"/>
              <a:t>, pelo avô da criança e pai do homem, que acionou a polícia por volta das 10h. Marciano Rodrigo estava separado da mãe da criança desde janeiro.</a:t>
            </a:r>
          </a:p>
          <a:p>
            <a:pPr algn="just" fontAlgn="base"/>
            <a:r>
              <a:rPr lang="pt-BR" sz="1600" dirty="0">
                <a:highlight>
                  <a:srgbClr val="FFFF00"/>
                </a:highlight>
              </a:rPr>
              <a:t>A mulher havia registrado uma queixa contra ele, e tinha uma medida protetiva para que ele não se aproximasse. No entanto, o casal compartilhava a guarda da menina.</a:t>
            </a:r>
          </a:p>
          <a:p>
            <a:endParaRPr lang="pt-BR" dirty="0"/>
          </a:p>
        </p:txBody>
      </p:sp>
      <p:sp>
        <p:nvSpPr>
          <p:cNvPr id="9" name="CaixaDeTexto 8">
            <a:extLst>
              <a:ext uri="{FF2B5EF4-FFF2-40B4-BE49-F238E27FC236}">
                <a16:creationId xmlns:a16="http://schemas.microsoft.com/office/drawing/2014/main" id="{1BDEB797-434C-4ADD-9615-7C098DE09114}"/>
              </a:ext>
            </a:extLst>
          </p:cNvPr>
          <p:cNvSpPr txBox="1"/>
          <p:nvPr/>
        </p:nvSpPr>
        <p:spPr>
          <a:xfrm>
            <a:off x="179512" y="6034371"/>
            <a:ext cx="8856984" cy="523220"/>
          </a:xfrm>
          <a:prstGeom prst="rect">
            <a:avLst/>
          </a:prstGeom>
          <a:noFill/>
        </p:spPr>
        <p:txBody>
          <a:bodyPr wrap="square" rtlCol="0">
            <a:spAutoFit/>
          </a:bodyPr>
          <a:lstStyle/>
          <a:p>
            <a:r>
              <a:rPr lang="pt-BR" sz="1400" dirty="0">
                <a:hlinkClick r:id="rId3"/>
              </a:rPr>
              <a:t>https://g1.globo.com/rs/rio-grande-do-sul/noticia/pai-e-filha-de-tres-anos-sao-encontrados-mortos-dentro-de-residencia-em-lajeado.ghtml</a:t>
            </a:r>
            <a:endParaRPr lang="pt-BR" sz="1400" dirty="0"/>
          </a:p>
        </p:txBody>
      </p:sp>
    </p:spTree>
    <p:extLst>
      <p:ext uri="{BB962C8B-B14F-4D97-AF65-F5344CB8AC3E}">
        <p14:creationId xmlns:p14="http://schemas.microsoft.com/office/powerpoint/2010/main" val="3507041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23528" y="4149080"/>
            <a:ext cx="8568952" cy="2000548"/>
          </a:xfrm>
          <a:prstGeom prst="rect">
            <a:avLst/>
          </a:prstGeom>
          <a:noFill/>
        </p:spPr>
        <p:txBody>
          <a:bodyPr wrap="square" rtlCol="0">
            <a:spAutoFit/>
          </a:bodyPr>
          <a:lstStyle/>
          <a:p>
            <a:pPr algn="just"/>
            <a:r>
              <a:rPr lang="pt-BR" b="1" i="1" dirty="0">
                <a:highlight>
                  <a:srgbClr val="FFFF00"/>
                </a:highlight>
              </a:rPr>
              <a:t>O homem era divorciado da mãe do garoto há mais ou menos 1 ano</a:t>
            </a:r>
            <a:r>
              <a:rPr lang="pt-BR" b="1" i="1" dirty="0"/>
              <a:t>. Familiares disseram que </a:t>
            </a:r>
            <a:r>
              <a:rPr lang="pt-BR" b="1" i="1" dirty="0" err="1"/>
              <a:t>Cleriano</a:t>
            </a:r>
            <a:r>
              <a:rPr lang="pt-BR" b="1" i="1" dirty="0"/>
              <a:t> </a:t>
            </a:r>
            <a:r>
              <a:rPr lang="pt-BR" b="1" i="1" dirty="0">
                <a:highlight>
                  <a:srgbClr val="FFFF00"/>
                </a:highlight>
              </a:rPr>
              <a:t>não estava conformado com o fim do relacionamento</a:t>
            </a:r>
            <a:r>
              <a:rPr lang="pt-BR" b="1" i="1" dirty="0"/>
              <a:t>, fato que pode ter culminado para o crime. O menino por nome de Marcos Varela Silva, que tinha apenas 5 anos de idade, morava com a mãe em Tiradentes. </a:t>
            </a:r>
            <a:r>
              <a:rPr lang="pt-BR" b="1" i="1" dirty="0">
                <a:highlight>
                  <a:srgbClr val="FFFF00"/>
                </a:highlight>
              </a:rPr>
              <a:t>A mulher teria levado a criança para a casa do pai,</a:t>
            </a:r>
            <a:r>
              <a:rPr lang="pt-BR" b="1" i="1" dirty="0"/>
              <a:t> como de costume, ao meio dia de sábado, sem imaginar o que estava prestes à acontecer.</a:t>
            </a:r>
          </a:p>
          <a:p>
            <a:pPr algn="just"/>
            <a:endParaRPr lang="pt-BR" sz="1600" b="1" i="1" dirty="0"/>
          </a:p>
        </p:txBody>
      </p:sp>
      <p:sp>
        <p:nvSpPr>
          <p:cNvPr id="6" name="Retângulo 5"/>
          <p:cNvSpPr/>
          <p:nvPr/>
        </p:nvSpPr>
        <p:spPr>
          <a:xfrm>
            <a:off x="503548" y="5944562"/>
            <a:ext cx="8136904" cy="769441"/>
          </a:xfrm>
          <a:prstGeom prst="rect">
            <a:avLst/>
          </a:prstGeom>
        </p:spPr>
        <p:txBody>
          <a:bodyPr wrap="square">
            <a:spAutoFit/>
          </a:bodyPr>
          <a:lstStyle/>
          <a:p>
            <a:r>
              <a:rPr lang="pt-BR" sz="1100" dirty="0">
                <a:hlinkClick r:id="rId2"/>
              </a:rPr>
              <a:t>https://www.bol.uol.com.br/noticias/2017/07/09/pai-se-enrola-a-colchonete-com-o-filho-provoca-incendio-e-os-dois-morrem-em-sp.htm?cmpid=copiaecola</a:t>
            </a:r>
            <a:endParaRPr lang="pt-BR" sz="1100" dirty="0"/>
          </a:p>
          <a:p>
            <a:r>
              <a:rPr lang="pt-BR" sz="1100" dirty="0">
                <a:hlinkClick r:id="rId3"/>
              </a:rPr>
              <a:t>https://br.blastingnews.com/brasil/2017/07/pai-mata-filho-queimado-para-nao-entrega-lo-a-mae-001839033.html</a:t>
            </a:r>
            <a:endParaRPr lang="pt-BR" sz="1100" dirty="0"/>
          </a:p>
          <a:p>
            <a:r>
              <a:rPr lang="pt-BR" sz="1100" dirty="0">
                <a:hlinkClick r:id="rId4"/>
              </a:rPr>
              <a:t>VÍDEO: PM tentou negociar rendição do pai do menino, antes da tragédia em SP » Itambé Agora (itambeagora.com)</a:t>
            </a:r>
            <a:endParaRPr lang="pt-BR" sz="1100" dirty="0"/>
          </a:p>
        </p:txBody>
      </p:sp>
      <p:pic>
        <p:nvPicPr>
          <p:cNvPr id="2051" name="Picture 3" descr="C:\Users\PATRICIA\Desktop\6.jpg"/>
          <p:cNvPicPr>
            <a:picLocks noChangeAspect="1" noChangeArrowheads="1"/>
          </p:cNvPicPr>
          <p:nvPr/>
        </p:nvPicPr>
        <p:blipFill>
          <a:blip r:embed="rId5" cstate="print"/>
          <a:srcRect/>
          <a:stretch>
            <a:fillRect/>
          </a:stretch>
        </p:blipFill>
        <p:spPr bwMode="auto">
          <a:xfrm>
            <a:off x="323528" y="592461"/>
            <a:ext cx="7579013" cy="3555874"/>
          </a:xfrm>
          <a:prstGeom prst="rect">
            <a:avLst/>
          </a:prstGeom>
          <a:noFill/>
        </p:spPr>
      </p:pic>
      <p:sp>
        <p:nvSpPr>
          <p:cNvPr id="2" name="CaixaDeTexto 1">
            <a:extLst>
              <a:ext uri="{FF2B5EF4-FFF2-40B4-BE49-F238E27FC236}">
                <a16:creationId xmlns:a16="http://schemas.microsoft.com/office/drawing/2014/main" id="{A3117AED-79A1-4529-8DAA-6DECD53869D4}"/>
              </a:ext>
            </a:extLst>
          </p:cNvPr>
          <p:cNvSpPr txBox="1"/>
          <p:nvPr/>
        </p:nvSpPr>
        <p:spPr>
          <a:xfrm>
            <a:off x="6839744" y="69241"/>
            <a:ext cx="2304256"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09/07/2017</a:t>
            </a:r>
          </a:p>
        </p:txBody>
      </p:sp>
    </p:spTree>
    <p:extLst>
      <p:ext uri="{BB962C8B-B14F-4D97-AF65-F5344CB8AC3E}">
        <p14:creationId xmlns:p14="http://schemas.microsoft.com/office/powerpoint/2010/main" val="4071417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E2D61412-DB20-4815-9D2D-248D863AAAFA}"/>
              </a:ext>
            </a:extLst>
          </p:cNvPr>
          <p:cNvSpPr txBox="1"/>
          <p:nvPr/>
        </p:nvSpPr>
        <p:spPr>
          <a:xfrm>
            <a:off x="7624323" y="32797"/>
            <a:ext cx="1468383" cy="40011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000" b="1" dirty="0"/>
              <a:t>20/08/2017</a:t>
            </a:r>
          </a:p>
        </p:txBody>
      </p:sp>
      <p:pic>
        <p:nvPicPr>
          <p:cNvPr id="7" name="Imagem 6">
            <a:extLst>
              <a:ext uri="{FF2B5EF4-FFF2-40B4-BE49-F238E27FC236}">
                <a16:creationId xmlns:a16="http://schemas.microsoft.com/office/drawing/2014/main" id="{A93B7E16-E494-4B58-AD0A-C5710B00F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51358"/>
            <a:ext cx="4604884" cy="6475196"/>
          </a:xfrm>
          <a:prstGeom prst="rect">
            <a:avLst/>
          </a:prstGeom>
        </p:spPr>
      </p:pic>
      <p:sp>
        <p:nvSpPr>
          <p:cNvPr id="8" name="CaixaDeTexto 7">
            <a:extLst>
              <a:ext uri="{FF2B5EF4-FFF2-40B4-BE49-F238E27FC236}">
                <a16:creationId xmlns:a16="http://schemas.microsoft.com/office/drawing/2014/main" id="{6DD3E67E-32EB-4B94-BD8F-730FCA77DA6E}"/>
              </a:ext>
            </a:extLst>
          </p:cNvPr>
          <p:cNvSpPr txBox="1"/>
          <p:nvPr/>
        </p:nvSpPr>
        <p:spPr>
          <a:xfrm>
            <a:off x="5076056" y="836712"/>
            <a:ext cx="3528392" cy="4801314"/>
          </a:xfrm>
          <a:prstGeom prst="rect">
            <a:avLst/>
          </a:prstGeom>
          <a:noFill/>
        </p:spPr>
        <p:txBody>
          <a:bodyPr wrap="square" rtlCol="0">
            <a:spAutoFit/>
          </a:bodyPr>
          <a:lstStyle/>
          <a:p>
            <a:pPr algn="just"/>
            <a:r>
              <a:rPr lang="pt-BR" dirty="0"/>
              <a:t>Segundo o padrinho da filha do casal informou à polícia, o delegado chegou a deixar </a:t>
            </a:r>
            <a:r>
              <a:rPr lang="pt-BR" dirty="0">
                <a:highlight>
                  <a:srgbClr val="FFFF00"/>
                </a:highlight>
              </a:rPr>
              <a:t>a menina de 6 anos </a:t>
            </a:r>
            <a:r>
              <a:rPr lang="pt-BR" dirty="0"/>
              <a:t>com ele após um desentendimento com a mulher por volta das 4h. </a:t>
            </a:r>
            <a:r>
              <a:rPr lang="pt-BR" dirty="0" err="1"/>
              <a:t>Lanfredi</a:t>
            </a:r>
            <a:r>
              <a:rPr lang="pt-BR" dirty="0"/>
              <a:t> voltou para a casa, em um prédio de alto padrão na Rua </a:t>
            </a:r>
            <a:r>
              <a:rPr lang="pt-BR" dirty="0" err="1"/>
              <a:t>Tucuna</a:t>
            </a:r>
            <a:r>
              <a:rPr lang="pt-BR" dirty="0"/>
              <a:t>, matou a mulher e se matou, de acordo com as primeiras informações da investigação.</a:t>
            </a:r>
          </a:p>
          <a:p>
            <a:pPr algn="just"/>
            <a:r>
              <a:rPr lang="pt-BR" dirty="0"/>
              <a:t>De acordo com o padrinho, </a:t>
            </a:r>
            <a:r>
              <a:rPr lang="pt-BR" dirty="0">
                <a:highlight>
                  <a:srgbClr val="FFFF00"/>
                </a:highlight>
              </a:rPr>
              <a:t>a menina contou que os pais brigaram porque </a:t>
            </a:r>
            <a:r>
              <a:rPr lang="pt-BR" dirty="0" err="1">
                <a:highlight>
                  <a:srgbClr val="FFFF00"/>
                </a:highlight>
              </a:rPr>
              <a:t>Lanfredi</a:t>
            </a:r>
            <a:r>
              <a:rPr lang="pt-BR" dirty="0">
                <a:highlight>
                  <a:srgbClr val="FFFF00"/>
                </a:highlight>
              </a:rPr>
              <a:t> havia se recusado a tomar seu remédio. </a:t>
            </a:r>
            <a:r>
              <a:rPr lang="pt-BR" dirty="0"/>
              <a:t>O delegado estava afastado do trabalho para tratamento.</a:t>
            </a:r>
          </a:p>
          <a:p>
            <a:pPr algn="just"/>
            <a:endParaRPr lang="pt-BR" dirty="0"/>
          </a:p>
        </p:txBody>
      </p:sp>
      <p:sp>
        <p:nvSpPr>
          <p:cNvPr id="9" name="CaixaDeTexto 8">
            <a:extLst>
              <a:ext uri="{FF2B5EF4-FFF2-40B4-BE49-F238E27FC236}">
                <a16:creationId xmlns:a16="http://schemas.microsoft.com/office/drawing/2014/main" id="{8CA3832F-FBDE-4626-8AE9-64022C010336}"/>
              </a:ext>
            </a:extLst>
          </p:cNvPr>
          <p:cNvSpPr txBox="1"/>
          <p:nvPr/>
        </p:nvSpPr>
        <p:spPr>
          <a:xfrm>
            <a:off x="5148064" y="5638026"/>
            <a:ext cx="3744416" cy="707886"/>
          </a:xfrm>
          <a:prstGeom prst="rect">
            <a:avLst/>
          </a:prstGeom>
          <a:noFill/>
        </p:spPr>
        <p:txBody>
          <a:bodyPr wrap="square" rtlCol="0">
            <a:spAutoFit/>
          </a:bodyPr>
          <a:lstStyle/>
          <a:p>
            <a:r>
              <a:rPr lang="pt-BR" sz="1000" dirty="0">
                <a:hlinkClick r:id="rId3"/>
              </a:rPr>
              <a:t>https://g1.globo.com/sao-paulo/noticia/delegado-mata-a-mulher-juiza-em-perdizes-zona-oeste-de-sp.ghtml?fbclid=IwAR3AFj6R_AMSa2fvln5gz-aY6go1dVEJrL7SFknB9tj-mw2NWdbncSPG51Q</a:t>
            </a:r>
            <a:endParaRPr lang="pt-BR" sz="1000" dirty="0"/>
          </a:p>
        </p:txBody>
      </p:sp>
    </p:spTree>
    <p:extLst>
      <p:ext uri="{BB962C8B-B14F-4D97-AF65-F5344CB8AC3E}">
        <p14:creationId xmlns:p14="http://schemas.microsoft.com/office/powerpoint/2010/main" val="3988157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57F3EB2-D7E4-49F9-9254-AC1EDC1B0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32852"/>
            <a:ext cx="7396311" cy="3552825"/>
          </a:xfrm>
          <a:prstGeom prst="rect">
            <a:avLst/>
          </a:prstGeom>
        </p:spPr>
      </p:pic>
      <p:sp>
        <p:nvSpPr>
          <p:cNvPr id="4" name="CaixaDeTexto 3">
            <a:extLst>
              <a:ext uri="{FF2B5EF4-FFF2-40B4-BE49-F238E27FC236}">
                <a16:creationId xmlns:a16="http://schemas.microsoft.com/office/drawing/2014/main" id="{E2D61412-DB20-4815-9D2D-248D863AAAFA}"/>
              </a:ext>
            </a:extLst>
          </p:cNvPr>
          <p:cNvSpPr txBox="1"/>
          <p:nvPr/>
        </p:nvSpPr>
        <p:spPr>
          <a:xfrm>
            <a:off x="7624323" y="32797"/>
            <a:ext cx="1468383" cy="40011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000" b="1" dirty="0"/>
              <a:t>15/09/2017</a:t>
            </a:r>
          </a:p>
        </p:txBody>
      </p:sp>
      <p:sp>
        <p:nvSpPr>
          <p:cNvPr id="5" name="CaixaDeTexto 4">
            <a:extLst>
              <a:ext uri="{FF2B5EF4-FFF2-40B4-BE49-F238E27FC236}">
                <a16:creationId xmlns:a16="http://schemas.microsoft.com/office/drawing/2014/main" id="{1CF8637D-5EE6-43F5-AEAE-43D6AF3E8C64}"/>
              </a:ext>
            </a:extLst>
          </p:cNvPr>
          <p:cNvSpPr txBox="1"/>
          <p:nvPr/>
        </p:nvSpPr>
        <p:spPr>
          <a:xfrm>
            <a:off x="323528" y="3485827"/>
            <a:ext cx="8660140" cy="3139321"/>
          </a:xfrm>
          <a:prstGeom prst="rect">
            <a:avLst/>
          </a:prstGeom>
          <a:noFill/>
        </p:spPr>
        <p:txBody>
          <a:bodyPr wrap="square" rtlCol="0">
            <a:spAutoFit/>
          </a:bodyPr>
          <a:lstStyle/>
          <a:p>
            <a:r>
              <a:rPr lang="pt-BR" b="0" i="0" dirty="0">
                <a:solidFill>
                  <a:srgbClr val="333333"/>
                </a:solidFill>
                <a:effectLst/>
                <a:latin typeface="opensans"/>
              </a:rPr>
              <a:t>Um empresário foi condenado a 57 anos de reclusão pelos crimes de pedofilia e por estuprar os dois filhos, um menino de dez anos e uma menina de um ano e meio, em Santos, no litoral de São Paulo.</a:t>
            </a:r>
          </a:p>
          <a:p>
            <a:pPr algn="l" fontAlgn="auto"/>
            <a:r>
              <a:rPr lang="pt-BR" b="0" i="0" dirty="0">
                <a:solidFill>
                  <a:srgbClr val="333333"/>
                </a:solidFill>
                <a:effectLst/>
                <a:latin typeface="opensans"/>
              </a:rPr>
              <a:t>Durante diligências, imagens e vídeos foram apreendidos e os arquivos utilizados como provas.</a:t>
            </a:r>
          </a:p>
          <a:p>
            <a:pPr algn="l" fontAlgn="auto"/>
            <a:r>
              <a:rPr lang="pt-BR" b="0" i="0" dirty="0">
                <a:solidFill>
                  <a:srgbClr val="333333"/>
                </a:solidFill>
                <a:effectLst/>
                <a:latin typeface="opensans"/>
              </a:rPr>
              <a:t>Segundo a Justiça, em uma das conversas mantidas com terceiros na internet, ele expôs e gravou o filho mais velho com a webcam. O objetivo era que outros homens vissem as partes íntimas da criança em um chat, além de ter tirado e compartilhado fotos e produzido vídeos aproveitando-se da condição de pai.</a:t>
            </a:r>
          </a:p>
          <a:p>
            <a:r>
              <a:rPr lang="pt-BR" dirty="0">
                <a:hlinkClick r:id="rId3"/>
              </a:rPr>
              <a:t>https://g1.globo.com/sp/santos-regiao/noticia/empresario-e-condenado-a-57-anos-por-transmitir-estupro-dos-filhos-pela-web.ghtml</a:t>
            </a:r>
            <a:r>
              <a:rPr lang="pt-BR" dirty="0">
                <a:solidFill>
                  <a:srgbClr val="333333"/>
                </a:solidFill>
                <a:latin typeface="opensans"/>
              </a:rPr>
              <a:t> </a:t>
            </a:r>
            <a:endParaRPr lang="pt-BR" dirty="0"/>
          </a:p>
        </p:txBody>
      </p:sp>
    </p:spTree>
    <p:extLst>
      <p:ext uri="{BB962C8B-B14F-4D97-AF65-F5344CB8AC3E}">
        <p14:creationId xmlns:p14="http://schemas.microsoft.com/office/powerpoint/2010/main" val="1922150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E2D61412-DB20-4815-9D2D-248D863AAAFA}"/>
              </a:ext>
            </a:extLst>
          </p:cNvPr>
          <p:cNvSpPr txBox="1"/>
          <p:nvPr/>
        </p:nvSpPr>
        <p:spPr>
          <a:xfrm>
            <a:off x="7624323" y="32797"/>
            <a:ext cx="1468383" cy="40011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000" b="1" dirty="0"/>
              <a:t>23/10/2017</a:t>
            </a:r>
          </a:p>
        </p:txBody>
      </p:sp>
      <p:pic>
        <p:nvPicPr>
          <p:cNvPr id="3" name="Imagem 2">
            <a:extLst>
              <a:ext uri="{FF2B5EF4-FFF2-40B4-BE49-F238E27FC236}">
                <a16:creationId xmlns:a16="http://schemas.microsoft.com/office/drawing/2014/main" id="{41BC870D-0880-4010-AC9B-55E0E4630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836712"/>
            <a:ext cx="7740352" cy="2417359"/>
          </a:xfrm>
          <a:prstGeom prst="rect">
            <a:avLst/>
          </a:prstGeom>
        </p:spPr>
      </p:pic>
      <p:sp>
        <p:nvSpPr>
          <p:cNvPr id="5" name="CaixaDeTexto 4">
            <a:extLst>
              <a:ext uri="{FF2B5EF4-FFF2-40B4-BE49-F238E27FC236}">
                <a16:creationId xmlns:a16="http://schemas.microsoft.com/office/drawing/2014/main" id="{A0064527-7AE8-43A2-9F2A-F89B4DEC053A}"/>
              </a:ext>
            </a:extLst>
          </p:cNvPr>
          <p:cNvSpPr txBox="1"/>
          <p:nvPr/>
        </p:nvSpPr>
        <p:spPr>
          <a:xfrm>
            <a:off x="1259632" y="4226835"/>
            <a:ext cx="6408712" cy="646331"/>
          </a:xfrm>
          <a:prstGeom prst="rect">
            <a:avLst/>
          </a:prstGeom>
          <a:noFill/>
        </p:spPr>
        <p:txBody>
          <a:bodyPr wrap="square" rtlCol="0">
            <a:spAutoFit/>
          </a:bodyPr>
          <a:lstStyle/>
          <a:p>
            <a:r>
              <a:rPr lang="pt-BR" dirty="0">
                <a:hlinkClick r:id="rId3"/>
              </a:rPr>
              <a:t>https://www.folhape.com.br/noticias/homem-mata-a-esposa-na-frente-do-filho-no-recife/46110/</a:t>
            </a:r>
            <a:r>
              <a:rPr lang="pt-BR" dirty="0"/>
              <a:t> </a:t>
            </a:r>
          </a:p>
        </p:txBody>
      </p:sp>
      <p:sp>
        <p:nvSpPr>
          <p:cNvPr id="6" name="CaixaDeTexto 5">
            <a:extLst>
              <a:ext uri="{FF2B5EF4-FFF2-40B4-BE49-F238E27FC236}">
                <a16:creationId xmlns:a16="http://schemas.microsoft.com/office/drawing/2014/main" id="{317C1C91-7206-423A-B8B0-A44129D84163}"/>
              </a:ext>
            </a:extLst>
          </p:cNvPr>
          <p:cNvSpPr txBox="1"/>
          <p:nvPr/>
        </p:nvSpPr>
        <p:spPr>
          <a:xfrm>
            <a:off x="1259632" y="3429000"/>
            <a:ext cx="7200800" cy="646331"/>
          </a:xfrm>
          <a:prstGeom prst="rect">
            <a:avLst/>
          </a:prstGeom>
          <a:noFill/>
        </p:spPr>
        <p:txBody>
          <a:bodyPr wrap="square" rtlCol="0">
            <a:spAutoFit/>
          </a:bodyPr>
          <a:lstStyle/>
          <a:p>
            <a:r>
              <a:rPr lang="pt-BR" b="0" i="0" dirty="0">
                <a:solidFill>
                  <a:srgbClr val="231F20"/>
                </a:solidFill>
                <a:effectLst/>
                <a:latin typeface="IBM Plex Sans"/>
              </a:rPr>
              <a:t>O crime aconteceu na frente do filho do ex-casal, um menino de 10 anos, na manhã desta segunda-feira (23), na rua Lauro Sodré.</a:t>
            </a:r>
            <a:endParaRPr lang="pt-BR" dirty="0"/>
          </a:p>
        </p:txBody>
      </p:sp>
    </p:spTree>
    <p:extLst>
      <p:ext uri="{BB962C8B-B14F-4D97-AF65-F5344CB8AC3E}">
        <p14:creationId xmlns:p14="http://schemas.microsoft.com/office/powerpoint/2010/main" val="539761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EFAE0736-89D9-41EC-8504-BC31E80C6394}"/>
              </a:ext>
            </a:extLst>
          </p:cNvPr>
          <p:cNvSpPr txBox="1"/>
          <p:nvPr/>
        </p:nvSpPr>
        <p:spPr>
          <a:xfrm>
            <a:off x="7400032" y="44624"/>
            <a:ext cx="1728192" cy="461665"/>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400" b="1" dirty="0"/>
              <a:t>07/11/2017</a:t>
            </a:r>
          </a:p>
        </p:txBody>
      </p:sp>
      <p:pic>
        <p:nvPicPr>
          <p:cNvPr id="10" name="Imagem 9">
            <a:extLst>
              <a:ext uri="{FF2B5EF4-FFF2-40B4-BE49-F238E27FC236}">
                <a16:creationId xmlns:a16="http://schemas.microsoft.com/office/drawing/2014/main" id="{D8063F7A-9E9D-4E6E-B17A-8AB3D7318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7" y="9124"/>
            <a:ext cx="4268192" cy="6710158"/>
          </a:xfrm>
          <a:prstGeom prst="rect">
            <a:avLst/>
          </a:prstGeom>
        </p:spPr>
      </p:pic>
      <p:sp>
        <p:nvSpPr>
          <p:cNvPr id="14" name="Rectangle 3">
            <a:extLst>
              <a:ext uri="{FF2B5EF4-FFF2-40B4-BE49-F238E27FC236}">
                <a16:creationId xmlns:a16="http://schemas.microsoft.com/office/drawing/2014/main" id="{3E65E0D0-E1FB-42AD-83FA-6E79CCAF8B0B}"/>
              </a:ext>
            </a:extLst>
          </p:cNvPr>
          <p:cNvSpPr>
            <a:spLocks noChangeArrowheads="1"/>
          </p:cNvSpPr>
          <p:nvPr/>
        </p:nvSpPr>
        <p:spPr bwMode="auto">
          <a:xfrm>
            <a:off x="4326057" y="2420888"/>
            <a:ext cx="4765993"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sng" strike="noStrike" cap="none" normalizeH="0" baseline="0">
                <a:ln>
                  <a:noFill/>
                </a:ln>
                <a:solidFill>
                  <a:srgbClr val="385898"/>
                </a:solidFill>
                <a:effectLst/>
                <a:latin typeface="inherit"/>
                <a:hlinkClick r:id="rId3"/>
              </a:rPr>
              <a:t>https://tarobanews.com/noticias/policial/marido-matou-esposa-na-frente-dos-filhos-por-pensar-que-recebeu-presentes-de-am</a:t>
            </a:r>
            <a:r>
              <a:rPr kumimoji="0" lang="pt-BR" altLang="pt-BR" sz="2000" b="0" i="0" u="sng" strike="noStrike" cap="none" normalizeH="0" baseline="0">
                <a:ln>
                  <a:noFill/>
                </a:ln>
                <a:solidFill>
                  <a:srgbClr val="385898"/>
                </a:solidFill>
                <a:effectLst/>
                <a:latin typeface="Helvetica" panose="020B0604020202020204" pitchFamily="34" charset="0"/>
                <a:hlinkClick r:id="rId3"/>
              </a:rPr>
              <a:t>ante-blmmp.html</a:t>
            </a:r>
            <a:r>
              <a:rPr kumimoji="0" lang="pt-BR" altLang="pt-BR" sz="2000" b="0" i="0" u="none" strike="noStrike" cap="none" normalizeH="0" baseline="0">
                <a:ln>
                  <a:noFill/>
                </a:ln>
                <a:solidFill>
                  <a:schemeClr val="tx1"/>
                </a:solidFill>
                <a:effectLst/>
              </a:rPr>
              <a:t> </a:t>
            </a:r>
            <a:endParaRPr kumimoji="0" lang="pt-BR" altLang="pt-BR" sz="20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81343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B6DC6402-7B04-6DA9-3611-E9C3E0E3776C}"/>
              </a:ext>
            </a:extLst>
          </p:cNvPr>
          <p:cNvSpPr txBox="1"/>
          <p:nvPr/>
        </p:nvSpPr>
        <p:spPr>
          <a:xfrm>
            <a:off x="7400032" y="44624"/>
            <a:ext cx="1728192" cy="461665"/>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400" b="1" dirty="0"/>
              <a:t>13/11/2017</a:t>
            </a:r>
          </a:p>
        </p:txBody>
      </p:sp>
      <p:pic>
        <p:nvPicPr>
          <p:cNvPr id="6" name="Imagem 5">
            <a:extLst>
              <a:ext uri="{FF2B5EF4-FFF2-40B4-BE49-F238E27FC236}">
                <a16:creationId xmlns:a16="http://schemas.microsoft.com/office/drawing/2014/main" id="{98F0D0A8-B3A8-D2AF-24A3-5A3FD29B3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332656"/>
            <a:ext cx="5970810" cy="5438381"/>
          </a:xfrm>
          <a:prstGeom prst="rect">
            <a:avLst/>
          </a:prstGeom>
        </p:spPr>
      </p:pic>
      <p:sp>
        <p:nvSpPr>
          <p:cNvPr id="8" name="CaixaDeTexto 7">
            <a:extLst>
              <a:ext uri="{FF2B5EF4-FFF2-40B4-BE49-F238E27FC236}">
                <a16:creationId xmlns:a16="http://schemas.microsoft.com/office/drawing/2014/main" id="{E2E8D2B4-87CE-576B-C9B5-8D7178254C66}"/>
              </a:ext>
            </a:extLst>
          </p:cNvPr>
          <p:cNvSpPr txBox="1"/>
          <p:nvPr/>
        </p:nvSpPr>
        <p:spPr>
          <a:xfrm>
            <a:off x="6660232" y="1124744"/>
            <a:ext cx="2167151" cy="3416320"/>
          </a:xfrm>
          <a:prstGeom prst="rect">
            <a:avLst/>
          </a:prstGeom>
          <a:noFill/>
        </p:spPr>
        <p:txBody>
          <a:bodyPr wrap="square">
            <a:spAutoFit/>
          </a:bodyPr>
          <a:lstStyle/>
          <a:p>
            <a:r>
              <a:rPr lang="pt-BR" b="0" i="0" dirty="0">
                <a:solidFill>
                  <a:srgbClr val="333333"/>
                </a:solidFill>
                <a:effectLst/>
                <a:latin typeface="open_sansregular"/>
              </a:rPr>
              <a:t>Segundo ele, Rita já tinha registrado várias denúncias contra o ex-marido por agressão. “Eles viviam em conflito, brigavam e separavam, por isso, não acreditavam que ele tivesse coragem de fazer isso”, disse o investigador.</a:t>
            </a:r>
            <a:endParaRPr lang="pt-BR" dirty="0"/>
          </a:p>
        </p:txBody>
      </p:sp>
      <p:sp>
        <p:nvSpPr>
          <p:cNvPr id="10" name="CaixaDeTexto 9">
            <a:extLst>
              <a:ext uri="{FF2B5EF4-FFF2-40B4-BE49-F238E27FC236}">
                <a16:creationId xmlns:a16="http://schemas.microsoft.com/office/drawing/2014/main" id="{A7A68F6A-5278-1F67-5408-746C240FFCEC}"/>
              </a:ext>
            </a:extLst>
          </p:cNvPr>
          <p:cNvSpPr txBox="1"/>
          <p:nvPr/>
        </p:nvSpPr>
        <p:spPr>
          <a:xfrm>
            <a:off x="627562" y="5877272"/>
            <a:ext cx="8336926" cy="646331"/>
          </a:xfrm>
          <a:prstGeom prst="rect">
            <a:avLst/>
          </a:prstGeom>
          <a:noFill/>
        </p:spPr>
        <p:txBody>
          <a:bodyPr wrap="square">
            <a:spAutoFit/>
          </a:bodyPr>
          <a:lstStyle/>
          <a:p>
            <a:r>
              <a:rPr lang="pt-BR" dirty="0"/>
              <a:t>https://www.polemicaparaiba.com.br/na-rota-da-justica/mulher-e-morta-pelo-ex-na-frente-da-mae-e-dos-filhos/</a:t>
            </a:r>
          </a:p>
        </p:txBody>
      </p:sp>
    </p:spTree>
    <p:extLst>
      <p:ext uri="{BB962C8B-B14F-4D97-AF65-F5344CB8AC3E}">
        <p14:creationId xmlns:p14="http://schemas.microsoft.com/office/powerpoint/2010/main" val="971952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784201-CFD9-4CA5-B245-4DA7F70713A2}"/>
              </a:ext>
            </a:extLst>
          </p:cNvPr>
          <p:cNvSpPr>
            <a:spLocks noGrp="1"/>
          </p:cNvSpPr>
          <p:nvPr>
            <p:ph type="title"/>
          </p:nvPr>
        </p:nvSpPr>
        <p:spPr>
          <a:xfrm>
            <a:off x="4139952" y="1298067"/>
            <a:ext cx="4690278" cy="4450506"/>
          </a:xfrm>
        </p:spPr>
        <p:txBody>
          <a:bodyPr>
            <a:noAutofit/>
          </a:bodyPr>
          <a:lstStyle/>
          <a:p>
            <a:pPr algn="l"/>
            <a:r>
              <a:rPr lang="pt-BR" sz="1800" dirty="0"/>
              <a:t>Conforme a polícia, Cecília Crispim andava por uma rua com o filho, quando foi abordada pelo ex-marido, que estava armado. Ao perceber a aproximação do homem, a vítima chegou a correr para dentro de uma lanchonete, mas o suspeito foi atrás dela e efetuou os disparos. Após atirar contra a ex-mulher, segundo a polícia, o homem se matou.</a:t>
            </a:r>
            <a:br>
              <a:rPr lang="pt-BR" sz="1800" dirty="0"/>
            </a:br>
            <a:br>
              <a:rPr lang="pt-BR" sz="1800" dirty="0"/>
            </a:br>
            <a:r>
              <a:rPr lang="pt-BR" sz="1800" dirty="0">
                <a:highlight>
                  <a:srgbClr val="FFFF00"/>
                </a:highlight>
              </a:rPr>
              <a:t>A polícia informou que trabalha com a hipótese de crime passional, já que eles estavam em processo de separação</a:t>
            </a:r>
            <a:r>
              <a:rPr lang="pt-BR" sz="1800" dirty="0"/>
              <a:t>. Conforme disse a polícia</a:t>
            </a:r>
            <a:r>
              <a:rPr lang="pt-BR" sz="1800" dirty="0">
                <a:highlight>
                  <a:srgbClr val="FFFF00"/>
                </a:highlight>
              </a:rPr>
              <a:t>, a mulher já havia registrado queixa na delegacia da cidade contra o ex-marido, por ameaça. Não há detalhes da data do registro, nem do teor da denúncia. </a:t>
            </a:r>
            <a:r>
              <a:rPr lang="pt-BR" sz="1800" dirty="0"/>
              <a:t>Ainda segundo informações da polícia, a mulher tinha medida protetiva contra o ex-marido.</a:t>
            </a:r>
            <a:br>
              <a:rPr lang="pt-BR" sz="1800" dirty="0"/>
            </a:br>
            <a:endParaRPr lang="pt-BR" sz="1800" dirty="0"/>
          </a:p>
        </p:txBody>
      </p:sp>
      <p:pic>
        <p:nvPicPr>
          <p:cNvPr id="5" name="Espaço Reservado para Conteúdo 4">
            <a:extLst>
              <a:ext uri="{FF2B5EF4-FFF2-40B4-BE49-F238E27FC236}">
                <a16:creationId xmlns:a16="http://schemas.microsoft.com/office/drawing/2014/main" id="{B314E73C-C57A-49AB-A2A2-5F089B7AB9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7" y="262634"/>
            <a:ext cx="3996522" cy="5661248"/>
          </a:xfrm>
        </p:spPr>
      </p:pic>
      <p:sp>
        <p:nvSpPr>
          <p:cNvPr id="6" name="CaixaDeTexto 5">
            <a:extLst>
              <a:ext uri="{FF2B5EF4-FFF2-40B4-BE49-F238E27FC236}">
                <a16:creationId xmlns:a16="http://schemas.microsoft.com/office/drawing/2014/main" id="{71B9F938-C803-42C4-AD22-9E22E7874024}"/>
              </a:ext>
            </a:extLst>
          </p:cNvPr>
          <p:cNvSpPr txBox="1"/>
          <p:nvPr/>
        </p:nvSpPr>
        <p:spPr>
          <a:xfrm>
            <a:off x="7238259" y="31802"/>
            <a:ext cx="1872208" cy="461665"/>
          </a:xfrm>
          <a:prstGeom prst="rect">
            <a:avLst/>
          </a:prstGeom>
          <a:solidFill>
            <a:schemeClr val="accent6">
              <a:lumMod val="20000"/>
              <a:lumOff val="80000"/>
            </a:schemeClr>
          </a:solidFill>
          <a:ln w="57150">
            <a:solidFill>
              <a:schemeClr val="tx1"/>
            </a:solidFill>
          </a:ln>
        </p:spPr>
        <p:txBody>
          <a:bodyPr wrap="square" rtlCol="0">
            <a:spAutoFit/>
          </a:bodyPr>
          <a:lstStyle/>
          <a:p>
            <a:pPr algn="ctr"/>
            <a:r>
              <a:rPr lang="pt-BR" sz="2400" b="1" dirty="0"/>
              <a:t>22/12/2017</a:t>
            </a:r>
          </a:p>
        </p:txBody>
      </p:sp>
      <p:sp>
        <p:nvSpPr>
          <p:cNvPr id="7" name="CaixaDeTexto 6">
            <a:extLst>
              <a:ext uri="{FF2B5EF4-FFF2-40B4-BE49-F238E27FC236}">
                <a16:creationId xmlns:a16="http://schemas.microsoft.com/office/drawing/2014/main" id="{3780C566-BDE0-4385-BCFE-E5AD4655D18A}"/>
              </a:ext>
            </a:extLst>
          </p:cNvPr>
          <p:cNvSpPr txBox="1"/>
          <p:nvPr/>
        </p:nvSpPr>
        <p:spPr>
          <a:xfrm>
            <a:off x="323528" y="6143455"/>
            <a:ext cx="8858947" cy="400110"/>
          </a:xfrm>
          <a:prstGeom prst="rect">
            <a:avLst/>
          </a:prstGeom>
          <a:noFill/>
        </p:spPr>
        <p:txBody>
          <a:bodyPr wrap="square" rtlCol="0">
            <a:spAutoFit/>
          </a:bodyPr>
          <a:lstStyle/>
          <a:p>
            <a:r>
              <a:rPr lang="pt-BR" sz="1000" dirty="0">
                <a:hlinkClick r:id="rId3"/>
              </a:rPr>
              <a:t>https://g1.globo.com/google/amp/https://g1.globo.com/ba/bahia/noticia/mulher-morta-pelo-ex-marido-na-frente-do-filho-e-enterrada-na-bahia-vitima-era-professora-da-rede-publica.ghtml</a:t>
            </a:r>
            <a:endParaRPr lang="pt-BR" sz="1000" dirty="0"/>
          </a:p>
        </p:txBody>
      </p:sp>
    </p:spTree>
    <p:extLst>
      <p:ext uri="{BB962C8B-B14F-4D97-AF65-F5344CB8AC3E}">
        <p14:creationId xmlns:p14="http://schemas.microsoft.com/office/powerpoint/2010/main" val="1942904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B9844C49-558C-4F90-9054-AF77A6F07D4B}"/>
              </a:ext>
            </a:extLst>
          </p:cNvPr>
          <p:cNvSpPr txBox="1"/>
          <p:nvPr/>
        </p:nvSpPr>
        <p:spPr>
          <a:xfrm>
            <a:off x="6551712" y="0"/>
            <a:ext cx="2592288"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01/03/2018</a:t>
            </a:r>
            <a:endParaRPr lang="pt-BR" sz="2800" dirty="0"/>
          </a:p>
        </p:txBody>
      </p:sp>
      <p:pic>
        <p:nvPicPr>
          <p:cNvPr id="6" name="Imagem 5">
            <a:extLst>
              <a:ext uri="{FF2B5EF4-FFF2-40B4-BE49-F238E27FC236}">
                <a16:creationId xmlns:a16="http://schemas.microsoft.com/office/drawing/2014/main" id="{785D8D65-0705-4EBC-83E4-70D11E07C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12082"/>
            <a:ext cx="4774011" cy="3920974"/>
          </a:xfrm>
          <a:prstGeom prst="rect">
            <a:avLst/>
          </a:prstGeom>
        </p:spPr>
      </p:pic>
      <p:sp>
        <p:nvSpPr>
          <p:cNvPr id="7" name="CaixaDeTexto 6">
            <a:extLst>
              <a:ext uri="{FF2B5EF4-FFF2-40B4-BE49-F238E27FC236}">
                <a16:creationId xmlns:a16="http://schemas.microsoft.com/office/drawing/2014/main" id="{9DBB5F28-FF08-4F5F-8A64-56B738B1FD3A}"/>
              </a:ext>
            </a:extLst>
          </p:cNvPr>
          <p:cNvSpPr txBox="1"/>
          <p:nvPr/>
        </p:nvSpPr>
        <p:spPr>
          <a:xfrm>
            <a:off x="125760" y="3782426"/>
            <a:ext cx="8892480" cy="2646878"/>
          </a:xfrm>
          <a:prstGeom prst="rect">
            <a:avLst/>
          </a:prstGeom>
          <a:noFill/>
        </p:spPr>
        <p:txBody>
          <a:bodyPr wrap="square" rtlCol="0">
            <a:spAutoFit/>
          </a:bodyPr>
          <a:lstStyle/>
          <a:p>
            <a:pPr algn="just"/>
            <a:r>
              <a:rPr lang="pt-BR" sz="1400" dirty="0"/>
              <a:t>De acordo com informações da delegacia de Sete Lagoas, </a:t>
            </a:r>
            <a:r>
              <a:rPr lang="pt-BR" sz="1400" dirty="0">
                <a:highlight>
                  <a:srgbClr val="FFFF00"/>
                </a:highlight>
              </a:rPr>
              <a:t>Augusto não aceitava o fim do relacionamento com a mãe de Sofia,</a:t>
            </a:r>
            <a:r>
              <a:rPr lang="pt-BR" sz="1400" dirty="0"/>
              <a:t> com quem ele também teve um filho de 15 anos</a:t>
            </a:r>
            <a:r>
              <a:rPr lang="pt-BR" sz="1400" dirty="0">
                <a:highlight>
                  <a:srgbClr val="FFFF00"/>
                </a:highlight>
              </a:rPr>
              <a:t>. O divórcio foi oficializado há dois meses, mas o casal estava separado há cerca de um ano. </a:t>
            </a:r>
          </a:p>
          <a:p>
            <a:pPr algn="just" fontAlgn="base"/>
            <a:r>
              <a:rPr lang="pt-BR" sz="1400" dirty="0"/>
              <a:t>Não há registros de ameaça ou violência doméstica envolvendo o nome de Augusto no sistema das polícias militar e civil, mas a mãe de </a:t>
            </a:r>
            <a:r>
              <a:rPr lang="pt-BR" sz="1400" dirty="0">
                <a:highlight>
                  <a:srgbClr val="FFFF00"/>
                </a:highlight>
              </a:rPr>
              <a:t>Sofia afirmou em depoimento que foi agredida por ele pouco antes da separação</a:t>
            </a:r>
            <a:r>
              <a:rPr lang="pt-BR" sz="1400" dirty="0"/>
              <a:t>. Testemunhas disseram, porém, que </a:t>
            </a:r>
            <a:r>
              <a:rPr lang="pt-BR" sz="1400" b="1" u="sng" dirty="0">
                <a:highlight>
                  <a:srgbClr val="FFFF00"/>
                </a:highlight>
              </a:rPr>
              <a:t>ele sempre se mostrou um pai amoroso</a:t>
            </a:r>
            <a:r>
              <a:rPr lang="pt-BR" sz="1400" dirty="0">
                <a:highlight>
                  <a:srgbClr val="FFFF00"/>
                </a:highlight>
              </a:rPr>
              <a:t>,</a:t>
            </a:r>
            <a:r>
              <a:rPr lang="pt-BR" sz="1400" dirty="0"/>
              <a:t> ainda que não morasse mais com eles. Sofia vivia com a mãe e o irmão em uma casa de Sete Lagoas.</a:t>
            </a:r>
          </a:p>
          <a:p>
            <a:pPr algn="just" fontAlgn="base"/>
            <a:r>
              <a:rPr lang="pt-BR" sz="1400" dirty="0"/>
              <a:t>No dia do crime, Augusto, que trabalhava como pintor, buscou a filha na escola e a levou para sua casa. Após amarrá-la a uma cadeira, ele começou um incêndio por volta das 16h desta terça-feira, deixando a edificação praticamente destruída. Como foi um homicídio seguido de suicídio, um </a:t>
            </a:r>
            <a:r>
              <a:rPr lang="pt-BR" sz="1400" dirty="0" err="1"/>
              <a:t>inquério</a:t>
            </a:r>
            <a:r>
              <a:rPr lang="pt-BR" sz="1400" dirty="0"/>
              <a:t> foi aberto com relação a esta segunda ocorrência, já que o autor do crime está morto. Os laudos serão, portanto, colocados juntos no relatório.</a:t>
            </a:r>
          </a:p>
          <a:p>
            <a:pPr algn="just"/>
            <a:endParaRPr lang="pt-BR" sz="1200" dirty="0"/>
          </a:p>
        </p:txBody>
      </p:sp>
      <p:sp>
        <p:nvSpPr>
          <p:cNvPr id="8" name="CaixaDeTexto 7">
            <a:extLst>
              <a:ext uri="{FF2B5EF4-FFF2-40B4-BE49-F238E27FC236}">
                <a16:creationId xmlns:a16="http://schemas.microsoft.com/office/drawing/2014/main" id="{9A1138C3-2B12-47F8-ACDE-F955AB625FBC}"/>
              </a:ext>
            </a:extLst>
          </p:cNvPr>
          <p:cNvSpPr txBox="1"/>
          <p:nvPr/>
        </p:nvSpPr>
        <p:spPr>
          <a:xfrm>
            <a:off x="125760" y="6278674"/>
            <a:ext cx="8982744" cy="461665"/>
          </a:xfrm>
          <a:prstGeom prst="rect">
            <a:avLst/>
          </a:prstGeom>
          <a:noFill/>
        </p:spPr>
        <p:txBody>
          <a:bodyPr wrap="square" rtlCol="0">
            <a:spAutoFit/>
          </a:bodyPr>
          <a:lstStyle/>
          <a:p>
            <a:r>
              <a:rPr lang="pt-BR" sz="1200" dirty="0">
                <a:hlinkClick r:id="rId3"/>
              </a:rPr>
              <a:t>https://extra.globo.com/casos-de-policia/homem-amarra-filha-de-5-anos-cadeira-incendeia-casa-por-nao-aceitar-divorcio-rv1-1-22445490.html?utm_source=Facebook&amp;utm_medium=Social&amp;utm_campaign=Extra</a:t>
            </a:r>
            <a:endParaRPr lang="pt-BR" sz="1200" dirty="0"/>
          </a:p>
        </p:txBody>
      </p:sp>
    </p:spTree>
    <p:extLst>
      <p:ext uri="{BB962C8B-B14F-4D97-AF65-F5344CB8AC3E}">
        <p14:creationId xmlns:p14="http://schemas.microsoft.com/office/powerpoint/2010/main" val="2671816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4C2935C-E93D-437D-AC8A-9DA9966860F3}"/>
              </a:ext>
            </a:extLst>
          </p:cNvPr>
          <p:cNvSpPr txBox="1"/>
          <p:nvPr/>
        </p:nvSpPr>
        <p:spPr>
          <a:xfrm>
            <a:off x="7405952" y="0"/>
            <a:ext cx="1728192" cy="400110"/>
          </a:xfrm>
          <a:prstGeom prst="rect">
            <a:avLst/>
          </a:prstGeom>
          <a:solidFill>
            <a:schemeClr val="accent6">
              <a:lumMod val="20000"/>
              <a:lumOff val="80000"/>
            </a:schemeClr>
          </a:solidFill>
          <a:ln w="38100">
            <a:solidFill>
              <a:schemeClr val="tx1"/>
            </a:solidFill>
          </a:ln>
        </p:spPr>
        <p:txBody>
          <a:bodyPr wrap="square" rtlCol="0">
            <a:spAutoFit/>
          </a:bodyPr>
          <a:lstStyle/>
          <a:p>
            <a:pPr algn="ctr"/>
            <a:r>
              <a:rPr lang="pt-BR" sz="2000" b="1" dirty="0"/>
              <a:t>04/06/1998</a:t>
            </a:r>
          </a:p>
        </p:txBody>
      </p:sp>
      <p:pic>
        <p:nvPicPr>
          <p:cNvPr id="4" name="Imagem 3">
            <a:extLst>
              <a:ext uri="{FF2B5EF4-FFF2-40B4-BE49-F238E27FC236}">
                <a16:creationId xmlns:a16="http://schemas.microsoft.com/office/drawing/2014/main" id="{6FEC6D05-C0CD-4F35-BBBB-BF31B42E3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6632"/>
            <a:ext cx="6200775" cy="1419225"/>
          </a:xfrm>
          <a:prstGeom prst="rect">
            <a:avLst/>
          </a:prstGeom>
        </p:spPr>
      </p:pic>
      <p:sp>
        <p:nvSpPr>
          <p:cNvPr id="5" name="CaixaDeTexto 4">
            <a:extLst>
              <a:ext uri="{FF2B5EF4-FFF2-40B4-BE49-F238E27FC236}">
                <a16:creationId xmlns:a16="http://schemas.microsoft.com/office/drawing/2014/main" id="{71868CD1-C0DA-4031-9509-F384EA44C451}"/>
              </a:ext>
            </a:extLst>
          </p:cNvPr>
          <p:cNvSpPr txBox="1"/>
          <p:nvPr/>
        </p:nvSpPr>
        <p:spPr>
          <a:xfrm>
            <a:off x="467544" y="1844824"/>
            <a:ext cx="7992888" cy="4154984"/>
          </a:xfrm>
          <a:prstGeom prst="rect">
            <a:avLst/>
          </a:prstGeom>
          <a:noFill/>
        </p:spPr>
        <p:txBody>
          <a:bodyPr wrap="square" rtlCol="0">
            <a:spAutoFit/>
          </a:bodyPr>
          <a:lstStyle/>
          <a:p>
            <a:pPr algn="just"/>
            <a:r>
              <a:rPr lang="pt-BR" dirty="0"/>
              <a:t>O resultado do exame de DNA requerido pela defesa do promotor de Justiça Igor Ferreira da Silva deu resultado negativo. </a:t>
            </a:r>
            <a:r>
              <a:rPr lang="pt-BR" dirty="0">
                <a:highlight>
                  <a:srgbClr val="FFFF00"/>
                </a:highlight>
              </a:rPr>
              <a:t>O promotor é acusado de assassinar a tiros sua mulher Patrícia </a:t>
            </a:r>
            <a:r>
              <a:rPr lang="pt-BR" dirty="0" err="1">
                <a:highlight>
                  <a:srgbClr val="FFFF00"/>
                </a:highlight>
              </a:rPr>
              <a:t>Aggio</a:t>
            </a:r>
            <a:r>
              <a:rPr lang="pt-BR" dirty="0">
                <a:highlight>
                  <a:srgbClr val="FFFF00"/>
                </a:highlight>
              </a:rPr>
              <a:t> Longo, grávida de 7 meses, em 4 de junho do ano passado.</a:t>
            </a:r>
          </a:p>
          <a:p>
            <a:pPr algn="just"/>
            <a:r>
              <a:rPr lang="pt-BR" dirty="0"/>
              <a:t>À época do ocorrido, cogitou-se que Silva teria matado sua mulher porque não seria o pai do bebê que ela esperava. Os advogados pretendiam usar o exame na defesa do acusado. No entanto, o resultado do exame comprovou que o promotor não era o pai do bebê.</a:t>
            </a:r>
          </a:p>
          <a:p>
            <a:pPr algn="just"/>
            <a:r>
              <a:rPr lang="pt-BR" dirty="0"/>
              <a:t>Segundo a o diagnóstico, "fragmentos ósseos de Patrícia e do natimorto, assim como o sangue periférico de Igor foram submetidos à extração, amplificação e comparação de perfis genéticos pelo DNA no Centro de Análises Clínicas e Toxicológicas do Laboratório de Biologia Molecular Aplicado ao Diagnóstico da Faculdade de Ciências Farmacêuticas da USP, resultando, na conclusão da análise, exclusão da paternidade de Igor Ferreira da Silva sobre o natimorto de Patrícia".</a:t>
            </a:r>
          </a:p>
          <a:p>
            <a:endParaRPr lang="pt-BR" sz="1200" dirty="0"/>
          </a:p>
        </p:txBody>
      </p:sp>
      <p:sp>
        <p:nvSpPr>
          <p:cNvPr id="6" name="CaixaDeTexto 5">
            <a:extLst>
              <a:ext uri="{FF2B5EF4-FFF2-40B4-BE49-F238E27FC236}">
                <a16:creationId xmlns:a16="http://schemas.microsoft.com/office/drawing/2014/main" id="{080B03F1-D540-4729-943D-342A7BF45E93}"/>
              </a:ext>
            </a:extLst>
          </p:cNvPr>
          <p:cNvSpPr txBox="1"/>
          <p:nvPr/>
        </p:nvSpPr>
        <p:spPr>
          <a:xfrm>
            <a:off x="359532" y="6003022"/>
            <a:ext cx="8424936" cy="369332"/>
          </a:xfrm>
          <a:prstGeom prst="rect">
            <a:avLst/>
          </a:prstGeom>
          <a:noFill/>
        </p:spPr>
        <p:txBody>
          <a:bodyPr wrap="square" rtlCol="0">
            <a:spAutoFit/>
          </a:bodyPr>
          <a:lstStyle/>
          <a:p>
            <a:r>
              <a:rPr lang="pt-BR" dirty="0">
                <a:hlinkClick r:id="rId3"/>
              </a:rPr>
              <a:t>https://www.conjur.com.br/1999-jun-14/exame_comprova_promotor_nao_pai_bebe</a:t>
            </a:r>
            <a:endParaRPr lang="pt-BR" dirty="0"/>
          </a:p>
        </p:txBody>
      </p:sp>
    </p:spTree>
    <p:extLst>
      <p:ext uri="{BB962C8B-B14F-4D97-AF65-F5344CB8AC3E}">
        <p14:creationId xmlns:p14="http://schemas.microsoft.com/office/powerpoint/2010/main" val="1529334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D9CC12B-FEC9-45A3-B944-79C05B902F53}"/>
              </a:ext>
            </a:extLst>
          </p:cNvPr>
          <p:cNvSpPr txBox="1">
            <a:spLocks noGrp="1"/>
          </p:cNvSpPr>
          <p:nvPr>
            <p:ph type="title"/>
          </p:nvPr>
        </p:nvSpPr>
        <p:spPr>
          <a:xfrm>
            <a:off x="7174651" y="44624"/>
            <a:ext cx="1954560"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01/03/2018</a:t>
            </a:r>
            <a:endParaRPr lang="pt-BR" sz="2800" dirty="0"/>
          </a:p>
        </p:txBody>
      </p:sp>
      <p:pic>
        <p:nvPicPr>
          <p:cNvPr id="6" name="Espaço Reservado para Conteúdo 5">
            <a:extLst>
              <a:ext uri="{FF2B5EF4-FFF2-40B4-BE49-F238E27FC236}">
                <a16:creationId xmlns:a16="http://schemas.microsoft.com/office/drawing/2014/main" id="{21E5E0F8-7C85-4C70-9E17-1A993EDBCE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89" y="875750"/>
            <a:ext cx="4989259" cy="3438465"/>
          </a:xfrm>
        </p:spPr>
      </p:pic>
      <p:sp>
        <p:nvSpPr>
          <p:cNvPr id="7" name="CaixaDeTexto 6">
            <a:extLst>
              <a:ext uri="{FF2B5EF4-FFF2-40B4-BE49-F238E27FC236}">
                <a16:creationId xmlns:a16="http://schemas.microsoft.com/office/drawing/2014/main" id="{B0A50F4A-1D0E-43F1-9725-1530C10B5BB7}"/>
              </a:ext>
            </a:extLst>
          </p:cNvPr>
          <p:cNvSpPr txBox="1"/>
          <p:nvPr/>
        </p:nvSpPr>
        <p:spPr>
          <a:xfrm>
            <a:off x="5220072" y="836712"/>
            <a:ext cx="3600400" cy="4524315"/>
          </a:xfrm>
          <a:prstGeom prst="rect">
            <a:avLst/>
          </a:prstGeom>
          <a:noFill/>
        </p:spPr>
        <p:txBody>
          <a:bodyPr wrap="square" rtlCol="0">
            <a:spAutoFit/>
          </a:bodyPr>
          <a:lstStyle/>
          <a:p>
            <a:pPr algn="just"/>
            <a:r>
              <a:rPr lang="pt-BR" sz="1200" dirty="0"/>
              <a:t>Segundo a Polícia Militar, ele a agarrou após ela abrir o portão quando ele chegou em casa, dizendo "sabe o que é sexo? quer que o pai te ensine?".</a:t>
            </a:r>
          </a:p>
          <a:p>
            <a:pPr algn="just"/>
            <a:r>
              <a:rPr lang="pt-BR" sz="1200" dirty="0"/>
              <a:t>De acordo com o relato da mãe da vítima à polícia, ela percebeu que a filha havia demorado para retornar ao quarto, depois que desceu para abrir o portão de casa para o pai.</a:t>
            </a:r>
          </a:p>
          <a:p>
            <a:pPr algn="just"/>
            <a:r>
              <a:rPr lang="pt-BR" sz="1200" dirty="0"/>
              <a:t>Quando desceu para verificar, viu </a:t>
            </a:r>
            <a:r>
              <a:rPr lang="pt-BR" sz="1200" dirty="0">
                <a:highlight>
                  <a:srgbClr val="FFFF00"/>
                </a:highlight>
              </a:rPr>
              <a:t>o marido com o zíper da calça aberto e excitado, enquanto a menor estava no sofá.</a:t>
            </a:r>
          </a:p>
          <a:p>
            <a:pPr algn="just"/>
            <a:r>
              <a:rPr lang="pt-BR" sz="1200" dirty="0"/>
              <a:t>O homem disse que ela deveria ter ficado dormindo e passou a agredi-la, mas ela conseguiu gritar e algum popular chamou a polícia.</a:t>
            </a:r>
          </a:p>
          <a:p>
            <a:pPr algn="just"/>
            <a:r>
              <a:rPr lang="pt-BR" sz="1200" dirty="0"/>
              <a:t>Já a vítima contou que enquanto o pai trancava a porta da sala onde estavam, ela conseguiu pedir ajuda à irmã por meio do celular, que chamou a polícia.</a:t>
            </a:r>
          </a:p>
          <a:p>
            <a:pPr algn="just"/>
            <a:r>
              <a:rPr lang="pt-BR" sz="1200" dirty="0"/>
              <a:t>Na delegacia, a irmã da vítima, de 12 anos, contou que na noite de Réveillon, o pai tentou agarrá-la e passou a mão em seus seios.</a:t>
            </a:r>
          </a:p>
          <a:p>
            <a:pPr algn="just"/>
            <a:r>
              <a:rPr lang="pt-BR" sz="1200" dirty="0">
                <a:highlight>
                  <a:srgbClr val="FFFF00"/>
                </a:highlight>
              </a:rPr>
              <a:t>O homem negou que tenha praticado os crimes e disse que a mulher não quer aceitar a venda da casa do casal e, por isso, está "fazendo a cabeça" das filhas para elas o acusarem injustamente.</a:t>
            </a:r>
          </a:p>
          <a:p>
            <a:endParaRPr lang="pt-BR" sz="1200" dirty="0"/>
          </a:p>
        </p:txBody>
      </p:sp>
      <p:sp>
        <p:nvSpPr>
          <p:cNvPr id="8" name="CaixaDeTexto 7">
            <a:extLst>
              <a:ext uri="{FF2B5EF4-FFF2-40B4-BE49-F238E27FC236}">
                <a16:creationId xmlns:a16="http://schemas.microsoft.com/office/drawing/2014/main" id="{A11AC38A-22C2-456C-B6E6-EC692B9CE666}"/>
              </a:ext>
            </a:extLst>
          </p:cNvPr>
          <p:cNvSpPr txBox="1"/>
          <p:nvPr/>
        </p:nvSpPr>
        <p:spPr>
          <a:xfrm>
            <a:off x="323528" y="5517232"/>
            <a:ext cx="8496944" cy="461665"/>
          </a:xfrm>
          <a:prstGeom prst="rect">
            <a:avLst/>
          </a:prstGeom>
          <a:noFill/>
        </p:spPr>
        <p:txBody>
          <a:bodyPr wrap="square" rtlCol="0">
            <a:spAutoFit/>
          </a:bodyPr>
          <a:lstStyle/>
          <a:p>
            <a:pPr algn="ctr"/>
            <a:r>
              <a:rPr lang="pt-BR" sz="1200" dirty="0">
                <a:hlinkClick r:id="rId3"/>
              </a:rPr>
              <a:t>https://g1.globo.com/sp/mogi-das-cruzes-suzano/noticia/2019/03/06/homem-e-preso-sob-suspeita-de-estuprar-a-filha-em-itaquaquecetuba-sabe-o-que-e-sexo-quer-que-o-pai-ensine.ghtml</a:t>
            </a:r>
            <a:endParaRPr lang="pt-BR" sz="1200" dirty="0"/>
          </a:p>
        </p:txBody>
      </p:sp>
    </p:spTree>
    <p:extLst>
      <p:ext uri="{BB962C8B-B14F-4D97-AF65-F5344CB8AC3E}">
        <p14:creationId xmlns:p14="http://schemas.microsoft.com/office/powerpoint/2010/main" val="1114734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228B1A5-4606-48B8-92D1-C33CACFB1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4" y="908720"/>
            <a:ext cx="9153873" cy="3659481"/>
          </a:xfrm>
          <a:prstGeom prst="rect">
            <a:avLst/>
          </a:prstGeom>
        </p:spPr>
      </p:pic>
      <p:sp>
        <p:nvSpPr>
          <p:cNvPr id="4" name="CaixaDeTexto 3">
            <a:extLst>
              <a:ext uri="{FF2B5EF4-FFF2-40B4-BE49-F238E27FC236}">
                <a16:creationId xmlns:a16="http://schemas.microsoft.com/office/drawing/2014/main" id="{620052C7-3525-4D28-93A0-AC1630889D84}"/>
              </a:ext>
            </a:extLst>
          </p:cNvPr>
          <p:cNvSpPr txBox="1"/>
          <p:nvPr/>
        </p:nvSpPr>
        <p:spPr>
          <a:xfrm>
            <a:off x="6444208" y="116632"/>
            <a:ext cx="2592288"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19/03/2018</a:t>
            </a:r>
            <a:endParaRPr lang="pt-BR" sz="2800" dirty="0"/>
          </a:p>
        </p:txBody>
      </p:sp>
      <p:sp>
        <p:nvSpPr>
          <p:cNvPr id="7" name="Retângulo 6">
            <a:extLst>
              <a:ext uri="{FF2B5EF4-FFF2-40B4-BE49-F238E27FC236}">
                <a16:creationId xmlns:a16="http://schemas.microsoft.com/office/drawing/2014/main" id="{FEC2A165-BA7C-44B0-9437-401C7EF81385}"/>
              </a:ext>
            </a:extLst>
          </p:cNvPr>
          <p:cNvSpPr/>
          <p:nvPr/>
        </p:nvSpPr>
        <p:spPr>
          <a:xfrm>
            <a:off x="2281063" y="4653136"/>
            <a:ext cx="4572000" cy="923330"/>
          </a:xfrm>
          <a:prstGeom prst="rect">
            <a:avLst/>
          </a:prstGeom>
        </p:spPr>
        <p:txBody>
          <a:bodyPr>
            <a:spAutoFit/>
          </a:bodyPr>
          <a:lstStyle/>
          <a:p>
            <a:r>
              <a:rPr lang="pt-BR" dirty="0">
                <a:hlinkClick r:id="rId3"/>
              </a:rPr>
              <a:t>https://noticias.band.uol.com.br/brasilurgente/videos/16413331/sp-pai-mata-filho-apos-estupro-em-piracicaba</a:t>
            </a:r>
            <a:endParaRPr lang="pt-BR" dirty="0"/>
          </a:p>
        </p:txBody>
      </p:sp>
    </p:spTree>
    <p:extLst>
      <p:ext uri="{BB962C8B-B14F-4D97-AF65-F5344CB8AC3E}">
        <p14:creationId xmlns:p14="http://schemas.microsoft.com/office/powerpoint/2010/main" val="3357111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94F8A3D-99D3-46BD-BF29-7ABB150FB574}"/>
              </a:ext>
            </a:extLst>
          </p:cNvPr>
          <p:cNvSpPr txBox="1">
            <a:spLocks noGrp="1"/>
          </p:cNvSpPr>
          <p:nvPr>
            <p:ph type="title"/>
          </p:nvPr>
        </p:nvSpPr>
        <p:spPr>
          <a:xfrm>
            <a:off x="6581816" y="57137"/>
            <a:ext cx="2530624" cy="646331"/>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600" b="1" dirty="0"/>
              <a:t>20/03/2018</a:t>
            </a:r>
            <a:endParaRPr lang="pt-BR" sz="3600" dirty="0"/>
          </a:p>
        </p:txBody>
      </p:sp>
      <p:pic>
        <p:nvPicPr>
          <p:cNvPr id="6" name="Espaço Reservado para Conteúdo 5">
            <a:extLst>
              <a:ext uri="{FF2B5EF4-FFF2-40B4-BE49-F238E27FC236}">
                <a16:creationId xmlns:a16="http://schemas.microsoft.com/office/drawing/2014/main" id="{BAA2B4FB-8052-4888-BA4F-BD52ACE373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21874"/>
            <a:ext cx="5184576" cy="6727703"/>
          </a:xfrm>
        </p:spPr>
      </p:pic>
      <p:sp>
        <p:nvSpPr>
          <p:cNvPr id="7" name="CaixaDeTexto 6">
            <a:extLst>
              <a:ext uri="{FF2B5EF4-FFF2-40B4-BE49-F238E27FC236}">
                <a16:creationId xmlns:a16="http://schemas.microsoft.com/office/drawing/2014/main" id="{A3564EBD-F524-49B5-BE5F-4A5E584D7754}"/>
              </a:ext>
            </a:extLst>
          </p:cNvPr>
          <p:cNvSpPr txBox="1"/>
          <p:nvPr/>
        </p:nvSpPr>
        <p:spPr>
          <a:xfrm>
            <a:off x="5868144" y="5445224"/>
            <a:ext cx="2530624" cy="923330"/>
          </a:xfrm>
          <a:prstGeom prst="rect">
            <a:avLst/>
          </a:prstGeom>
          <a:noFill/>
        </p:spPr>
        <p:txBody>
          <a:bodyPr wrap="square" rtlCol="0">
            <a:spAutoFit/>
          </a:bodyPr>
          <a:lstStyle/>
          <a:p>
            <a:r>
              <a:rPr lang="pt-BR" dirty="0">
                <a:hlinkClick r:id="rId3"/>
              </a:rPr>
              <a:t>https://gazetaweb.globo.com/gazetadealagoas/noticia.php?c=321510</a:t>
            </a:r>
            <a:endParaRPr lang="pt-BR" dirty="0"/>
          </a:p>
        </p:txBody>
      </p:sp>
    </p:spTree>
    <p:extLst>
      <p:ext uri="{BB962C8B-B14F-4D97-AF65-F5344CB8AC3E}">
        <p14:creationId xmlns:p14="http://schemas.microsoft.com/office/powerpoint/2010/main" val="2839526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94F8A3D-99D3-46BD-BF29-7ABB150FB574}"/>
              </a:ext>
            </a:extLst>
          </p:cNvPr>
          <p:cNvSpPr txBox="1">
            <a:spLocks noGrp="1"/>
          </p:cNvSpPr>
          <p:nvPr>
            <p:ph type="title"/>
          </p:nvPr>
        </p:nvSpPr>
        <p:spPr>
          <a:xfrm>
            <a:off x="6581816" y="84837"/>
            <a:ext cx="2530624" cy="590931"/>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600" b="1" dirty="0"/>
              <a:t>28/03/2018</a:t>
            </a:r>
            <a:endParaRPr lang="pt-BR" sz="3600" dirty="0"/>
          </a:p>
        </p:txBody>
      </p:sp>
      <p:pic>
        <p:nvPicPr>
          <p:cNvPr id="8" name="Imagem 7">
            <a:extLst>
              <a:ext uri="{FF2B5EF4-FFF2-40B4-BE49-F238E27FC236}">
                <a16:creationId xmlns:a16="http://schemas.microsoft.com/office/drawing/2014/main" id="{CBC824A2-F5ED-4DCE-94FA-86C32DFA3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052736"/>
            <a:ext cx="7381875" cy="1085850"/>
          </a:xfrm>
          <a:prstGeom prst="rect">
            <a:avLst/>
          </a:prstGeom>
        </p:spPr>
      </p:pic>
      <p:sp>
        <p:nvSpPr>
          <p:cNvPr id="9" name="CaixaDeTexto 8">
            <a:extLst>
              <a:ext uri="{FF2B5EF4-FFF2-40B4-BE49-F238E27FC236}">
                <a16:creationId xmlns:a16="http://schemas.microsoft.com/office/drawing/2014/main" id="{06122E1D-CE8A-4F0B-8430-A810C1BD0CF2}"/>
              </a:ext>
            </a:extLst>
          </p:cNvPr>
          <p:cNvSpPr txBox="1"/>
          <p:nvPr/>
        </p:nvSpPr>
        <p:spPr>
          <a:xfrm>
            <a:off x="1331630" y="2276872"/>
            <a:ext cx="7128792" cy="2862322"/>
          </a:xfrm>
          <a:prstGeom prst="rect">
            <a:avLst/>
          </a:prstGeom>
          <a:noFill/>
        </p:spPr>
        <p:txBody>
          <a:bodyPr wrap="square" rtlCol="0">
            <a:spAutoFit/>
          </a:bodyPr>
          <a:lstStyle/>
          <a:p>
            <a:pPr algn="just"/>
            <a:r>
              <a:rPr lang="pt-BR" b="0" i="0" dirty="0">
                <a:solidFill>
                  <a:srgbClr val="3D3D3D"/>
                </a:solidFill>
                <a:effectLst/>
                <a:latin typeface="Titillium Web"/>
              </a:rPr>
              <a:t>Segundo a polícia, a mulher de 41 anos </a:t>
            </a:r>
            <a:r>
              <a:rPr lang="pt-BR" b="1" i="0" u="sng" dirty="0">
                <a:solidFill>
                  <a:srgbClr val="3D3D3D"/>
                </a:solidFill>
                <a:effectLst/>
                <a:latin typeface="Titillium Web"/>
              </a:rPr>
              <a:t>foi morta na presença de um dos filhos de 15 anos. </a:t>
            </a:r>
            <a:r>
              <a:rPr lang="pt-BR" b="0" i="0" dirty="0">
                <a:solidFill>
                  <a:srgbClr val="3D3D3D"/>
                </a:solidFill>
                <a:effectLst/>
                <a:latin typeface="Titillium Web"/>
              </a:rPr>
              <a:t>A equipe do SAMU chegou a ser acionada, mas já encontrou a vítima sem vida quando chegou ao local.</a:t>
            </a:r>
          </a:p>
          <a:p>
            <a:pPr algn="just" fontAlgn="base"/>
            <a:r>
              <a:rPr lang="pt-BR" b="0" i="0" dirty="0">
                <a:solidFill>
                  <a:srgbClr val="3D3D3D"/>
                </a:solidFill>
                <a:effectLst/>
                <a:latin typeface="Titillium Web"/>
              </a:rPr>
              <a:t>O casal estava separado há cerca de seis meses, mas segundo vizinhos, Joselito não aceitava o fim do relacionamento e reivindicava para ele o sobrado onde Rosangela morava.</a:t>
            </a:r>
          </a:p>
          <a:p>
            <a:pPr algn="just" fontAlgn="base"/>
            <a:r>
              <a:rPr lang="pt-BR" b="0" i="0" dirty="0">
                <a:solidFill>
                  <a:srgbClr val="3D3D3D"/>
                </a:solidFill>
                <a:effectLst/>
                <a:latin typeface="Titillium Web"/>
              </a:rPr>
              <a:t>O autor do crime fugiu do local utilizando uma moto de cor vermelha. A polícia ainda está em busca de informações que ajudem a localizar o criminoso.</a:t>
            </a:r>
          </a:p>
          <a:p>
            <a:endParaRPr lang="pt-BR" dirty="0"/>
          </a:p>
        </p:txBody>
      </p:sp>
      <p:sp>
        <p:nvSpPr>
          <p:cNvPr id="10" name="CaixaDeTexto 9">
            <a:extLst>
              <a:ext uri="{FF2B5EF4-FFF2-40B4-BE49-F238E27FC236}">
                <a16:creationId xmlns:a16="http://schemas.microsoft.com/office/drawing/2014/main" id="{45B746F8-97C6-47B6-8189-159F202290B5}"/>
              </a:ext>
            </a:extLst>
          </p:cNvPr>
          <p:cNvSpPr txBox="1"/>
          <p:nvPr/>
        </p:nvSpPr>
        <p:spPr>
          <a:xfrm>
            <a:off x="1331640" y="5013176"/>
            <a:ext cx="6768752" cy="369332"/>
          </a:xfrm>
          <a:prstGeom prst="rect">
            <a:avLst/>
          </a:prstGeom>
          <a:noFill/>
        </p:spPr>
        <p:txBody>
          <a:bodyPr wrap="square" rtlCol="0">
            <a:spAutoFit/>
          </a:bodyPr>
          <a:lstStyle/>
          <a:p>
            <a:r>
              <a:rPr lang="pt-BR" dirty="0">
                <a:hlinkClick r:id="rId3"/>
              </a:rPr>
              <a:t>https://santoandre.biz/8877/homem-mata-companheira-frente-filho/</a:t>
            </a:r>
            <a:r>
              <a:rPr lang="pt-BR" dirty="0"/>
              <a:t> </a:t>
            </a:r>
          </a:p>
        </p:txBody>
      </p:sp>
    </p:spTree>
    <p:extLst>
      <p:ext uri="{BB962C8B-B14F-4D97-AF65-F5344CB8AC3E}">
        <p14:creationId xmlns:p14="http://schemas.microsoft.com/office/powerpoint/2010/main" val="3819085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26B9FCF-F3F6-4F6A-9440-FC581B190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5" y="16024"/>
            <a:ext cx="6579367" cy="4061860"/>
          </a:xfrm>
          <a:prstGeom prst="rect">
            <a:avLst/>
          </a:prstGeom>
        </p:spPr>
      </p:pic>
      <p:sp>
        <p:nvSpPr>
          <p:cNvPr id="4" name="CaixaDeTexto 3">
            <a:extLst>
              <a:ext uri="{FF2B5EF4-FFF2-40B4-BE49-F238E27FC236}">
                <a16:creationId xmlns:a16="http://schemas.microsoft.com/office/drawing/2014/main" id="{3A0C1718-39A2-439E-88FD-D1820600F846}"/>
              </a:ext>
            </a:extLst>
          </p:cNvPr>
          <p:cNvSpPr txBox="1"/>
          <p:nvPr/>
        </p:nvSpPr>
        <p:spPr>
          <a:xfrm>
            <a:off x="6660232" y="27110"/>
            <a:ext cx="2470952" cy="646331"/>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600" b="1" dirty="0"/>
              <a:t>30/03/2018</a:t>
            </a:r>
            <a:endParaRPr lang="pt-BR" sz="3600" dirty="0"/>
          </a:p>
        </p:txBody>
      </p:sp>
      <p:sp>
        <p:nvSpPr>
          <p:cNvPr id="7" name="CaixaDeTexto 6">
            <a:extLst>
              <a:ext uri="{FF2B5EF4-FFF2-40B4-BE49-F238E27FC236}">
                <a16:creationId xmlns:a16="http://schemas.microsoft.com/office/drawing/2014/main" id="{60ABA969-057A-4C54-8827-11BDE1F98332}"/>
              </a:ext>
            </a:extLst>
          </p:cNvPr>
          <p:cNvSpPr txBox="1"/>
          <p:nvPr/>
        </p:nvSpPr>
        <p:spPr>
          <a:xfrm>
            <a:off x="141008" y="4047416"/>
            <a:ext cx="8823480" cy="2585323"/>
          </a:xfrm>
          <a:prstGeom prst="rect">
            <a:avLst/>
          </a:prstGeom>
          <a:noFill/>
        </p:spPr>
        <p:txBody>
          <a:bodyPr wrap="square" rtlCol="0">
            <a:spAutoFit/>
          </a:bodyPr>
          <a:lstStyle/>
          <a:p>
            <a:pPr algn="just" fontAlgn="base"/>
            <a:r>
              <a:rPr lang="pt-BR" sz="1200" b="1" dirty="0"/>
              <a:t>Quase todos os dias</a:t>
            </a:r>
          </a:p>
          <a:p>
            <a:pPr algn="just" fontAlgn="base"/>
            <a:r>
              <a:rPr lang="pt-BR" sz="1200" dirty="0"/>
              <a:t>Segundo o delegado, a criança contou que o pai enviava esse tipo de mensagem com frequência e que </a:t>
            </a:r>
            <a:r>
              <a:rPr lang="pt-BR" sz="1200" dirty="0">
                <a:highlight>
                  <a:srgbClr val="FFFF00"/>
                </a:highlight>
              </a:rPr>
              <a:t>estava sendo abusada há pelo menos três anos.</a:t>
            </a:r>
          </a:p>
          <a:p>
            <a:pPr algn="just" fontAlgn="base"/>
            <a:r>
              <a:rPr lang="pt-BR" sz="1200" dirty="0">
                <a:highlight>
                  <a:srgbClr val="FFFF00"/>
                </a:highlight>
              </a:rPr>
              <a:t>"A menina disse que quase todo dia o pai mandava mensagem para ela. </a:t>
            </a:r>
            <a:r>
              <a:rPr lang="pt-BR" sz="1200" dirty="0"/>
              <a:t>Havia outras no celular dela, mas ela alegou que antes apagava. Só passou a não apagar quando a irmã mais velha, que também já havia sido abusada, soube dos abusos e pediu para guardar como prova contra o pai”, diz.</a:t>
            </a:r>
          </a:p>
          <a:p>
            <a:pPr algn="just" fontAlgn="base"/>
            <a:r>
              <a:rPr lang="pt-BR" sz="1200" b="1" dirty="0"/>
              <a:t>Caso</a:t>
            </a:r>
          </a:p>
          <a:p>
            <a:pPr algn="just" fontAlgn="base"/>
            <a:r>
              <a:rPr lang="pt-BR" sz="1200" dirty="0"/>
              <a:t>As irmãs foram até o plantão policial no último sábado (24) acompanhadas de um parente para denunciar os abusos do pai.</a:t>
            </a:r>
          </a:p>
          <a:p>
            <a:pPr algn="just" fontAlgn="base"/>
            <a:r>
              <a:rPr lang="pt-BR" sz="1200" dirty="0"/>
              <a:t>Segundo o delegado, </a:t>
            </a:r>
            <a:r>
              <a:rPr lang="pt-BR" sz="1200" b="1" u="sng" dirty="0">
                <a:highlight>
                  <a:srgbClr val="FFFF00"/>
                </a:highlight>
              </a:rPr>
              <a:t>a irmã mais velha contou que quando era menor sofreu abusos do pai por anos</a:t>
            </a:r>
            <a:r>
              <a:rPr lang="pt-BR" sz="1200" b="1" u="sng" dirty="0"/>
              <a:t>.</a:t>
            </a:r>
          </a:p>
          <a:p>
            <a:pPr algn="just" fontAlgn="base"/>
            <a:r>
              <a:rPr lang="pt-BR" sz="1200" b="1" u="sng" dirty="0">
                <a:highlight>
                  <a:srgbClr val="FFFF00"/>
                </a:highlight>
              </a:rPr>
              <a:t>“Ela disse que resolveu ir até a delegacia só agora para denunciar quando soube que a irmã mais nova estava sendo abusada há três anos pelo pai. </a:t>
            </a:r>
          </a:p>
          <a:p>
            <a:pPr algn="just" fontAlgn="base"/>
            <a:endParaRPr lang="pt-BR" sz="1200" dirty="0"/>
          </a:p>
          <a:p>
            <a:endParaRPr lang="pt-BR" dirty="0"/>
          </a:p>
        </p:txBody>
      </p:sp>
      <p:sp>
        <p:nvSpPr>
          <p:cNvPr id="8" name="CaixaDeTexto 7">
            <a:extLst>
              <a:ext uri="{FF2B5EF4-FFF2-40B4-BE49-F238E27FC236}">
                <a16:creationId xmlns:a16="http://schemas.microsoft.com/office/drawing/2014/main" id="{6346F800-A991-49B6-BAB2-29E487B424FB}"/>
              </a:ext>
            </a:extLst>
          </p:cNvPr>
          <p:cNvSpPr txBox="1"/>
          <p:nvPr/>
        </p:nvSpPr>
        <p:spPr>
          <a:xfrm>
            <a:off x="255452" y="6237312"/>
            <a:ext cx="8892480" cy="400110"/>
          </a:xfrm>
          <a:prstGeom prst="rect">
            <a:avLst/>
          </a:prstGeom>
          <a:noFill/>
        </p:spPr>
        <p:txBody>
          <a:bodyPr wrap="square" rtlCol="0">
            <a:spAutoFit/>
          </a:bodyPr>
          <a:lstStyle/>
          <a:p>
            <a:r>
              <a:rPr lang="pt-BR" sz="1000" dirty="0">
                <a:hlinkClick r:id="rId3"/>
              </a:rPr>
              <a:t>https://g1.globo.com/sp/itapetininga-regiao/noticia/suspeito-de-estuprar-as-duas-filhas-mandava-mensagens-pornograficas-por-celular-me-ligue-que-vou-ai.ghtml?utm_source=facebook&amp;utm_medium=social&amp;utm_campaign=g1</a:t>
            </a:r>
            <a:endParaRPr lang="pt-BR" sz="1000" dirty="0"/>
          </a:p>
        </p:txBody>
      </p:sp>
    </p:spTree>
    <p:extLst>
      <p:ext uri="{BB962C8B-B14F-4D97-AF65-F5344CB8AC3E}">
        <p14:creationId xmlns:p14="http://schemas.microsoft.com/office/powerpoint/2010/main" val="2628701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D534804-4960-498B-A60D-28FE0BBAFD42}"/>
              </a:ext>
            </a:extLst>
          </p:cNvPr>
          <p:cNvSpPr txBox="1">
            <a:spLocks noGrp="1"/>
          </p:cNvSpPr>
          <p:nvPr>
            <p:ph type="title"/>
          </p:nvPr>
        </p:nvSpPr>
        <p:spPr>
          <a:xfrm>
            <a:off x="6444208" y="85506"/>
            <a:ext cx="2602632" cy="646331"/>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600" b="1" dirty="0"/>
              <a:t>17/04/2018</a:t>
            </a:r>
            <a:endParaRPr lang="pt-BR" sz="3600" dirty="0"/>
          </a:p>
        </p:txBody>
      </p:sp>
      <p:pic>
        <p:nvPicPr>
          <p:cNvPr id="6" name="Imagem 5">
            <a:extLst>
              <a:ext uri="{FF2B5EF4-FFF2-40B4-BE49-F238E27FC236}">
                <a16:creationId xmlns:a16="http://schemas.microsoft.com/office/drawing/2014/main" id="{EF724775-FEE9-4C28-ADD8-7BFEB0FD2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0" y="-51047"/>
            <a:ext cx="5453865" cy="6858000"/>
          </a:xfrm>
          <a:prstGeom prst="rect">
            <a:avLst/>
          </a:prstGeom>
        </p:spPr>
      </p:pic>
      <p:pic>
        <p:nvPicPr>
          <p:cNvPr id="11" name="Imagem 10">
            <a:extLst>
              <a:ext uri="{FF2B5EF4-FFF2-40B4-BE49-F238E27FC236}">
                <a16:creationId xmlns:a16="http://schemas.microsoft.com/office/drawing/2014/main" id="{7639CC00-389B-4182-BD1A-5992B443D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980728"/>
            <a:ext cx="3009900" cy="3133725"/>
          </a:xfrm>
          <a:prstGeom prst="rect">
            <a:avLst/>
          </a:prstGeom>
        </p:spPr>
      </p:pic>
      <p:pic>
        <p:nvPicPr>
          <p:cNvPr id="13" name="Imagem 12">
            <a:extLst>
              <a:ext uri="{FF2B5EF4-FFF2-40B4-BE49-F238E27FC236}">
                <a16:creationId xmlns:a16="http://schemas.microsoft.com/office/drawing/2014/main" id="{9A4B5D5A-55ED-49EA-BDC9-93D7E0688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407" y="3991869"/>
            <a:ext cx="2790825" cy="371475"/>
          </a:xfrm>
          <a:prstGeom prst="rect">
            <a:avLst/>
          </a:prstGeom>
        </p:spPr>
      </p:pic>
      <p:sp>
        <p:nvSpPr>
          <p:cNvPr id="14" name="CaixaDeTexto 13">
            <a:extLst>
              <a:ext uri="{FF2B5EF4-FFF2-40B4-BE49-F238E27FC236}">
                <a16:creationId xmlns:a16="http://schemas.microsoft.com/office/drawing/2014/main" id="{DA438CD5-C89A-46A8-AE7D-6431E91ECC0D}"/>
              </a:ext>
            </a:extLst>
          </p:cNvPr>
          <p:cNvSpPr txBox="1"/>
          <p:nvPr/>
        </p:nvSpPr>
        <p:spPr>
          <a:xfrm>
            <a:off x="5724128" y="4581128"/>
            <a:ext cx="2736304" cy="1477328"/>
          </a:xfrm>
          <a:prstGeom prst="rect">
            <a:avLst/>
          </a:prstGeom>
          <a:noFill/>
        </p:spPr>
        <p:txBody>
          <a:bodyPr wrap="square" rtlCol="0">
            <a:spAutoFit/>
          </a:bodyPr>
          <a:lstStyle/>
          <a:p>
            <a:r>
              <a:rPr lang="pt-BR" dirty="0">
                <a:hlinkClick r:id="rId5"/>
              </a:rPr>
              <a:t>https://www.agazeta.com.br/es/policia/pai-e-preso-por-estuprar-a-filha-de-5-anos-e-filmar-abusos-em-celular-0418</a:t>
            </a:r>
            <a:endParaRPr lang="pt-BR" dirty="0"/>
          </a:p>
        </p:txBody>
      </p:sp>
    </p:spTree>
    <p:extLst>
      <p:ext uri="{BB962C8B-B14F-4D97-AF65-F5344CB8AC3E}">
        <p14:creationId xmlns:p14="http://schemas.microsoft.com/office/powerpoint/2010/main" val="29768138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3871C21-83E7-4CAA-AB49-7B7649C306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65" y="74985"/>
            <a:ext cx="3180183" cy="2252629"/>
          </a:xfrm>
          <a:prstGeom prst="rect">
            <a:avLst/>
          </a:prstGeom>
        </p:spPr>
      </p:pic>
      <p:sp>
        <p:nvSpPr>
          <p:cNvPr id="9" name="CaixaDeTexto 8">
            <a:extLst>
              <a:ext uri="{FF2B5EF4-FFF2-40B4-BE49-F238E27FC236}">
                <a16:creationId xmlns:a16="http://schemas.microsoft.com/office/drawing/2014/main" id="{466ED4BD-0714-4982-B9A1-8CACE875E95C}"/>
              </a:ext>
            </a:extLst>
          </p:cNvPr>
          <p:cNvSpPr txBox="1"/>
          <p:nvPr/>
        </p:nvSpPr>
        <p:spPr>
          <a:xfrm>
            <a:off x="7464151" y="0"/>
            <a:ext cx="1656184" cy="461665"/>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400" dirty="0"/>
              <a:t>07/06/2018</a:t>
            </a:r>
          </a:p>
        </p:txBody>
      </p:sp>
      <p:sp>
        <p:nvSpPr>
          <p:cNvPr id="10" name="CaixaDeTexto 9">
            <a:extLst>
              <a:ext uri="{FF2B5EF4-FFF2-40B4-BE49-F238E27FC236}">
                <a16:creationId xmlns:a16="http://schemas.microsoft.com/office/drawing/2014/main" id="{161CD18F-4093-4149-A6B2-5A35E0CFD3A0}"/>
              </a:ext>
            </a:extLst>
          </p:cNvPr>
          <p:cNvSpPr txBox="1"/>
          <p:nvPr/>
        </p:nvSpPr>
        <p:spPr>
          <a:xfrm>
            <a:off x="6156176" y="3916263"/>
            <a:ext cx="2964159" cy="553998"/>
          </a:xfrm>
          <a:prstGeom prst="rect">
            <a:avLst/>
          </a:prstGeom>
          <a:noFill/>
        </p:spPr>
        <p:txBody>
          <a:bodyPr wrap="square" rtlCol="0">
            <a:spAutoFit/>
          </a:bodyPr>
          <a:lstStyle/>
          <a:p>
            <a:r>
              <a:rPr lang="pt-BR" sz="1000" dirty="0">
                <a:hlinkClick r:id="rId3"/>
              </a:rPr>
              <a:t>https://www.folhadelondrina.com.br/geral/investigadora-civil-mata-filho-e-comete-suicidio-em-cambe-1010158.html</a:t>
            </a:r>
            <a:endParaRPr lang="pt-BR" sz="1000" dirty="0"/>
          </a:p>
        </p:txBody>
      </p:sp>
      <p:pic>
        <p:nvPicPr>
          <p:cNvPr id="12" name="Imagem 11">
            <a:extLst>
              <a:ext uri="{FF2B5EF4-FFF2-40B4-BE49-F238E27FC236}">
                <a16:creationId xmlns:a16="http://schemas.microsoft.com/office/drawing/2014/main" id="{C397FB6D-7036-45D3-A22A-AE118E7F3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64" y="2060848"/>
            <a:ext cx="6225179" cy="4797152"/>
          </a:xfrm>
          <a:prstGeom prst="rect">
            <a:avLst/>
          </a:prstGeom>
        </p:spPr>
      </p:pic>
      <p:pic>
        <p:nvPicPr>
          <p:cNvPr id="8" name="Imagem 7">
            <a:extLst>
              <a:ext uri="{FF2B5EF4-FFF2-40B4-BE49-F238E27FC236}">
                <a16:creationId xmlns:a16="http://schemas.microsoft.com/office/drawing/2014/main" id="{4C215F24-F41E-4312-BCE8-D7838A24AB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558459"/>
            <a:ext cx="4764807" cy="1829281"/>
          </a:xfrm>
          <a:prstGeom prst="rect">
            <a:avLst/>
          </a:prstGeom>
        </p:spPr>
      </p:pic>
    </p:spTree>
    <p:extLst>
      <p:ext uri="{BB962C8B-B14F-4D97-AF65-F5344CB8AC3E}">
        <p14:creationId xmlns:p14="http://schemas.microsoft.com/office/powerpoint/2010/main" val="1934000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9878A58-AB5D-44FD-8C65-25A2EF467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387"/>
            <a:ext cx="9102574" cy="2552928"/>
          </a:xfrm>
          <a:prstGeom prst="rect">
            <a:avLst/>
          </a:prstGeom>
        </p:spPr>
      </p:pic>
      <p:sp>
        <p:nvSpPr>
          <p:cNvPr id="6" name="CaixaDeTexto 5">
            <a:extLst>
              <a:ext uri="{FF2B5EF4-FFF2-40B4-BE49-F238E27FC236}">
                <a16:creationId xmlns:a16="http://schemas.microsoft.com/office/drawing/2014/main" id="{DC58EBB0-809E-4621-B441-78195CD2FA60}"/>
              </a:ext>
            </a:extLst>
          </p:cNvPr>
          <p:cNvSpPr txBox="1"/>
          <p:nvPr/>
        </p:nvSpPr>
        <p:spPr>
          <a:xfrm>
            <a:off x="6782544" y="0"/>
            <a:ext cx="2339752"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29/06/2018</a:t>
            </a:r>
          </a:p>
        </p:txBody>
      </p:sp>
      <p:sp>
        <p:nvSpPr>
          <p:cNvPr id="7" name="Retângulo 6">
            <a:extLst>
              <a:ext uri="{FF2B5EF4-FFF2-40B4-BE49-F238E27FC236}">
                <a16:creationId xmlns:a16="http://schemas.microsoft.com/office/drawing/2014/main" id="{E828FF7B-317A-4854-8469-B8C146D9C342}"/>
              </a:ext>
            </a:extLst>
          </p:cNvPr>
          <p:cNvSpPr/>
          <p:nvPr/>
        </p:nvSpPr>
        <p:spPr>
          <a:xfrm>
            <a:off x="148930" y="6021288"/>
            <a:ext cx="8995070" cy="646331"/>
          </a:xfrm>
          <a:prstGeom prst="rect">
            <a:avLst/>
          </a:prstGeom>
        </p:spPr>
        <p:txBody>
          <a:bodyPr wrap="square">
            <a:spAutoFit/>
          </a:bodyPr>
          <a:lstStyle/>
          <a:p>
            <a:r>
              <a:rPr lang="pt-BR" sz="1200" dirty="0">
                <a:hlinkClick r:id="rId3"/>
              </a:rPr>
              <a:t>https://www.correiobraziliense.com.br/app/noticia/cidades/2018/06/29/interna_cidadesdf,691720/medica-do-samu-suspeita-de-matar-o-filho-era-considerada-mae-carinhosa.shtml</a:t>
            </a:r>
            <a:endParaRPr lang="pt-BR" sz="1200" dirty="0"/>
          </a:p>
          <a:p>
            <a:r>
              <a:rPr lang="pt-BR" sz="1200" dirty="0">
                <a:hlinkClick r:id="rId4"/>
              </a:rPr>
              <a:t>https://www.metropoles.com/distrito-federal/dor-e-silencio-no-enterro-do-menino-que-pode-ter-sido-morto-pela-mae</a:t>
            </a:r>
            <a:endParaRPr lang="pt-BR" sz="1200" dirty="0"/>
          </a:p>
        </p:txBody>
      </p:sp>
      <p:sp>
        <p:nvSpPr>
          <p:cNvPr id="8" name="CaixaDeTexto 7">
            <a:extLst>
              <a:ext uri="{FF2B5EF4-FFF2-40B4-BE49-F238E27FC236}">
                <a16:creationId xmlns:a16="http://schemas.microsoft.com/office/drawing/2014/main" id="{12B6D141-0CAB-4C11-A81F-D838E21F66F1}"/>
              </a:ext>
            </a:extLst>
          </p:cNvPr>
          <p:cNvSpPr txBox="1"/>
          <p:nvPr/>
        </p:nvSpPr>
        <p:spPr>
          <a:xfrm>
            <a:off x="155818" y="2845315"/>
            <a:ext cx="8832364" cy="1754326"/>
          </a:xfrm>
          <a:prstGeom prst="rect">
            <a:avLst/>
          </a:prstGeom>
          <a:noFill/>
        </p:spPr>
        <p:txBody>
          <a:bodyPr wrap="square" rtlCol="0">
            <a:spAutoFit/>
          </a:bodyPr>
          <a:lstStyle/>
          <a:p>
            <a:pPr algn="just"/>
            <a:r>
              <a:rPr lang="pt-BR" dirty="0"/>
              <a:t>Ainda em depoimento, o pai de João afirmou ter conhecimento a respeito do problema de depressão enfrentado por Juliana. De acordo com ele, isso teria causado </a:t>
            </a:r>
            <a:r>
              <a:rPr lang="pt-BR" dirty="0">
                <a:highlight>
                  <a:srgbClr val="FFFF00"/>
                </a:highlight>
              </a:rPr>
              <a:t>o fim do relacionamento dos dois, por vontade dela, em 2016</a:t>
            </a:r>
            <a:r>
              <a:rPr lang="pt-BR" dirty="0"/>
              <a:t>. Como </a:t>
            </a:r>
            <a:r>
              <a:rPr lang="pt-BR" dirty="0">
                <a:highlight>
                  <a:srgbClr val="FFFF00"/>
                </a:highlight>
              </a:rPr>
              <a:t>foi acusado pela ex-mulher de ter praticado abuso sexual contra a criança </a:t>
            </a:r>
            <a:r>
              <a:rPr lang="pt-BR" dirty="0"/>
              <a:t>– embora tenha sido inocentado pela Justiça, segundo contou na delegacia –, ele se distanciou do convívio com o filho. No depoimento, porém, reconheceu que Juliana era uma boa mãe.</a:t>
            </a:r>
          </a:p>
        </p:txBody>
      </p:sp>
      <p:sp>
        <p:nvSpPr>
          <p:cNvPr id="9" name="CaixaDeTexto 8">
            <a:extLst>
              <a:ext uri="{FF2B5EF4-FFF2-40B4-BE49-F238E27FC236}">
                <a16:creationId xmlns:a16="http://schemas.microsoft.com/office/drawing/2014/main" id="{2B391FD4-04A4-C9F2-EEA4-C2523292760F}"/>
              </a:ext>
            </a:extLst>
          </p:cNvPr>
          <p:cNvSpPr txBox="1"/>
          <p:nvPr/>
        </p:nvSpPr>
        <p:spPr>
          <a:xfrm>
            <a:off x="148930" y="4549565"/>
            <a:ext cx="8671542" cy="1200329"/>
          </a:xfrm>
          <a:prstGeom prst="rect">
            <a:avLst/>
          </a:prstGeom>
          <a:noFill/>
        </p:spPr>
        <p:txBody>
          <a:bodyPr wrap="square">
            <a:spAutoFit/>
          </a:bodyPr>
          <a:lstStyle/>
          <a:p>
            <a:pPr algn="just"/>
            <a:r>
              <a:rPr lang="pt-BR" b="0" i="0" dirty="0">
                <a:effectLst/>
                <a:latin typeface="Calibri" panose="020F0502020204030204" pitchFamily="34" charset="0"/>
                <a:cs typeface="Calibri" panose="020F0502020204030204" pitchFamily="34" charset="0"/>
              </a:rPr>
              <a:t>Em clima de muita comoção, o corpo de João Lucas de Pina Feitosa, 3 anos, foi enterrado no Cemitério Campo da Esperança de Taguatinga na tarde desta sexta-feira (29/6). Durante o velório e o sepultamento, </a:t>
            </a:r>
            <a:r>
              <a:rPr lang="pt-BR" b="1" i="0" u="sng" dirty="0">
                <a:solidFill>
                  <a:srgbClr val="FF0000"/>
                </a:solidFill>
                <a:effectLst/>
                <a:latin typeface="Calibri" panose="020F0502020204030204" pitchFamily="34" charset="0"/>
                <a:cs typeface="Calibri" panose="020F0502020204030204" pitchFamily="34" charset="0"/>
              </a:rPr>
              <a:t>o silêncio só foi quebrado por cantos de louvor </a:t>
            </a:r>
            <a:r>
              <a:rPr lang="pt-BR" b="0" i="0" dirty="0">
                <a:effectLst/>
                <a:latin typeface="Calibri" panose="020F0502020204030204" pitchFamily="34" charset="0"/>
                <a:cs typeface="Calibri" panose="020F0502020204030204" pitchFamily="34" charset="0"/>
              </a:rPr>
              <a:t>e o choro de familiares e pessoas mais próximas ao garotinho.</a:t>
            </a:r>
            <a:endParaRPr lang="pt-B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2802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DC58EBB0-809E-4621-B441-78195CD2FA60}"/>
              </a:ext>
            </a:extLst>
          </p:cNvPr>
          <p:cNvSpPr txBox="1"/>
          <p:nvPr/>
        </p:nvSpPr>
        <p:spPr>
          <a:xfrm>
            <a:off x="6782544" y="0"/>
            <a:ext cx="2339752"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20/07/2018</a:t>
            </a:r>
          </a:p>
        </p:txBody>
      </p:sp>
      <p:pic>
        <p:nvPicPr>
          <p:cNvPr id="4" name="Imagem 3">
            <a:extLst>
              <a:ext uri="{FF2B5EF4-FFF2-40B4-BE49-F238E27FC236}">
                <a16:creationId xmlns:a16="http://schemas.microsoft.com/office/drawing/2014/main" id="{32563CD0-1832-4E1B-8F51-6E5B119CB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606723"/>
            <a:ext cx="8162925" cy="1885950"/>
          </a:xfrm>
          <a:prstGeom prst="rect">
            <a:avLst/>
          </a:prstGeom>
        </p:spPr>
      </p:pic>
      <p:sp>
        <p:nvSpPr>
          <p:cNvPr id="10" name="CaixaDeTexto 9">
            <a:extLst>
              <a:ext uri="{FF2B5EF4-FFF2-40B4-BE49-F238E27FC236}">
                <a16:creationId xmlns:a16="http://schemas.microsoft.com/office/drawing/2014/main" id="{CCE8718D-651A-4D02-ADAC-0F743CEE5849}"/>
              </a:ext>
            </a:extLst>
          </p:cNvPr>
          <p:cNvSpPr txBox="1"/>
          <p:nvPr/>
        </p:nvSpPr>
        <p:spPr>
          <a:xfrm>
            <a:off x="539553" y="2492673"/>
            <a:ext cx="8113909" cy="3970318"/>
          </a:xfrm>
          <a:prstGeom prst="rect">
            <a:avLst/>
          </a:prstGeom>
          <a:noFill/>
        </p:spPr>
        <p:txBody>
          <a:bodyPr wrap="square">
            <a:spAutoFit/>
          </a:bodyPr>
          <a:lstStyle/>
          <a:p>
            <a:r>
              <a:rPr lang="pt-BR" b="0" i="0" dirty="0">
                <a:solidFill>
                  <a:srgbClr val="181818"/>
                </a:solidFill>
                <a:effectLst/>
                <a:latin typeface="Roboto"/>
              </a:rPr>
              <a:t>A Polícia Civil está em busca do empresário Gilmar </a:t>
            </a:r>
            <a:r>
              <a:rPr lang="pt-BR" b="0" i="0" dirty="0" err="1">
                <a:solidFill>
                  <a:srgbClr val="181818"/>
                </a:solidFill>
                <a:effectLst/>
                <a:latin typeface="Roboto"/>
              </a:rPr>
              <a:t>Luis</a:t>
            </a:r>
            <a:r>
              <a:rPr lang="pt-BR" b="0" i="0" dirty="0">
                <a:solidFill>
                  <a:srgbClr val="181818"/>
                </a:solidFill>
                <a:effectLst/>
                <a:latin typeface="Roboto"/>
              </a:rPr>
              <a:t> dos Santos, de 48 anos, suspeito de abusar sexualmente da enteada, de 4, e do próprio filho, de 16, na Região da Pampulha, em Belo Horizonte. A mãe das vítimas relatou à </a:t>
            </a:r>
            <a:r>
              <a:rPr lang="pt-BR" b="1" i="0" dirty="0">
                <a:solidFill>
                  <a:srgbClr val="181818"/>
                </a:solidFill>
                <a:effectLst/>
                <a:latin typeface="Roboto"/>
              </a:rPr>
              <a:t>Itatiaia</a:t>
            </a:r>
            <a:r>
              <a:rPr lang="pt-BR" b="0" i="0" dirty="0">
                <a:solidFill>
                  <a:srgbClr val="181818"/>
                </a:solidFill>
                <a:effectLst/>
                <a:latin typeface="Roboto"/>
              </a:rPr>
              <a:t> nesta sexta-feira que descobriu os crimes após observar a filha brincando com uma boneca.</a:t>
            </a:r>
          </a:p>
          <a:p>
            <a:r>
              <a:rPr lang="pt-BR" b="0" i="0" dirty="0">
                <a:solidFill>
                  <a:srgbClr val="181818"/>
                </a:solidFill>
                <a:effectLst/>
                <a:latin typeface="Roboto"/>
              </a:rPr>
              <a:t>Ao descer as escadas da casa onde mora, diz a mulher, ela percebeu a filha brincando com uma boneca nua, e fazendo gestos como se masturbasse o brinquedo. Ela questionou a criança sobre onde viu aquilo. “Ela ficou constrangida. Eu falei para ela ‘pode confiar na mamãe’. Eu perguntei a ela se foi algum coleguinha da escola. Ela disse que não. Perguntei se foi o irmão e ela disse que não, que ‘foi o tio Gil’”, conta. “Ela levou a mãozinha na direção, bateu indicando que era ali que ele passava a mão.”</a:t>
            </a:r>
          </a:p>
          <a:p>
            <a:endParaRPr lang="pt-BR" dirty="0">
              <a:solidFill>
                <a:srgbClr val="181818"/>
              </a:solidFill>
              <a:latin typeface="Roboto"/>
            </a:endParaRPr>
          </a:p>
          <a:p>
            <a:r>
              <a:rPr lang="pt-BR" dirty="0">
                <a:hlinkClick r:id="rId3"/>
              </a:rPr>
              <a:t>https://www.itatiaia.com.br/noticia/empresario-e-procurado-pela-policia-suspeito</a:t>
            </a:r>
            <a:r>
              <a:rPr lang="pt-BR" dirty="0">
                <a:solidFill>
                  <a:srgbClr val="181818"/>
                </a:solidFill>
                <a:latin typeface="Roboto"/>
              </a:rPr>
              <a:t> </a:t>
            </a:r>
            <a:endParaRPr lang="pt-BR" dirty="0"/>
          </a:p>
        </p:txBody>
      </p:sp>
    </p:spTree>
    <p:extLst>
      <p:ext uri="{BB962C8B-B14F-4D97-AF65-F5344CB8AC3E}">
        <p14:creationId xmlns:p14="http://schemas.microsoft.com/office/powerpoint/2010/main" val="40117560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DC58EBB0-809E-4621-B441-78195CD2FA60}"/>
              </a:ext>
            </a:extLst>
          </p:cNvPr>
          <p:cNvSpPr txBox="1"/>
          <p:nvPr/>
        </p:nvSpPr>
        <p:spPr>
          <a:xfrm>
            <a:off x="6782544" y="0"/>
            <a:ext cx="2339752"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21/08/2018</a:t>
            </a:r>
          </a:p>
        </p:txBody>
      </p:sp>
      <p:pic>
        <p:nvPicPr>
          <p:cNvPr id="3" name="Imagem 2">
            <a:extLst>
              <a:ext uri="{FF2B5EF4-FFF2-40B4-BE49-F238E27FC236}">
                <a16:creationId xmlns:a16="http://schemas.microsoft.com/office/drawing/2014/main" id="{C147F650-D6A1-40A7-8986-1F2AC86C3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764704"/>
            <a:ext cx="7896225" cy="3086100"/>
          </a:xfrm>
          <a:prstGeom prst="rect">
            <a:avLst/>
          </a:prstGeom>
        </p:spPr>
      </p:pic>
      <p:sp>
        <p:nvSpPr>
          <p:cNvPr id="9" name="CaixaDeTexto 8">
            <a:extLst>
              <a:ext uri="{FF2B5EF4-FFF2-40B4-BE49-F238E27FC236}">
                <a16:creationId xmlns:a16="http://schemas.microsoft.com/office/drawing/2014/main" id="{ABB7730E-4DE3-4A7F-AB4A-C85BAAAA237C}"/>
              </a:ext>
            </a:extLst>
          </p:cNvPr>
          <p:cNvSpPr txBox="1"/>
          <p:nvPr/>
        </p:nvSpPr>
        <p:spPr>
          <a:xfrm>
            <a:off x="1175296" y="4048720"/>
            <a:ext cx="7488832" cy="923330"/>
          </a:xfrm>
          <a:prstGeom prst="rect">
            <a:avLst/>
          </a:prstGeom>
          <a:noFill/>
        </p:spPr>
        <p:txBody>
          <a:bodyPr wrap="square">
            <a:spAutoFit/>
          </a:bodyPr>
          <a:lstStyle/>
          <a:p>
            <a:r>
              <a:rPr lang="pt-BR" b="0" i="0" dirty="0">
                <a:solidFill>
                  <a:srgbClr val="333333"/>
                </a:solidFill>
                <a:effectLst/>
                <a:latin typeface="Roboto"/>
              </a:rPr>
              <a:t>O homem deverá ser indiciado por ameaça e estupro de vulnerável, em continuidade delitiva, uma vez que, desde os 6 anos, a adolescente estaria sendo violentada.</a:t>
            </a:r>
            <a:endParaRPr lang="pt-BR" dirty="0"/>
          </a:p>
        </p:txBody>
      </p:sp>
      <p:sp>
        <p:nvSpPr>
          <p:cNvPr id="11" name="CaixaDeTexto 10">
            <a:extLst>
              <a:ext uri="{FF2B5EF4-FFF2-40B4-BE49-F238E27FC236}">
                <a16:creationId xmlns:a16="http://schemas.microsoft.com/office/drawing/2014/main" id="{A3A67C12-AAAA-4373-A186-B7252CF30498}"/>
              </a:ext>
            </a:extLst>
          </p:cNvPr>
          <p:cNvSpPr txBox="1"/>
          <p:nvPr/>
        </p:nvSpPr>
        <p:spPr>
          <a:xfrm>
            <a:off x="1187624" y="5169966"/>
            <a:ext cx="7488832" cy="923330"/>
          </a:xfrm>
          <a:prstGeom prst="rect">
            <a:avLst/>
          </a:prstGeom>
          <a:noFill/>
        </p:spPr>
        <p:txBody>
          <a:bodyPr wrap="square">
            <a:spAutoFit/>
          </a:bodyPr>
          <a:lstStyle/>
          <a:p>
            <a:r>
              <a:rPr lang="pt-BR" dirty="0"/>
              <a:t>https://tribunademinas.com.br/noticias/cidade/21-08-2018/delegada-deve-responsabilizar-mae-e-outros-familiares-por-omissao-em-caso-de-estupro.html</a:t>
            </a:r>
          </a:p>
        </p:txBody>
      </p:sp>
    </p:spTree>
    <p:extLst>
      <p:ext uri="{BB962C8B-B14F-4D97-AF65-F5344CB8AC3E}">
        <p14:creationId xmlns:p14="http://schemas.microsoft.com/office/powerpoint/2010/main" val="3120461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D8CB091-B359-4650-8055-ABA156466E43}"/>
              </a:ext>
            </a:extLst>
          </p:cNvPr>
          <p:cNvSpPr txBox="1"/>
          <p:nvPr/>
        </p:nvSpPr>
        <p:spPr>
          <a:xfrm>
            <a:off x="7405952" y="0"/>
            <a:ext cx="1728192" cy="400110"/>
          </a:xfrm>
          <a:prstGeom prst="rect">
            <a:avLst/>
          </a:prstGeom>
          <a:solidFill>
            <a:schemeClr val="accent6">
              <a:lumMod val="20000"/>
              <a:lumOff val="80000"/>
            </a:schemeClr>
          </a:solidFill>
          <a:ln w="38100">
            <a:solidFill>
              <a:schemeClr val="tx1"/>
            </a:solidFill>
          </a:ln>
        </p:spPr>
        <p:txBody>
          <a:bodyPr wrap="square" rtlCol="0">
            <a:spAutoFit/>
          </a:bodyPr>
          <a:lstStyle/>
          <a:p>
            <a:pPr algn="ctr"/>
            <a:r>
              <a:rPr lang="pt-BR" sz="2000" b="1" dirty="0"/>
              <a:t>29/03/2008</a:t>
            </a:r>
          </a:p>
        </p:txBody>
      </p:sp>
      <p:pic>
        <p:nvPicPr>
          <p:cNvPr id="4" name="Imagem 3">
            <a:extLst>
              <a:ext uri="{FF2B5EF4-FFF2-40B4-BE49-F238E27FC236}">
                <a16:creationId xmlns:a16="http://schemas.microsoft.com/office/drawing/2014/main" id="{19B894CC-D254-408F-8A2B-6C75F12A5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07" y="980728"/>
            <a:ext cx="4346120" cy="4351459"/>
          </a:xfrm>
          <a:prstGeom prst="rect">
            <a:avLst/>
          </a:prstGeom>
        </p:spPr>
      </p:pic>
      <p:sp>
        <p:nvSpPr>
          <p:cNvPr id="6" name="CaixaDeTexto 5">
            <a:extLst>
              <a:ext uri="{FF2B5EF4-FFF2-40B4-BE49-F238E27FC236}">
                <a16:creationId xmlns:a16="http://schemas.microsoft.com/office/drawing/2014/main" id="{AA249E9E-6301-4839-9D67-640B7793C40A}"/>
              </a:ext>
            </a:extLst>
          </p:cNvPr>
          <p:cNvSpPr txBox="1"/>
          <p:nvPr/>
        </p:nvSpPr>
        <p:spPr>
          <a:xfrm>
            <a:off x="4572000" y="548680"/>
            <a:ext cx="4464496" cy="6124754"/>
          </a:xfrm>
          <a:prstGeom prst="rect">
            <a:avLst/>
          </a:prstGeom>
          <a:noFill/>
        </p:spPr>
        <p:txBody>
          <a:bodyPr wrap="square" rtlCol="0">
            <a:spAutoFit/>
          </a:bodyPr>
          <a:lstStyle/>
          <a:p>
            <a:pPr algn="just"/>
            <a:r>
              <a:rPr lang="pt-BR" sz="1400" dirty="0"/>
              <a:t>Isabella nasceu em 18 de abril de 2002. Os pais ainda continuariam juntos por 11 meses. </a:t>
            </a:r>
            <a:r>
              <a:rPr lang="pt-BR" sz="1400" dirty="0">
                <a:highlight>
                  <a:srgbClr val="FFFF00"/>
                </a:highlight>
              </a:rPr>
              <a:t>Foi uma relação turbulenta.</a:t>
            </a:r>
            <a:r>
              <a:rPr lang="pt-BR" sz="1400" dirty="0"/>
              <a:t> Uma vez, numa festa de família, Alexandre teria ficado ofendido com uma brincadeira feita por um parente de Ana Carolina de Oliveira. </a:t>
            </a:r>
            <a:r>
              <a:rPr lang="pt-BR" sz="1400" dirty="0">
                <a:highlight>
                  <a:srgbClr val="FFFF00"/>
                </a:highlight>
              </a:rPr>
              <a:t>O rapaz teria deixado o local e voltado mais tarde transtornado, sem camisa, querendo briga.</a:t>
            </a:r>
          </a:p>
          <a:p>
            <a:pPr algn="just"/>
            <a:br>
              <a:rPr lang="pt-BR" sz="1400" dirty="0"/>
            </a:br>
            <a:r>
              <a:rPr lang="pt-BR" sz="1400" dirty="0">
                <a:highlight>
                  <a:srgbClr val="FFFF00"/>
                </a:highlight>
              </a:rPr>
              <a:t>Já separados, uma nova briga motivada pela matrícula de Isabella em uma escola</a:t>
            </a:r>
            <a:r>
              <a:rPr lang="pt-BR" sz="1400" dirty="0"/>
              <a:t>. Alexandre não queria, e foi à casa da mãe de Isabella para discutir com a avó da menina. Transtornado, disse que iria resolver o problema. </a:t>
            </a:r>
            <a:r>
              <a:rPr lang="pt-BR" sz="1400" dirty="0">
                <a:highlight>
                  <a:srgbClr val="FFFF00"/>
                </a:highlight>
              </a:rPr>
              <a:t>Ele saiu por alguns instantes e depois voltou, dizendo que estava armado e que iria matar a ex-sogra. Um boletim de ocorrência foi registrado na época.</a:t>
            </a:r>
          </a:p>
          <a:p>
            <a:pPr algn="just"/>
            <a:br>
              <a:rPr lang="pt-BR" sz="1400" dirty="0"/>
            </a:br>
            <a:r>
              <a:rPr lang="pt-BR" sz="1400" dirty="0">
                <a:highlight>
                  <a:srgbClr val="FFFF00"/>
                </a:highlight>
              </a:rPr>
              <a:t>Para Ana Carolina de Oliveira, era evidente que todas as brigas de Anna Carolina Jatobá com Alexandre eram por ciúmes dela. A mãe de Isabella contou ainda que sua filha voltava das visitas quinzenais ao pai com mordidas e marcas arroxeadas. A menina dizia que o irmão mais novo é quem a mordia e dava beliscões.</a:t>
            </a:r>
          </a:p>
          <a:p>
            <a:pPr algn="just"/>
            <a:br>
              <a:rPr lang="pt-BR" sz="1400" dirty="0"/>
            </a:br>
            <a:r>
              <a:rPr lang="pt-BR" sz="1400" dirty="0"/>
              <a:t>Em uma dessas brigas de criança, Alexandre teria ficado irritado. Ele ergueu o filho a uma certa altura e soltou no ar, deixando o menino cair no chão.</a:t>
            </a:r>
          </a:p>
          <a:p>
            <a:pPr algn="just"/>
            <a:endParaRPr lang="pt-BR" sz="1400" dirty="0"/>
          </a:p>
        </p:txBody>
      </p:sp>
      <p:sp>
        <p:nvSpPr>
          <p:cNvPr id="7" name="Retângulo 6">
            <a:extLst>
              <a:ext uri="{FF2B5EF4-FFF2-40B4-BE49-F238E27FC236}">
                <a16:creationId xmlns:a16="http://schemas.microsoft.com/office/drawing/2014/main" id="{EB6B3FCC-EFDD-4874-A06A-A5683376C74B}"/>
              </a:ext>
            </a:extLst>
          </p:cNvPr>
          <p:cNvSpPr/>
          <p:nvPr/>
        </p:nvSpPr>
        <p:spPr>
          <a:xfrm>
            <a:off x="9857" y="6208451"/>
            <a:ext cx="9135115" cy="261610"/>
          </a:xfrm>
          <a:prstGeom prst="rect">
            <a:avLst/>
          </a:prstGeom>
        </p:spPr>
        <p:txBody>
          <a:bodyPr wrap="square">
            <a:spAutoFit/>
          </a:bodyPr>
          <a:lstStyle/>
          <a:p>
            <a:pPr algn="ctr"/>
            <a:r>
              <a:rPr lang="pt-BR" sz="1100" dirty="0">
                <a:hlinkClick r:id="rId3"/>
              </a:rPr>
              <a:t>http://g1.globo.com/Noticias/SaoPaulo/0,,MUL404484-5605,00-SAIBA+O+QUE+A+MAE+DE+ISABELLA+DISSE+EM+DEPOIMENTO+A+POLICIA.html</a:t>
            </a:r>
            <a:endParaRPr lang="pt-BR" sz="1100" dirty="0"/>
          </a:p>
        </p:txBody>
      </p:sp>
    </p:spTree>
    <p:extLst>
      <p:ext uri="{BB962C8B-B14F-4D97-AF65-F5344CB8AC3E}">
        <p14:creationId xmlns:p14="http://schemas.microsoft.com/office/powerpoint/2010/main" val="584680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ATRICIA\Desktop\Sem título.jpg"/>
          <p:cNvPicPr>
            <a:picLocks noChangeAspect="1" noChangeArrowheads="1"/>
          </p:cNvPicPr>
          <p:nvPr/>
        </p:nvPicPr>
        <p:blipFill>
          <a:blip r:embed="rId2" cstate="print"/>
          <a:srcRect/>
          <a:stretch>
            <a:fillRect/>
          </a:stretch>
        </p:blipFill>
        <p:spPr bwMode="auto">
          <a:xfrm>
            <a:off x="3419872" y="567518"/>
            <a:ext cx="5724128" cy="2924944"/>
          </a:xfrm>
          <a:prstGeom prst="rect">
            <a:avLst/>
          </a:prstGeom>
          <a:noFill/>
        </p:spPr>
      </p:pic>
      <p:sp>
        <p:nvSpPr>
          <p:cNvPr id="6" name="CaixaDeTexto 5"/>
          <p:cNvSpPr txBox="1"/>
          <p:nvPr/>
        </p:nvSpPr>
        <p:spPr>
          <a:xfrm>
            <a:off x="305780" y="5903893"/>
            <a:ext cx="8532440" cy="954107"/>
          </a:xfrm>
          <a:prstGeom prst="rect">
            <a:avLst/>
          </a:prstGeom>
          <a:noFill/>
        </p:spPr>
        <p:txBody>
          <a:bodyPr wrap="square" rtlCol="0">
            <a:spAutoFit/>
          </a:bodyPr>
          <a:lstStyle/>
          <a:p>
            <a:r>
              <a:rPr lang="pt-BR" sz="800" dirty="0">
                <a:hlinkClick r:id="rId3"/>
              </a:rPr>
              <a:t>https://www.pragmatismopolitico.com.br/2019/03/pai-mata-os-filhos-suicidio.html</a:t>
            </a:r>
            <a:endParaRPr lang="pt-BR" sz="800" dirty="0"/>
          </a:p>
          <a:p>
            <a:r>
              <a:rPr lang="pt-BR" sz="800" dirty="0">
                <a:hlinkClick r:id="rId4"/>
              </a:rPr>
              <a:t>https://g1.globo.com/sp/sao-paulo/noticia/2019/03/05/pai-mata-filhos-de-6-e-9-anos-com-tiros-na-cabeca-e-depois-tenta-suicidio-em-sp-diz-policia.ghtml</a:t>
            </a:r>
            <a:r>
              <a:rPr lang="pt-BR" sz="800" dirty="0"/>
              <a:t> </a:t>
            </a:r>
          </a:p>
          <a:p>
            <a:r>
              <a:rPr lang="pt-BR" sz="800" dirty="0">
                <a:hlinkClick r:id="rId5"/>
              </a:rPr>
              <a:t>https://noticias.r7.com/sao-paulo/pai-mata-filhos-de-6-e-9-anos-e-tenta-tirar-a-propria-vida-em-sao-paulo-05032019</a:t>
            </a:r>
            <a:endParaRPr lang="pt-BR" sz="800" dirty="0"/>
          </a:p>
          <a:p>
            <a:r>
              <a:rPr lang="pt-BR" sz="800" dirty="0">
                <a:hlinkClick r:id="rId6"/>
              </a:rPr>
              <a:t>https://noticias.r7.com/sao-paulo/suspeito-de-matar-filhos-em-sp-esta-internado-em-estado-gravissimo-06032019</a:t>
            </a:r>
            <a:endParaRPr lang="pt-BR" sz="800" dirty="0"/>
          </a:p>
          <a:p>
            <a:r>
              <a:rPr lang="pt-BR" sz="800" dirty="0">
                <a:hlinkClick r:id="rId7"/>
              </a:rPr>
              <a:t>https://www.newsrondonia.com.br/noticias/homem+que+nao+pagava+pensao+mata+os+filhos+e+tenta+suicidio/126331</a:t>
            </a:r>
            <a:endParaRPr lang="pt-BR" sz="800" dirty="0"/>
          </a:p>
          <a:p>
            <a:r>
              <a:rPr lang="pt-BR" sz="800" dirty="0">
                <a:hlinkClick r:id="rId8"/>
              </a:rPr>
              <a:t>https://agora.folha.uol.com.br/saopaulo/2019/03/1987219-pai-e-acusado-de-matar-os-dois-filhos-de-6-e-9-anos.shtml</a:t>
            </a:r>
            <a:endParaRPr lang="pt-BR" sz="800" dirty="0"/>
          </a:p>
          <a:p>
            <a:endParaRPr lang="pt-BR" sz="800" dirty="0"/>
          </a:p>
        </p:txBody>
      </p:sp>
      <p:sp>
        <p:nvSpPr>
          <p:cNvPr id="7" name="CaixaDeTexto 6"/>
          <p:cNvSpPr txBox="1"/>
          <p:nvPr/>
        </p:nvSpPr>
        <p:spPr>
          <a:xfrm>
            <a:off x="395536" y="3355915"/>
            <a:ext cx="8352928" cy="3046988"/>
          </a:xfrm>
          <a:prstGeom prst="rect">
            <a:avLst/>
          </a:prstGeom>
          <a:noFill/>
        </p:spPr>
        <p:txBody>
          <a:bodyPr wrap="square" rtlCol="0">
            <a:spAutoFit/>
          </a:bodyPr>
          <a:lstStyle/>
          <a:p>
            <a:pPr algn="ctr"/>
            <a:r>
              <a:rPr lang="pt-BR" sz="3200" i="1" dirty="0"/>
              <a:t>“Familiares afirmam que Mario havia se </a:t>
            </a:r>
            <a:r>
              <a:rPr lang="pt-BR" sz="3200" i="1" dirty="0">
                <a:highlight>
                  <a:srgbClr val="FFFF00"/>
                </a:highlight>
              </a:rPr>
              <a:t>separado da mãe das crianças há 3 anos </a:t>
            </a:r>
            <a:r>
              <a:rPr lang="pt-BR" sz="3200" i="1" dirty="0"/>
              <a:t>e tinha </a:t>
            </a:r>
            <a:r>
              <a:rPr lang="pt-BR" sz="3200" i="1" dirty="0">
                <a:highlight>
                  <a:srgbClr val="FFFF00"/>
                </a:highlight>
              </a:rPr>
              <a:t>guarda compartilhada</a:t>
            </a:r>
            <a:r>
              <a:rPr lang="pt-BR" sz="3200" i="1" dirty="0"/>
              <a:t>. Havia um processo na Justiça que </a:t>
            </a:r>
            <a:r>
              <a:rPr lang="pt-BR" sz="3200" i="1" dirty="0">
                <a:highlight>
                  <a:srgbClr val="FFFF00"/>
                </a:highlight>
              </a:rPr>
              <a:t>cobrava a pensão que o pai não pagava há meses</a:t>
            </a:r>
            <a:r>
              <a:rPr lang="pt-BR" sz="3200" i="1" dirty="0"/>
              <a:t>.”</a:t>
            </a:r>
          </a:p>
          <a:p>
            <a:pPr algn="ctr"/>
            <a:endParaRPr lang="pt-BR" sz="3200" i="1" dirty="0"/>
          </a:p>
        </p:txBody>
      </p:sp>
      <p:pic>
        <p:nvPicPr>
          <p:cNvPr id="3" name="Imagem 2">
            <a:extLst>
              <a:ext uri="{FF2B5EF4-FFF2-40B4-BE49-F238E27FC236}">
                <a16:creationId xmlns:a16="http://schemas.microsoft.com/office/drawing/2014/main" id="{6086ADD1-C754-4A3F-B212-067EDC9666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46995"/>
            <a:ext cx="3430705" cy="2708920"/>
          </a:xfrm>
          <a:prstGeom prst="rect">
            <a:avLst/>
          </a:prstGeom>
        </p:spPr>
      </p:pic>
      <p:sp>
        <p:nvSpPr>
          <p:cNvPr id="2" name="CaixaDeTexto 1">
            <a:extLst>
              <a:ext uri="{FF2B5EF4-FFF2-40B4-BE49-F238E27FC236}">
                <a16:creationId xmlns:a16="http://schemas.microsoft.com/office/drawing/2014/main" id="{C1C7D574-11F0-4140-AEF0-FD1BEF4AA0BF}"/>
              </a:ext>
            </a:extLst>
          </p:cNvPr>
          <p:cNvSpPr txBox="1"/>
          <p:nvPr/>
        </p:nvSpPr>
        <p:spPr>
          <a:xfrm>
            <a:off x="7380312" y="62220"/>
            <a:ext cx="1763688" cy="46166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400" b="1" dirty="0"/>
              <a:t>05/03/2019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92919" y="577000"/>
            <a:ext cx="8344357" cy="3129133"/>
          </a:xfrm>
          <a:prstGeom prst="rect">
            <a:avLst/>
          </a:prstGeom>
          <a:noFill/>
          <a:ln w="9525">
            <a:noFill/>
            <a:miter lim="800000"/>
            <a:headEnd/>
            <a:tailEnd/>
          </a:ln>
        </p:spPr>
      </p:pic>
      <p:pic>
        <p:nvPicPr>
          <p:cNvPr id="1026" name="Picture 2" descr="https://s2.glbimg.com/iaanLNyegN7jvnLcYN9GcrNR-9k=/0x0:1280x960/1600x0/smart/filters:strip_icc()/i.s3.glbimg.com/v1/AUTH_59edd422c0c84a879bd37670ae4f538a/internal_photos/bs/2019/i/p/GkeH9tTySl41xBMacybg/mae-da-menina-morta.jpg"/>
          <p:cNvPicPr>
            <a:picLocks noChangeAspect="1" noChangeArrowheads="1"/>
          </p:cNvPicPr>
          <p:nvPr/>
        </p:nvPicPr>
        <p:blipFill>
          <a:blip r:embed="rId3" cstate="print"/>
          <a:srcRect/>
          <a:stretch>
            <a:fillRect/>
          </a:stretch>
        </p:blipFill>
        <p:spPr bwMode="auto">
          <a:xfrm>
            <a:off x="399821" y="3130372"/>
            <a:ext cx="8344358" cy="3717032"/>
          </a:xfrm>
          <a:prstGeom prst="rect">
            <a:avLst/>
          </a:prstGeom>
          <a:noFill/>
        </p:spPr>
      </p:pic>
      <p:sp>
        <p:nvSpPr>
          <p:cNvPr id="2" name="CaixaDeTexto 1">
            <a:extLst>
              <a:ext uri="{FF2B5EF4-FFF2-40B4-BE49-F238E27FC236}">
                <a16:creationId xmlns:a16="http://schemas.microsoft.com/office/drawing/2014/main" id="{E739DAAB-67EC-4794-AD29-FC6836BA39D3}"/>
              </a:ext>
            </a:extLst>
          </p:cNvPr>
          <p:cNvSpPr txBox="1"/>
          <p:nvPr/>
        </p:nvSpPr>
        <p:spPr>
          <a:xfrm>
            <a:off x="6876255" y="10596"/>
            <a:ext cx="2252953" cy="584775"/>
          </a:xfrm>
          <a:prstGeom prst="rect">
            <a:avLst/>
          </a:prstGeom>
          <a:solidFill>
            <a:schemeClr val="accent6">
              <a:lumMod val="20000"/>
              <a:lumOff val="80000"/>
            </a:schemeClr>
          </a:solidFill>
          <a:ln w="76200">
            <a:solidFill>
              <a:schemeClr val="tx1"/>
            </a:solidFill>
          </a:ln>
        </p:spPr>
        <p:txBody>
          <a:bodyPr wrap="square" rtlCol="0">
            <a:spAutoFit/>
          </a:bodyPr>
          <a:lstStyle/>
          <a:p>
            <a:r>
              <a:rPr lang="pt-BR" sz="3200" b="1" dirty="0"/>
              <a:t>30/04/2019</a:t>
            </a:r>
          </a:p>
        </p:txBody>
      </p:sp>
    </p:spTree>
    <p:extLst>
      <p:ext uri="{BB962C8B-B14F-4D97-AF65-F5344CB8AC3E}">
        <p14:creationId xmlns:p14="http://schemas.microsoft.com/office/powerpoint/2010/main" val="40792933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B7252C1-0C43-4B3D-9E08-9F66A338306E}"/>
              </a:ext>
            </a:extLst>
          </p:cNvPr>
          <p:cNvSpPr/>
          <p:nvPr/>
        </p:nvSpPr>
        <p:spPr>
          <a:xfrm>
            <a:off x="152361" y="1196752"/>
            <a:ext cx="8784976" cy="4832092"/>
          </a:xfrm>
          <a:prstGeom prst="rect">
            <a:avLst/>
          </a:prstGeom>
        </p:spPr>
        <p:txBody>
          <a:bodyPr wrap="square">
            <a:spAutoFit/>
          </a:bodyPr>
          <a:lstStyle/>
          <a:p>
            <a:pPr algn="just"/>
            <a:endParaRPr lang="pt-BR" sz="1000" dirty="0">
              <a:solidFill>
                <a:srgbClr val="212121"/>
              </a:solidFill>
              <a:latin typeface="Open Sans" panose="020B0606030504020204" pitchFamily="34" charset="0"/>
            </a:endParaRPr>
          </a:p>
          <a:p>
            <a:pPr algn="just"/>
            <a:endParaRPr lang="pt-BR" sz="1000" dirty="0">
              <a:solidFill>
                <a:srgbClr val="212121"/>
              </a:solidFill>
              <a:latin typeface="Open Sans" panose="020B0606030504020204" pitchFamily="34" charset="0"/>
            </a:endParaRPr>
          </a:p>
          <a:p>
            <a:pPr algn="just"/>
            <a:r>
              <a:rPr lang="pt-BR" sz="2400" dirty="0">
                <a:solidFill>
                  <a:srgbClr val="212121"/>
                </a:solidFill>
                <a:latin typeface="Open Sans" panose="020B0606030504020204" pitchFamily="34" charset="0"/>
              </a:rPr>
              <a:t>O ex-deputado Luiz Carlos </a:t>
            </a:r>
            <a:r>
              <a:rPr lang="pt-BR" sz="2400" dirty="0" err="1">
                <a:solidFill>
                  <a:srgbClr val="212121"/>
                </a:solidFill>
                <a:latin typeface="Open Sans" panose="020B0606030504020204" pitchFamily="34" charset="0"/>
              </a:rPr>
              <a:t>Bassuma</a:t>
            </a:r>
            <a:r>
              <a:rPr lang="pt-BR" sz="2400" dirty="0">
                <a:solidFill>
                  <a:srgbClr val="212121"/>
                </a:solidFill>
                <a:latin typeface="Open Sans" panose="020B0606030504020204" pitchFamily="34" charset="0"/>
              </a:rPr>
              <a:t> foi denunciado à Justiça, pelo Ministério Público da Bahia (MP-BA), sob a </a:t>
            </a:r>
            <a:r>
              <a:rPr lang="pt-BR" sz="2400" dirty="0">
                <a:solidFill>
                  <a:srgbClr val="212121"/>
                </a:solidFill>
                <a:highlight>
                  <a:srgbClr val="FFFF00"/>
                </a:highlight>
                <a:latin typeface="Open Sans" panose="020B0606030504020204" pitchFamily="34" charset="0"/>
              </a:rPr>
              <a:t>acusação de estuprar a filha adotiva, de 4 anos</a:t>
            </a:r>
            <a:r>
              <a:rPr lang="pt-BR" sz="2400" dirty="0">
                <a:solidFill>
                  <a:srgbClr val="212121"/>
                </a:solidFill>
                <a:latin typeface="Open Sans" panose="020B0606030504020204" pitchFamily="34" charset="0"/>
              </a:rPr>
              <a:t>. Em nota, o órgão afirmou que o inquérito que o foi recebido pelo MP e a promotora de Justiça Eliana </a:t>
            </a:r>
            <a:r>
              <a:rPr lang="pt-BR" sz="2400" dirty="0" err="1">
                <a:solidFill>
                  <a:srgbClr val="212121"/>
                </a:solidFill>
                <a:latin typeface="Open Sans" panose="020B0606030504020204" pitchFamily="34" charset="0"/>
              </a:rPr>
              <a:t>Bloizi</a:t>
            </a:r>
            <a:r>
              <a:rPr lang="pt-BR" sz="2400" dirty="0">
                <a:solidFill>
                  <a:srgbClr val="212121"/>
                </a:solidFill>
                <a:latin typeface="Open Sans" panose="020B0606030504020204" pitchFamily="34" charset="0"/>
              </a:rPr>
              <a:t> ofereceu a denúncia na sexta-feira (10). O processo corre sob sigilo na 1ª Vara de Feitos Relativos a Crimes contra Criança, por envolver pessoa vulnerável.</a:t>
            </a:r>
          </a:p>
          <a:p>
            <a:pPr algn="just"/>
            <a:endParaRPr lang="pt-BR" sz="2400" dirty="0">
              <a:solidFill>
                <a:srgbClr val="212121"/>
              </a:solidFill>
              <a:latin typeface="Open Sans" panose="020B0606030504020204" pitchFamily="34" charset="0"/>
            </a:endParaRPr>
          </a:p>
          <a:p>
            <a:pPr algn="just"/>
            <a:r>
              <a:rPr lang="pt-BR" sz="2400" dirty="0">
                <a:solidFill>
                  <a:srgbClr val="212121"/>
                </a:solidFill>
                <a:latin typeface="Open Sans" panose="020B0606030504020204" pitchFamily="34" charset="0"/>
              </a:rPr>
              <a:t>Em nota, a Polícia Civil informou que o ex-deputado foi indiciado por estupro de vulnerável. O inquérito foi enviado à Justiça no dia 6 de maio.</a:t>
            </a:r>
            <a:endParaRPr lang="pt-BR" sz="2400" b="0" i="0" dirty="0">
              <a:solidFill>
                <a:srgbClr val="212121"/>
              </a:solidFill>
              <a:effectLst/>
              <a:latin typeface="Open Sans" panose="020B0606030504020204" pitchFamily="34" charset="0"/>
            </a:endParaRPr>
          </a:p>
        </p:txBody>
      </p:sp>
      <p:pic>
        <p:nvPicPr>
          <p:cNvPr id="4" name="Imagem 3">
            <a:extLst>
              <a:ext uri="{FF2B5EF4-FFF2-40B4-BE49-F238E27FC236}">
                <a16:creationId xmlns:a16="http://schemas.microsoft.com/office/drawing/2014/main" id="{66C4446E-B85D-4B79-8308-7D5AFE17F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02" y="21558"/>
            <a:ext cx="4752528" cy="1535234"/>
          </a:xfrm>
          <a:prstGeom prst="rect">
            <a:avLst/>
          </a:prstGeom>
        </p:spPr>
      </p:pic>
      <p:sp>
        <p:nvSpPr>
          <p:cNvPr id="7" name="CaixaDeTexto 6">
            <a:extLst>
              <a:ext uri="{FF2B5EF4-FFF2-40B4-BE49-F238E27FC236}">
                <a16:creationId xmlns:a16="http://schemas.microsoft.com/office/drawing/2014/main" id="{179A3441-A000-4B17-8899-F1372951F7A2}"/>
              </a:ext>
            </a:extLst>
          </p:cNvPr>
          <p:cNvSpPr txBox="1"/>
          <p:nvPr/>
        </p:nvSpPr>
        <p:spPr>
          <a:xfrm>
            <a:off x="6876255" y="10596"/>
            <a:ext cx="2252953" cy="584775"/>
          </a:xfrm>
          <a:prstGeom prst="rect">
            <a:avLst/>
          </a:prstGeom>
          <a:solidFill>
            <a:schemeClr val="accent6">
              <a:lumMod val="20000"/>
              <a:lumOff val="80000"/>
            </a:schemeClr>
          </a:solidFill>
          <a:ln w="76200">
            <a:solidFill>
              <a:schemeClr val="tx1"/>
            </a:solidFill>
          </a:ln>
        </p:spPr>
        <p:txBody>
          <a:bodyPr wrap="square" rtlCol="0">
            <a:spAutoFit/>
          </a:bodyPr>
          <a:lstStyle/>
          <a:p>
            <a:r>
              <a:rPr lang="pt-BR" sz="3200" b="1" dirty="0"/>
              <a:t>15/05/2019</a:t>
            </a:r>
          </a:p>
        </p:txBody>
      </p:sp>
      <p:sp>
        <p:nvSpPr>
          <p:cNvPr id="8" name="CaixaDeTexto 7">
            <a:extLst>
              <a:ext uri="{FF2B5EF4-FFF2-40B4-BE49-F238E27FC236}">
                <a16:creationId xmlns:a16="http://schemas.microsoft.com/office/drawing/2014/main" id="{9C060D55-DB83-4BF0-8AF0-6603455F6B56}"/>
              </a:ext>
            </a:extLst>
          </p:cNvPr>
          <p:cNvSpPr txBox="1"/>
          <p:nvPr/>
        </p:nvSpPr>
        <p:spPr>
          <a:xfrm>
            <a:off x="251520" y="6224719"/>
            <a:ext cx="8496944" cy="276999"/>
          </a:xfrm>
          <a:prstGeom prst="rect">
            <a:avLst/>
          </a:prstGeom>
          <a:noFill/>
        </p:spPr>
        <p:txBody>
          <a:bodyPr wrap="square" rtlCol="0">
            <a:spAutoFit/>
          </a:bodyPr>
          <a:lstStyle/>
          <a:p>
            <a:r>
              <a:rPr lang="pt-BR" sz="1200" dirty="0">
                <a:hlinkClick r:id="rId3"/>
              </a:rPr>
              <a:t>https://www.ibahia.com/salvador/detalhe/noticia/ex-deputado-bassuma-e-denunciado-pelo-mp-sob-suspeita-de-estupro/</a:t>
            </a:r>
            <a:endParaRPr lang="pt-BR" sz="1200" dirty="0"/>
          </a:p>
        </p:txBody>
      </p:sp>
    </p:spTree>
    <p:extLst>
      <p:ext uri="{BB962C8B-B14F-4D97-AF65-F5344CB8AC3E}">
        <p14:creationId xmlns:p14="http://schemas.microsoft.com/office/powerpoint/2010/main" val="1348395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BA6B59E-593B-415D-ADFA-D30DEFE62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066" y="116632"/>
            <a:ext cx="7994365" cy="2181782"/>
          </a:xfrm>
          <a:prstGeom prst="rect">
            <a:avLst/>
          </a:prstGeom>
        </p:spPr>
      </p:pic>
      <p:pic>
        <p:nvPicPr>
          <p:cNvPr id="5" name="Imagem 4">
            <a:extLst>
              <a:ext uri="{FF2B5EF4-FFF2-40B4-BE49-F238E27FC236}">
                <a16:creationId xmlns:a16="http://schemas.microsoft.com/office/drawing/2014/main" id="{631D693E-327E-4C3D-A79E-71AB216CF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76" y="2383503"/>
            <a:ext cx="8310015" cy="2851729"/>
          </a:xfrm>
          <a:prstGeom prst="rect">
            <a:avLst/>
          </a:prstGeom>
        </p:spPr>
      </p:pic>
      <p:sp>
        <p:nvSpPr>
          <p:cNvPr id="6" name="Retângulo 5">
            <a:extLst>
              <a:ext uri="{FF2B5EF4-FFF2-40B4-BE49-F238E27FC236}">
                <a16:creationId xmlns:a16="http://schemas.microsoft.com/office/drawing/2014/main" id="{8FF8CCDA-075C-413E-8038-4FF17EB99685}"/>
              </a:ext>
            </a:extLst>
          </p:cNvPr>
          <p:cNvSpPr/>
          <p:nvPr/>
        </p:nvSpPr>
        <p:spPr>
          <a:xfrm>
            <a:off x="561232" y="6527791"/>
            <a:ext cx="8155898" cy="307777"/>
          </a:xfrm>
          <a:prstGeom prst="rect">
            <a:avLst/>
          </a:prstGeom>
        </p:spPr>
        <p:txBody>
          <a:bodyPr wrap="square">
            <a:spAutoFit/>
          </a:bodyPr>
          <a:lstStyle/>
          <a:p>
            <a:r>
              <a:rPr lang="pt-BR" sz="1400" dirty="0">
                <a:hlinkClick r:id="rId4"/>
              </a:rPr>
              <a:t>https://politicalivre.com.br/2019/12/justica-inocenta-bassuma-de-acusacao-de-estuprar-filha/</a:t>
            </a:r>
            <a:endParaRPr lang="pt-BR" sz="1400" dirty="0"/>
          </a:p>
        </p:txBody>
      </p:sp>
      <p:pic>
        <p:nvPicPr>
          <p:cNvPr id="7" name="Imagem 6">
            <a:extLst>
              <a:ext uri="{FF2B5EF4-FFF2-40B4-BE49-F238E27FC236}">
                <a16:creationId xmlns:a16="http://schemas.microsoft.com/office/drawing/2014/main" id="{75A8E4A9-0070-4F08-B584-DE07E3078F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5320321"/>
            <a:ext cx="4040535" cy="1005479"/>
          </a:xfrm>
          <a:prstGeom prst="rect">
            <a:avLst/>
          </a:prstGeom>
          <a:ln w="76200">
            <a:solidFill>
              <a:schemeClr val="accent6">
                <a:lumMod val="75000"/>
              </a:schemeClr>
            </a:solidFill>
          </a:ln>
        </p:spPr>
      </p:pic>
      <p:pic>
        <p:nvPicPr>
          <p:cNvPr id="9" name="Imagem 8">
            <a:extLst>
              <a:ext uri="{FF2B5EF4-FFF2-40B4-BE49-F238E27FC236}">
                <a16:creationId xmlns:a16="http://schemas.microsoft.com/office/drawing/2014/main" id="{85263BC5-DE19-4E22-9341-0E22A5F239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6595" y="5320321"/>
            <a:ext cx="4040535" cy="1084500"/>
          </a:xfrm>
          <a:prstGeom prst="rect">
            <a:avLst/>
          </a:prstGeom>
          <a:ln w="76200">
            <a:solidFill>
              <a:schemeClr val="accent5">
                <a:lumMod val="50000"/>
              </a:schemeClr>
            </a:solidFill>
          </a:ln>
        </p:spPr>
      </p:pic>
    </p:spTree>
    <p:extLst>
      <p:ext uri="{BB962C8B-B14F-4D97-AF65-F5344CB8AC3E}">
        <p14:creationId xmlns:p14="http://schemas.microsoft.com/office/powerpoint/2010/main" val="29098873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02B4F59-D95A-4F6C-8816-1E7676E22D1E}"/>
              </a:ext>
            </a:extLst>
          </p:cNvPr>
          <p:cNvSpPr txBox="1"/>
          <p:nvPr/>
        </p:nvSpPr>
        <p:spPr>
          <a:xfrm>
            <a:off x="6876255" y="10596"/>
            <a:ext cx="2252953" cy="584775"/>
          </a:xfrm>
          <a:prstGeom prst="rect">
            <a:avLst/>
          </a:prstGeom>
          <a:solidFill>
            <a:schemeClr val="accent6">
              <a:lumMod val="20000"/>
              <a:lumOff val="80000"/>
            </a:schemeClr>
          </a:solidFill>
          <a:ln w="76200">
            <a:solidFill>
              <a:schemeClr val="tx1"/>
            </a:solidFill>
          </a:ln>
        </p:spPr>
        <p:txBody>
          <a:bodyPr wrap="square" rtlCol="0">
            <a:spAutoFit/>
          </a:bodyPr>
          <a:lstStyle/>
          <a:p>
            <a:r>
              <a:rPr lang="pt-BR" sz="3200" b="1" dirty="0"/>
              <a:t>31/05/2019</a:t>
            </a:r>
          </a:p>
        </p:txBody>
      </p:sp>
      <p:pic>
        <p:nvPicPr>
          <p:cNvPr id="6" name="Imagem 5">
            <a:extLst>
              <a:ext uri="{FF2B5EF4-FFF2-40B4-BE49-F238E27FC236}">
                <a16:creationId xmlns:a16="http://schemas.microsoft.com/office/drawing/2014/main" id="{8C05147C-B177-404D-BEEA-C30816E1F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268760"/>
            <a:ext cx="6496050" cy="4943475"/>
          </a:xfrm>
          <a:prstGeom prst="rect">
            <a:avLst/>
          </a:prstGeom>
        </p:spPr>
      </p:pic>
    </p:spTree>
    <p:extLst>
      <p:ext uri="{BB962C8B-B14F-4D97-AF65-F5344CB8AC3E}">
        <p14:creationId xmlns:p14="http://schemas.microsoft.com/office/powerpoint/2010/main" val="3591867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3A7394E4-5840-4223-97C9-40A3CBCAC2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16632"/>
            <a:ext cx="7886700" cy="2676843"/>
          </a:xfrm>
        </p:spPr>
      </p:pic>
      <p:pic>
        <p:nvPicPr>
          <p:cNvPr id="7" name="Imagem 6">
            <a:extLst>
              <a:ext uri="{FF2B5EF4-FFF2-40B4-BE49-F238E27FC236}">
                <a16:creationId xmlns:a16="http://schemas.microsoft.com/office/drawing/2014/main" id="{2837D54B-0A13-4430-8182-DB074696E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793475"/>
            <a:ext cx="8172400" cy="4136078"/>
          </a:xfrm>
          <a:prstGeom prst="rect">
            <a:avLst/>
          </a:prstGeom>
        </p:spPr>
      </p:pic>
    </p:spTree>
    <p:extLst>
      <p:ext uri="{BB962C8B-B14F-4D97-AF65-F5344CB8AC3E}">
        <p14:creationId xmlns:p14="http://schemas.microsoft.com/office/powerpoint/2010/main" val="29061646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EDE212A4-49DF-4FF2-B848-10FCC9EA3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2" y="28846"/>
            <a:ext cx="7309320" cy="1959994"/>
          </a:xfrm>
          <a:prstGeom prst="rect">
            <a:avLst/>
          </a:prstGeom>
        </p:spPr>
      </p:pic>
      <p:sp>
        <p:nvSpPr>
          <p:cNvPr id="4" name="CaixaDeTexto 3">
            <a:extLst>
              <a:ext uri="{FF2B5EF4-FFF2-40B4-BE49-F238E27FC236}">
                <a16:creationId xmlns:a16="http://schemas.microsoft.com/office/drawing/2014/main" id="{28530895-B3C9-4C7B-8538-C8BB4E2AE06C}"/>
              </a:ext>
            </a:extLst>
          </p:cNvPr>
          <p:cNvSpPr txBox="1"/>
          <p:nvPr/>
        </p:nvSpPr>
        <p:spPr>
          <a:xfrm>
            <a:off x="6588224" y="28846"/>
            <a:ext cx="2555776" cy="646331"/>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600" b="1" dirty="0"/>
              <a:t>03/06/2019</a:t>
            </a:r>
          </a:p>
        </p:txBody>
      </p:sp>
      <p:pic>
        <p:nvPicPr>
          <p:cNvPr id="8" name="Imagem 7">
            <a:extLst>
              <a:ext uri="{FF2B5EF4-FFF2-40B4-BE49-F238E27FC236}">
                <a16:creationId xmlns:a16="http://schemas.microsoft.com/office/drawing/2014/main" id="{B7F508F3-F1EE-4F23-95BC-E4490BB60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2" y="1628800"/>
            <a:ext cx="4429000" cy="2799457"/>
          </a:xfrm>
          <a:prstGeom prst="rect">
            <a:avLst/>
          </a:prstGeom>
        </p:spPr>
      </p:pic>
      <p:sp>
        <p:nvSpPr>
          <p:cNvPr id="9" name="CaixaDeTexto 8">
            <a:extLst>
              <a:ext uri="{FF2B5EF4-FFF2-40B4-BE49-F238E27FC236}">
                <a16:creationId xmlns:a16="http://schemas.microsoft.com/office/drawing/2014/main" id="{96E51E1D-0E2A-4565-A338-6B5502D131A5}"/>
              </a:ext>
            </a:extLst>
          </p:cNvPr>
          <p:cNvSpPr txBox="1"/>
          <p:nvPr/>
        </p:nvSpPr>
        <p:spPr>
          <a:xfrm>
            <a:off x="4572000" y="1377981"/>
            <a:ext cx="4320480" cy="4985980"/>
          </a:xfrm>
          <a:prstGeom prst="rect">
            <a:avLst/>
          </a:prstGeom>
          <a:noFill/>
        </p:spPr>
        <p:txBody>
          <a:bodyPr wrap="square" rtlCol="0">
            <a:spAutoFit/>
          </a:bodyPr>
          <a:lstStyle/>
          <a:p>
            <a:pPr algn="just"/>
            <a:r>
              <a:rPr lang="pt-BR" sz="1400" dirty="0">
                <a:highlight>
                  <a:srgbClr val="FFFF00"/>
                </a:highlight>
              </a:rPr>
              <a:t>O pai de </a:t>
            </a:r>
            <a:r>
              <a:rPr lang="pt-BR" sz="1400" dirty="0" err="1">
                <a:highlight>
                  <a:srgbClr val="FFFF00"/>
                </a:highlight>
              </a:rPr>
              <a:t>Rhuan</a:t>
            </a:r>
            <a:r>
              <a:rPr lang="pt-BR" sz="1400" dirty="0">
                <a:highlight>
                  <a:srgbClr val="FFFF00"/>
                </a:highlight>
              </a:rPr>
              <a:t>, </a:t>
            </a:r>
            <a:r>
              <a:rPr lang="pt-BR" sz="1400" dirty="0" err="1">
                <a:highlight>
                  <a:srgbClr val="FFFF00"/>
                </a:highlight>
              </a:rPr>
              <a:t>Maycon</a:t>
            </a:r>
            <a:r>
              <a:rPr lang="pt-BR" sz="1400" dirty="0">
                <a:highlight>
                  <a:srgbClr val="FFFF00"/>
                </a:highlight>
              </a:rPr>
              <a:t> Douglas Lima de Castro, tinha a guarda da criança,</a:t>
            </a:r>
            <a:r>
              <a:rPr lang="pt-BR" sz="1400" dirty="0"/>
              <a:t> mas depois da separação a mãe fugiu com o garoto. </a:t>
            </a:r>
            <a:r>
              <a:rPr lang="pt-BR" sz="1400" dirty="0">
                <a:highlight>
                  <a:srgbClr val="FFFF00"/>
                </a:highlight>
              </a:rPr>
              <a:t>"Tentamos salvar o </a:t>
            </a:r>
            <a:r>
              <a:rPr lang="pt-BR" sz="1400" dirty="0" err="1">
                <a:highlight>
                  <a:srgbClr val="FFFF00"/>
                </a:highlight>
              </a:rPr>
              <a:t>Rhuan</a:t>
            </a:r>
            <a:r>
              <a:rPr lang="pt-BR" sz="1400" dirty="0">
                <a:highlight>
                  <a:srgbClr val="FFFF00"/>
                </a:highlight>
              </a:rPr>
              <a:t>. Postamos nas redes sociais, procuramos polícia e Conselho Tutelar. Ninguém nos ajudou</a:t>
            </a:r>
            <a:r>
              <a:rPr lang="pt-BR" sz="1400" dirty="0"/>
              <a:t>", diz </a:t>
            </a:r>
            <a:r>
              <a:rPr lang="pt-BR" sz="1400" dirty="0" err="1"/>
              <a:t>Maycon</a:t>
            </a:r>
            <a:r>
              <a:rPr lang="pt-BR" sz="1400" dirty="0"/>
              <a:t>.</a:t>
            </a:r>
          </a:p>
          <a:p>
            <a:pPr algn="just"/>
            <a:r>
              <a:rPr lang="pt-BR" sz="1400" dirty="0"/>
              <a:t>Ele e Rosana tiveram um relacionamento de dois anos no Acre, de onde são os dois. </a:t>
            </a:r>
            <a:r>
              <a:rPr lang="pt-BR" sz="1400" dirty="0" err="1"/>
              <a:t>Rhuan</a:t>
            </a:r>
            <a:r>
              <a:rPr lang="pt-BR" sz="1400" dirty="0"/>
              <a:t> nasceu em Rio Branco. Eles se separaram justamente porque Rosana o traiu com </a:t>
            </a:r>
            <a:r>
              <a:rPr lang="pt-BR" sz="1400" dirty="0" err="1"/>
              <a:t>Kacyla</a:t>
            </a:r>
            <a:r>
              <a:rPr lang="pt-BR" sz="1400" dirty="0"/>
              <a:t>. Rosana, </a:t>
            </a:r>
            <a:r>
              <a:rPr lang="pt-BR" sz="1400" dirty="0" err="1"/>
              <a:t>Kacyla</a:t>
            </a:r>
            <a:r>
              <a:rPr lang="pt-BR" sz="1400" dirty="0"/>
              <a:t> e as duas crianças deixaram o Acre e viveram em Sergipe, Goiás e por fim no DF.</a:t>
            </a:r>
          </a:p>
          <a:p>
            <a:pPr algn="just"/>
            <a:r>
              <a:rPr lang="pt-BR" sz="1400" dirty="0">
                <a:highlight>
                  <a:srgbClr val="FFFF00"/>
                </a:highlight>
              </a:rPr>
              <a:t>Em novembro de 2015, </a:t>
            </a:r>
            <a:r>
              <a:rPr lang="pt-BR" sz="1400" dirty="0" err="1">
                <a:highlight>
                  <a:srgbClr val="FFFF00"/>
                </a:highlight>
              </a:rPr>
              <a:t>Maycon</a:t>
            </a:r>
            <a:r>
              <a:rPr lang="pt-BR" sz="1400" dirty="0">
                <a:highlight>
                  <a:srgbClr val="FFFF00"/>
                </a:highlight>
              </a:rPr>
              <a:t> conseguiu a guarda provisória do filho, mas nunca o localizou</a:t>
            </a:r>
            <a:r>
              <a:rPr lang="pt-BR" sz="1400" dirty="0"/>
              <a:t>. "Meu pai que me contou a notícia (do assassinato de </a:t>
            </a:r>
            <a:r>
              <a:rPr lang="pt-BR" sz="1400" dirty="0" err="1"/>
              <a:t>Rhuan</a:t>
            </a:r>
            <a:r>
              <a:rPr lang="pt-BR" sz="1400" dirty="0"/>
              <a:t>). Quando vi as fotos das duas não acreditei, a ficha não caiu. Quando meu filho desapareceu, todos ficamos desesperados. Éramos todos apegados a ele. Nunca desistimos de nada. </a:t>
            </a:r>
            <a:r>
              <a:rPr lang="pt-BR" sz="1400" dirty="0">
                <a:highlight>
                  <a:srgbClr val="FFFF00"/>
                </a:highlight>
              </a:rPr>
              <a:t>Mas a Justiça do Brasil não ajuda </a:t>
            </a:r>
            <a:r>
              <a:rPr lang="pt-BR" sz="1400" dirty="0"/>
              <a:t>e o resultado foi esse", lamenta. </a:t>
            </a:r>
          </a:p>
          <a:p>
            <a:pPr algn="just"/>
            <a:r>
              <a:rPr lang="pt-BR" sz="1400" dirty="0">
                <a:highlight>
                  <a:srgbClr val="FFFF00"/>
                </a:highlight>
              </a:rPr>
              <a:t>Desempregado, </a:t>
            </a:r>
            <a:r>
              <a:rPr lang="pt-BR" sz="1400" dirty="0" err="1">
                <a:highlight>
                  <a:srgbClr val="FFFF00"/>
                </a:highlight>
              </a:rPr>
              <a:t>Maycon</a:t>
            </a:r>
            <a:r>
              <a:rPr lang="pt-BR" sz="1400" dirty="0">
                <a:highlight>
                  <a:srgbClr val="FFFF00"/>
                </a:highlight>
              </a:rPr>
              <a:t> juntava dinheiro para tentar ir atrás de </a:t>
            </a:r>
            <a:r>
              <a:rPr lang="pt-BR" sz="1400" dirty="0" err="1">
                <a:highlight>
                  <a:srgbClr val="FFFF00"/>
                </a:highlight>
              </a:rPr>
              <a:t>Rhuan</a:t>
            </a:r>
            <a:r>
              <a:rPr lang="pt-BR" sz="1400" dirty="0">
                <a:highlight>
                  <a:srgbClr val="FFFF00"/>
                </a:highlight>
              </a:rPr>
              <a:t> </a:t>
            </a:r>
            <a:r>
              <a:rPr lang="pt-BR" sz="1400" dirty="0"/>
              <a:t>- ele recebeu informação de que o filho estaria no DF. </a:t>
            </a:r>
          </a:p>
          <a:p>
            <a:pPr algn="just"/>
            <a:br>
              <a:rPr lang="pt-BR" sz="1200" dirty="0"/>
            </a:br>
            <a:endParaRPr lang="pt-BR" sz="1200" dirty="0"/>
          </a:p>
        </p:txBody>
      </p:sp>
      <p:sp>
        <p:nvSpPr>
          <p:cNvPr id="10" name="Retângulo 9">
            <a:extLst>
              <a:ext uri="{FF2B5EF4-FFF2-40B4-BE49-F238E27FC236}">
                <a16:creationId xmlns:a16="http://schemas.microsoft.com/office/drawing/2014/main" id="{E39249A0-259D-4480-A91C-8870FD721A44}"/>
              </a:ext>
            </a:extLst>
          </p:cNvPr>
          <p:cNvSpPr/>
          <p:nvPr/>
        </p:nvSpPr>
        <p:spPr>
          <a:xfrm>
            <a:off x="70992" y="6165304"/>
            <a:ext cx="9073008" cy="307777"/>
          </a:xfrm>
          <a:prstGeom prst="rect">
            <a:avLst/>
          </a:prstGeom>
        </p:spPr>
        <p:txBody>
          <a:bodyPr wrap="square">
            <a:spAutoFit/>
          </a:bodyPr>
          <a:lstStyle/>
          <a:p>
            <a:pPr algn="ctr"/>
            <a:r>
              <a:rPr lang="pt-BR" sz="1400" dirty="0">
                <a:hlinkClick r:id="rId4"/>
              </a:rPr>
              <a:t>https://www.correio24horas.com.br/noticia/nid/com-ajuda-da-companheira-mae-mata-e-esquarteja-filho-no-df/</a:t>
            </a:r>
            <a:endParaRPr lang="pt-BR" sz="1400" dirty="0"/>
          </a:p>
        </p:txBody>
      </p:sp>
    </p:spTree>
    <p:extLst>
      <p:ext uri="{BB962C8B-B14F-4D97-AF65-F5344CB8AC3E}">
        <p14:creationId xmlns:p14="http://schemas.microsoft.com/office/powerpoint/2010/main" val="2202094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3323CB4-EC18-46DA-ACEF-34687FEA1017}"/>
              </a:ext>
            </a:extLst>
          </p:cNvPr>
          <p:cNvSpPr txBox="1">
            <a:spLocks noGrp="1"/>
          </p:cNvSpPr>
          <p:nvPr>
            <p:ph type="title"/>
          </p:nvPr>
        </p:nvSpPr>
        <p:spPr>
          <a:xfrm>
            <a:off x="6526577" y="85506"/>
            <a:ext cx="2602632" cy="646331"/>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600" b="1" dirty="0"/>
              <a:t>09/06/2019</a:t>
            </a:r>
          </a:p>
        </p:txBody>
      </p:sp>
      <p:pic>
        <p:nvPicPr>
          <p:cNvPr id="6" name="Imagem 5">
            <a:extLst>
              <a:ext uri="{FF2B5EF4-FFF2-40B4-BE49-F238E27FC236}">
                <a16:creationId xmlns:a16="http://schemas.microsoft.com/office/drawing/2014/main" id="{47A6B20E-0BE7-4EE3-88C0-AA38D6C5F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12976" cy="6165304"/>
          </a:xfrm>
          <a:prstGeom prst="rect">
            <a:avLst/>
          </a:prstGeom>
        </p:spPr>
      </p:pic>
      <p:sp>
        <p:nvSpPr>
          <p:cNvPr id="8" name="Rectangle 1">
            <a:extLst>
              <a:ext uri="{FF2B5EF4-FFF2-40B4-BE49-F238E27FC236}">
                <a16:creationId xmlns:a16="http://schemas.microsoft.com/office/drawing/2014/main" id="{4A89B265-01D2-42A4-9760-86F9883DBC02}"/>
              </a:ext>
            </a:extLst>
          </p:cNvPr>
          <p:cNvSpPr>
            <a:spLocks noChangeArrowheads="1"/>
          </p:cNvSpPr>
          <p:nvPr/>
        </p:nvSpPr>
        <p:spPr bwMode="auto">
          <a:xfrm>
            <a:off x="6084168" y="1634836"/>
            <a:ext cx="2880320" cy="47705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pt-BR" altLang="pt-BR" dirty="0">
                <a:solidFill>
                  <a:srgbClr val="1C1E21"/>
                </a:solidFill>
                <a:latin typeface="Helvetica" panose="020B0604020202020204" pitchFamily="34" charset="0"/>
              </a:rPr>
              <a:t>Conforme o sargento, o menino morava com a mãe e estava passando o fim de semana com o pai. “Ele estava separado da mulher há dois ou três </a:t>
            </a:r>
            <a:r>
              <a:rPr lang="pt-BR" altLang="pt-BR" dirty="0" err="1">
                <a:solidFill>
                  <a:srgbClr val="1C1E21"/>
                </a:solidFill>
                <a:latin typeface="Helvetica" panose="020B0604020202020204" pitchFamily="34" charset="0"/>
              </a:rPr>
              <a:t>meses.</a:t>
            </a:r>
            <a:r>
              <a:rPr lang="pt-BR" altLang="pt-BR" dirty="0" err="1">
                <a:solidFill>
                  <a:srgbClr val="1C1E21"/>
                </a:solidFill>
                <a:highlight>
                  <a:srgbClr val="FFFF00"/>
                </a:highlight>
                <a:latin typeface="Helvetica" panose="020B0604020202020204" pitchFamily="34" charset="0"/>
              </a:rPr>
              <a:t>Parentes</a:t>
            </a:r>
            <a:r>
              <a:rPr lang="pt-BR" altLang="pt-BR" dirty="0">
                <a:solidFill>
                  <a:srgbClr val="1C1E21"/>
                </a:solidFill>
                <a:highlight>
                  <a:srgbClr val="FFFF00"/>
                </a:highlight>
                <a:latin typeface="Helvetica" panose="020B0604020202020204" pitchFamily="34" charset="0"/>
              </a:rPr>
              <a:t> disseram que ele não aceitava bem a separação”</a:t>
            </a:r>
          </a:p>
          <a:p>
            <a:pPr algn="just" eaLnBrk="0" fontAlgn="base" hangingPunct="0">
              <a:spcBef>
                <a:spcPct val="0"/>
              </a:spcBef>
              <a:spcAft>
                <a:spcPct val="0"/>
              </a:spcAft>
            </a:pPr>
            <a:br>
              <a:rPr lang="pt-BR" altLang="pt-BR" dirty="0">
                <a:highlight>
                  <a:srgbClr val="FFFF00"/>
                </a:highlight>
              </a:rPr>
            </a:br>
            <a:br>
              <a:rPr lang="pt-BR" altLang="pt-BR" sz="2800" dirty="0">
                <a:latin typeface="Arial" panose="020B0604020202020204" pitchFamily="34" charset="0"/>
              </a:rPr>
            </a:br>
            <a:r>
              <a:rPr lang="pt-BR" altLang="pt-BR" sz="1200" dirty="0">
                <a:solidFill>
                  <a:srgbClr val="385898"/>
                </a:solidFill>
                <a:latin typeface="inherit"/>
                <a:hlinkClick r:id="rId3"/>
              </a:rPr>
              <a:t>https://g1.globo.com/go/goias/noticia/2019/06/09/pai-e-filho-sao-encontrados-mortos-dentro-de-casa-em-piranhas.ghtml?fbclid=IwAR1YRthActVgZ3c198M7-3WHltMZOEL6EWZbPFsv8IjgF1GMMIXUp6</a:t>
            </a:r>
            <a:r>
              <a:rPr lang="pt-BR" altLang="pt-BR" sz="1200" dirty="0">
                <a:solidFill>
                  <a:srgbClr val="385898"/>
                </a:solidFill>
                <a:latin typeface="Helvetica" panose="020B0604020202020204" pitchFamily="34" charset="0"/>
                <a:hlinkClick r:id="rId3"/>
              </a:rPr>
              <a:t>Y7cSE</a:t>
            </a:r>
            <a:r>
              <a:rPr lang="pt-BR" altLang="pt-BR" sz="800" dirty="0"/>
              <a:t> </a:t>
            </a:r>
            <a:endParaRPr lang="pt-BR" altLang="pt-BR" sz="2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512201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753A5EF4-46D3-4418-83B6-53170EB0A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6632"/>
            <a:ext cx="6372225" cy="2066925"/>
          </a:xfrm>
          <a:prstGeom prst="rect">
            <a:avLst/>
          </a:prstGeom>
        </p:spPr>
      </p:pic>
      <p:sp>
        <p:nvSpPr>
          <p:cNvPr id="6" name="CaixaDeTexto 5">
            <a:extLst>
              <a:ext uri="{FF2B5EF4-FFF2-40B4-BE49-F238E27FC236}">
                <a16:creationId xmlns:a16="http://schemas.microsoft.com/office/drawing/2014/main" id="{8C7E272A-6BA9-47A7-B4BC-71FE0FACD0D6}"/>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14/06/2019</a:t>
            </a:r>
          </a:p>
        </p:txBody>
      </p:sp>
      <p:pic>
        <p:nvPicPr>
          <p:cNvPr id="8" name="Imagem 7">
            <a:extLst>
              <a:ext uri="{FF2B5EF4-FFF2-40B4-BE49-F238E27FC236}">
                <a16:creationId xmlns:a16="http://schemas.microsoft.com/office/drawing/2014/main" id="{89854CFD-1986-455F-9635-8F8DD159E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988840"/>
            <a:ext cx="4797239" cy="3616846"/>
          </a:xfrm>
          <a:prstGeom prst="rect">
            <a:avLst/>
          </a:prstGeom>
        </p:spPr>
      </p:pic>
      <p:sp>
        <p:nvSpPr>
          <p:cNvPr id="10" name="CaixaDeTexto 9">
            <a:extLst>
              <a:ext uri="{FF2B5EF4-FFF2-40B4-BE49-F238E27FC236}">
                <a16:creationId xmlns:a16="http://schemas.microsoft.com/office/drawing/2014/main" id="{906B3844-F6B5-4287-8903-3408E232025F}"/>
              </a:ext>
            </a:extLst>
          </p:cNvPr>
          <p:cNvSpPr txBox="1"/>
          <p:nvPr/>
        </p:nvSpPr>
        <p:spPr>
          <a:xfrm>
            <a:off x="4884423" y="2395428"/>
            <a:ext cx="4008057" cy="2308324"/>
          </a:xfrm>
          <a:prstGeom prst="rect">
            <a:avLst/>
          </a:prstGeom>
          <a:noFill/>
        </p:spPr>
        <p:txBody>
          <a:bodyPr wrap="square">
            <a:spAutoFit/>
          </a:bodyPr>
          <a:lstStyle/>
          <a:p>
            <a:pPr algn="ctr"/>
            <a:r>
              <a:rPr lang="pt-BR" b="0" i="0" dirty="0">
                <a:effectLst/>
                <a:latin typeface="Open Sans" panose="020B0606030504020204" pitchFamily="34" charset="0"/>
              </a:rPr>
              <a:t>Pai e filha não se encontravam há três anos. Em depoimento, o homem confessou o crime e contou em um momento de raiva esganou a moça dentro do carro. “Quando ele estava matando, a menina falava: ‘pai, eu te amo'”, relatou o delegado.</a:t>
            </a:r>
            <a:endParaRPr lang="pt-BR" dirty="0"/>
          </a:p>
        </p:txBody>
      </p:sp>
      <p:sp>
        <p:nvSpPr>
          <p:cNvPr id="12" name="CaixaDeTexto 11">
            <a:extLst>
              <a:ext uri="{FF2B5EF4-FFF2-40B4-BE49-F238E27FC236}">
                <a16:creationId xmlns:a16="http://schemas.microsoft.com/office/drawing/2014/main" id="{F823418F-6AD8-405F-920B-23C7289DF519}"/>
              </a:ext>
            </a:extLst>
          </p:cNvPr>
          <p:cNvSpPr txBox="1"/>
          <p:nvPr/>
        </p:nvSpPr>
        <p:spPr>
          <a:xfrm>
            <a:off x="221307" y="5929629"/>
            <a:ext cx="8856984" cy="646331"/>
          </a:xfrm>
          <a:prstGeom prst="rect">
            <a:avLst/>
          </a:prstGeom>
          <a:noFill/>
        </p:spPr>
        <p:txBody>
          <a:bodyPr wrap="square">
            <a:spAutoFit/>
          </a:bodyPr>
          <a:lstStyle/>
          <a:p>
            <a:r>
              <a:rPr lang="pt-BR" dirty="0"/>
              <a:t>https://catracalivre.com.br/cidadania/pai-mata-filha-esganada-por-causa-de-dinheiro-de-pensao/</a:t>
            </a:r>
          </a:p>
        </p:txBody>
      </p:sp>
    </p:spTree>
    <p:extLst>
      <p:ext uri="{BB962C8B-B14F-4D97-AF65-F5344CB8AC3E}">
        <p14:creationId xmlns:p14="http://schemas.microsoft.com/office/powerpoint/2010/main" val="1978726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E7AD7F8-51AB-985F-0223-08C45C842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8640"/>
            <a:ext cx="6308469" cy="5039726"/>
          </a:xfrm>
          <a:prstGeom prst="rect">
            <a:avLst/>
          </a:prstGeom>
        </p:spPr>
      </p:pic>
      <p:sp>
        <p:nvSpPr>
          <p:cNvPr id="6" name="CaixaDeTexto 5">
            <a:extLst>
              <a:ext uri="{FF2B5EF4-FFF2-40B4-BE49-F238E27FC236}">
                <a16:creationId xmlns:a16="http://schemas.microsoft.com/office/drawing/2014/main" id="{A2BBE2BF-BBDB-2C0D-F0E8-DA18ACE56314}"/>
              </a:ext>
            </a:extLst>
          </p:cNvPr>
          <p:cNvSpPr txBox="1"/>
          <p:nvPr/>
        </p:nvSpPr>
        <p:spPr>
          <a:xfrm>
            <a:off x="7199784" y="0"/>
            <a:ext cx="1944216"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16/06/2019</a:t>
            </a:r>
          </a:p>
        </p:txBody>
      </p:sp>
      <p:sp>
        <p:nvSpPr>
          <p:cNvPr id="8" name="CaixaDeTexto 7">
            <a:extLst>
              <a:ext uri="{FF2B5EF4-FFF2-40B4-BE49-F238E27FC236}">
                <a16:creationId xmlns:a16="http://schemas.microsoft.com/office/drawing/2014/main" id="{141C4B7D-59AE-2F92-07B3-8FE6198D7595}"/>
              </a:ext>
            </a:extLst>
          </p:cNvPr>
          <p:cNvSpPr txBox="1"/>
          <p:nvPr/>
        </p:nvSpPr>
        <p:spPr>
          <a:xfrm>
            <a:off x="6699854" y="764704"/>
            <a:ext cx="2336641" cy="3970318"/>
          </a:xfrm>
          <a:prstGeom prst="rect">
            <a:avLst/>
          </a:prstGeom>
          <a:noFill/>
        </p:spPr>
        <p:txBody>
          <a:bodyPr wrap="square">
            <a:spAutoFit/>
          </a:bodyPr>
          <a:lstStyle/>
          <a:p>
            <a:r>
              <a:rPr lang="pt-BR" b="0" i="0" dirty="0">
                <a:effectLst/>
                <a:latin typeface="Raleway" pitchFamily="2" charset="0"/>
              </a:rPr>
              <a:t>Não saber aceitar o fim de um casamento de oito anos. Isso levou Neri da Rosa, 32 anos, a assassinar o próprio filho, Davi Gabriel Franco da Rosa, 4 anos, e cometer suicídio em seguida, para supostamente se vingar da ex-mulher. </a:t>
            </a:r>
            <a:endParaRPr lang="pt-BR" dirty="0"/>
          </a:p>
        </p:txBody>
      </p:sp>
      <p:sp>
        <p:nvSpPr>
          <p:cNvPr id="10" name="CaixaDeTexto 9">
            <a:extLst>
              <a:ext uri="{FF2B5EF4-FFF2-40B4-BE49-F238E27FC236}">
                <a16:creationId xmlns:a16="http://schemas.microsoft.com/office/drawing/2014/main" id="{5A5BF016-95D2-E8B7-052F-F65521769294}"/>
              </a:ext>
            </a:extLst>
          </p:cNvPr>
          <p:cNvSpPr txBox="1"/>
          <p:nvPr/>
        </p:nvSpPr>
        <p:spPr>
          <a:xfrm>
            <a:off x="467544" y="5831769"/>
            <a:ext cx="8424935" cy="646331"/>
          </a:xfrm>
          <a:prstGeom prst="rect">
            <a:avLst/>
          </a:prstGeom>
          <a:noFill/>
        </p:spPr>
        <p:txBody>
          <a:bodyPr wrap="square">
            <a:spAutoFit/>
          </a:bodyPr>
          <a:lstStyle/>
          <a:p>
            <a:r>
              <a:rPr lang="pt-BR" dirty="0"/>
              <a:t>https://tribunapr.uol.com.br/noticias/seguranca/pai-mata-filho-de-quatro-anos-para-se-vingar-da-ex-mulher-e-depois-se-suicida-em-piraquara/</a:t>
            </a:r>
          </a:p>
        </p:txBody>
      </p:sp>
    </p:spTree>
    <p:extLst>
      <p:ext uri="{BB962C8B-B14F-4D97-AF65-F5344CB8AC3E}">
        <p14:creationId xmlns:p14="http://schemas.microsoft.com/office/powerpoint/2010/main" val="3082811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BB0978-5EEF-45E5-9078-DE66B6ADB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8" y="104775"/>
            <a:ext cx="7067550" cy="3324225"/>
          </a:xfrm>
          <a:prstGeom prst="rect">
            <a:avLst/>
          </a:prstGeom>
        </p:spPr>
      </p:pic>
      <p:sp>
        <p:nvSpPr>
          <p:cNvPr id="6" name="CaixaDeTexto 5">
            <a:extLst>
              <a:ext uri="{FF2B5EF4-FFF2-40B4-BE49-F238E27FC236}">
                <a16:creationId xmlns:a16="http://schemas.microsoft.com/office/drawing/2014/main" id="{B11CAFE5-9F2E-42FC-A90C-C98680FAFF00}"/>
              </a:ext>
            </a:extLst>
          </p:cNvPr>
          <p:cNvSpPr txBox="1"/>
          <p:nvPr/>
        </p:nvSpPr>
        <p:spPr>
          <a:xfrm>
            <a:off x="179512" y="3284984"/>
            <a:ext cx="8784976" cy="3200876"/>
          </a:xfrm>
          <a:prstGeom prst="rect">
            <a:avLst/>
          </a:prstGeom>
          <a:noFill/>
        </p:spPr>
        <p:txBody>
          <a:bodyPr wrap="square" rtlCol="0">
            <a:spAutoFit/>
          </a:bodyPr>
          <a:lstStyle/>
          <a:p>
            <a:pPr algn="just"/>
            <a:r>
              <a:rPr lang="pt-BR" sz="1600" dirty="0"/>
              <a:t>"</a:t>
            </a:r>
            <a:r>
              <a:rPr lang="pt-BR" sz="1600" dirty="0">
                <a:highlight>
                  <a:srgbClr val="FFFF00"/>
                </a:highlight>
              </a:rPr>
              <a:t>A criança morava com a mãe </a:t>
            </a:r>
            <a:r>
              <a:rPr lang="pt-BR" sz="1600" dirty="0"/>
              <a:t>em Santo Antônio da Platina, no Norte Pioneiro do Paraná, mas</a:t>
            </a:r>
            <a:r>
              <a:rPr lang="pt-BR" sz="1600" dirty="0">
                <a:highlight>
                  <a:srgbClr val="FFFF00"/>
                </a:highlight>
              </a:rPr>
              <a:t> o pai tinha a guarda compartilhada da criança</a:t>
            </a:r>
            <a:r>
              <a:rPr lang="pt-BR" sz="1600" dirty="0"/>
              <a:t>. Na terça-feira ele havia pego o filho na saída da escola onde estudava. Como não entregou a criança no dia seguinte conforme o combinado, Ana Carolina Campos </a:t>
            </a:r>
            <a:r>
              <a:rPr lang="pt-BR" sz="1600" dirty="0" err="1"/>
              <a:t>Patrial</a:t>
            </a:r>
            <a:r>
              <a:rPr lang="pt-BR" sz="1600" dirty="0"/>
              <a:t>, 34, que é professora na mesma escola onde o garoto estudava, procurou a polícia e relatou o sequestro do filho. Nesta quinta pela manhã, o delegado de Santo Antônio da Platina, Júlio César de Souza, descobriu que o homem estava hospedado no hotel em Ourinhos e fez contato com a polícia paulista para que cercasse o local até a chegada de uma equipe da polícia paranaense. Por volta da 11h30, os policiais pediram que a recepção do hotel fizesse contato com o quarto. Como não houve resposta, os policiais resolveram invadir o local e acabaram encontrando o corpo do menino sobre uma das camas do aposento. De acordo com um amigo da família que não quis se identificar, </a:t>
            </a:r>
            <a:r>
              <a:rPr lang="pt-BR" sz="1600" dirty="0" err="1">
                <a:highlight>
                  <a:srgbClr val="FFFF00"/>
                </a:highlight>
              </a:rPr>
              <a:t>Emmanoel</a:t>
            </a:r>
            <a:r>
              <a:rPr lang="pt-BR" sz="1600" dirty="0">
                <a:highlight>
                  <a:srgbClr val="FFFF00"/>
                </a:highlight>
              </a:rPr>
              <a:t> Ferreira possuía um histórico de transtornos e violência, além de já ter feito ameaças contra a mãe do seu filho, que por sua vez já havia registrado boletim de ocorrência contra o ex-marido</a:t>
            </a:r>
          </a:p>
          <a:p>
            <a:endParaRPr lang="pt-BR" sz="1000" dirty="0"/>
          </a:p>
        </p:txBody>
      </p:sp>
      <p:sp>
        <p:nvSpPr>
          <p:cNvPr id="8" name="Retângulo 7">
            <a:extLst>
              <a:ext uri="{FF2B5EF4-FFF2-40B4-BE49-F238E27FC236}">
                <a16:creationId xmlns:a16="http://schemas.microsoft.com/office/drawing/2014/main" id="{09B6B23E-7474-48D0-9C33-74961041C1AD}"/>
              </a:ext>
            </a:extLst>
          </p:cNvPr>
          <p:cNvSpPr/>
          <p:nvPr/>
        </p:nvSpPr>
        <p:spPr>
          <a:xfrm>
            <a:off x="135124" y="6441871"/>
            <a:ext cx="9144000" cy="246221"/>
          </a:xfrm>
          <a:prstGeom prst="rect">
            <a:avLst/>
          </a:prstGeom>
        </p:spPr>
        <p:txBody>
          <a:bodyPr wrap="square">
            <a:spAutoFit/>
          </a:bodyPr>
          <a:lstStyle/>
          <a:p>
            <a:pPr algn="ctr"/>
            <a:r>
              <a:rPr lang="pt-BR" sz="1000" dirty="0">
                <a:hlinkClick r:id="rId3"/>
              </a:rPr>
              <a:t>https://www.gazetadopovo.com.br/vida-e-cidadania/pai-mata-o-filho-e-depois-se-enforca-em-quarto-de-hotel-bx7tbfck2w4lcmzghop9fcwni</a:t>
            </a:r>
            <a:endParaRPr lang="pt-BR" sz="1000" dirty="0"/>
          </a:p>
        </p:txBody>
      </p:sp>
      <p:sp>
        <p:nvSpPr>
          <p:cNvPr id="9" name="CaixaDeTexto 8">
            <a:extLst>
              <a:ext uri="{FF2B5EF4-FFF2-40B4-BE49-F238E27FC236}">
                <a16:creationId xmlns:a16="http://schemas.microsoft.com/office/drawing/2014/main" id="{9E74EEF5-5C3A-4478-9670-0F6E315ADA2D}"/>
              </a:ext>
            </a:extLst>
          </p:cNvPr>
          <p:cNvSpPr txBox="1"/>
          <p:nvPr/>
        </p:nvSpPr>
        <p:spPr>
          <a:xfrm>
            <a:off x="6760853" y="169908"/>
            <a:ext cx="2232248"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01/10/2009</a:t>
            </a:r>
          </a:p>
        </p:txBody>
      </p:sp>
    </p:spTree>
    <p:extLst>
      <p:ext uri="{BB962C8B-B14F-4D97-AF65-F5344CB8AC3E}">
        <p14:creationId xmlns:p14="http://schemas.microsoft.com/office/powerpoint/2010/main" val="8356724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5002424-7860-415F-BC0C-817FA07BC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48" y="116632"/>
            <a:ext cx="4843300" cy="4507480"/>
          </a:xfrm>
          <a:prstGeom prst="rect">
            <a:avLst/>
          </a:prstGeom>
        </p:spPr>
      </p:pic>
      <p:sp>
        <p:nvSpPr>
          <p:cNvPr id="6" name="CaixaDeTexto 5">
            <a:extLst>
              <a:ext uri="{FF2B5EF4-FFF2-40B4-BE49-F238E27FC236}">
                <a16:creationId xmlns:a16="http://schemas.microsoft.com/office/drawing/2014/main" id="{EF93A121-CE06-4E01-A54B-A7740D1210B5}"/>
              </a:ext>
            </a:extLst>
          </p:cNvPr>
          <p:cNvSpPr txBox="1"/>
          <p:nvPr/>
        </p:nvSpPr>
        <p:spPr>
          <a:xfrm>
            <a:off x="6748076" y="23911"/>
            <a:ext cx="2376264"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17/06/2019</a:t>
            </a:r>
          </a:p>
        </p:txBody>
      </p:sp>
      <p:pic>
        <p:nvPicPr>
          <p:cNvPr id="8" name="Imagem 7">
            <a:extLst>
              <a:ext uri="{FF2B5EF4-FFF2-40B4-BE49-F238E27FC236}">
                <a16:creationId xmlns:a16="http://schemas.microsoft.com/office/drawing/2014/main" id="{F4EC95ED-27F5-42FA-B720-7B239B8D9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01" y="4838765"/>
            <a:ext cx="6619875" cy="866775"/>
          </a:xfrm>
          <a:prstGeom prst="rect">
            <a:avLst/>
          </a:prstGeom>
        </p:spPr>
      </p:pic>
      <p:sp>
        <p:nvSpPr>
          <p:cNvPr id="9" name="Retângulo 8">
            <a:extLst>
              <a:ext uri="{FF2B5EF4-FFF2-40B4-BE49-F238E27FC236}">
                <a16:creationId xmlns:a16="http://schemas.microsoft.com/office/drawing/2014/main" id="{99FCB512-A88A-4DC5-9F77-443BEFCA3B60}"/>
              </a:ext>
            </a:extLst>
          </p:cNvPr>
          <p:cNvSpPr/>
          <p:nvPr/>
        </p:nvSpPr>
        <p:spPr>
          <a:xfrm>
            <a:off x="160748" y="5949280"/>
            <a:ext cx="8765274" cy="369332"/>
          </a:xfrm>
          <a:prstGeom prst="rect">
            <a:avLst/>
          </a:prstGeom>
        </p:spPr>
        <p:txBody>
          <a:bodyPr wrap="square">
            <a:spAutoFit/>
          </a:bodyPr>
          <a:lstStyle/>
          <a:p>
            <a:r>
              <a:rPr lang="pt-BR" dirty="0">
                <a:hlinkClick r:id="rId4"/>
              </a:rPr>
              <a:t>https://correiodaamazonia.com/pai-mata-filho-de-6-anos-com-marretadas-na-cabeca/</a:t>
            </a:r>
            <a:endParaRPr lang="pt-BR" dirty="0"/>
          </a:p>
        </p:txBody>
      </p:sp>
    </p:spTree>
    <p:extLst>
      <p:ext uri="{BB962C8B-B14F-4D97-AF65-F5344CB8AC3E}">
        <p14:creationId xmlns:p14="http://schemas.microsoft.com/office/powerpoint/2010/main" val="12247369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EF93A121-CE06-4E01-A54B-A7740D1210B5}"/>
              </a:ext>
            </a:extLst>
          </p:cNvPr>
          <p:cNvSpPr txBox="1"/>
          <p:nvPr/>
        </p:nvSpPr>
        <p:spPr>
          <a:xfrm>
            <a:off x="6748076" y="23911"/>
            <a:ext cx="2376264"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17/06/2019</a:t>
            </a:r>
          </a:p>
        </p:txBody>
      </p:sp>
      <p:pic>
        <p:nvPicPr>
          <p:cNvPr id="3" name="Imagem 2">
            <a:extLst>
              <a:ext uri="{FF2B5EF4-FFF2-40B4-BE49-F238E27FC236}">
                <a16:creationId xmlns:a16="http://schemas.microsoft.com/office/drawing/2014/main" id="{CE5A473E-C4E1-440F-96D2-8670861F0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588" y="23911"/>
            <a:ext cx="5966866" cy="4917257"/>
          </a:xfrm>
          <a:prstGeom prst="rect">
            <a:avLst/>
          </a:prstGeom>
        </p:spPr>
      </p:pic>
      <p:sp>
        <p:nvSpPr>
          <p:cNvPr id="10" name="CaixaDeTexto 9">
            <a:extLst>
              <a:ext uri="{FF2B5EF4-FFF2-40B4-BE49-F238E27FC236}">
                <a16:creationId xmlns:a16="http://schemas.microsoft.com/office/drawing/2014/main" id="{8E3EC9BA-3B57-4A4D-8ECC-5C9AADD56CBF}"/>
              </a:ext>
            </a:extLst>
          </p:cNvPr>
          <p:cNvSpPr txBox="1"/>
          <p:nvPr/>
        </p:nvSpPr>
        <p:spPr>
          <a:xfrm>
            <a:off x="395536" y="5157192"/>
            <a:ext cx="8352928" cy="1200329"/>
          </a:xfrm>
          <a:prstGeom prst="rect">
            <a:avLst/>
          </a:prstGeom>
          <a:noFill/>
        </p:spPr>
        <p:txBody>
          <a:bodyPr wrap="square">
            <a:spAutoFit/>
          </a:bodyPr>
          <a:lstStyle/>
          <a:p>
            <a:r>
              <a:rPr lang="pt-BR" dirty="0">
                <a:hlinkClick r:id="rId3"/>
              </a:rPr>
              <a:t>http://encarando.com/noticias/piaui/14353/empresario-acusado-de-estuprar-o-proprio-filho-afirma-que-foi-vitima-de-vagabundagem-da-justica</a:t>
            </a:r>
            <a:r>
              <a:rPr lang="pt-BR" dirty="0"/>
              <a:t> </a:t>
            </a:r>
          </a:p>
          <a:p>
            <a:r>
              <a:rPr lang="pt-BR" dirty="0">
                <a:hlinkClick r:id="rId4"/>
              </a:rPr>
              <a:t>https://www.saraivareporter.com/index.php?option=com_content&amp;view=article&amp;id=26952:2019-06-14-18-22-55&amp;catid=39:quentinhas&amp;Itemid=57</a:t>
            </a:r>
            <a:r>
              <a:rPr lang="pt-BR" dirty="0"/>
              <a:t> </a:t>
            </a:r>
          </a:p>
        </p:txBody>
      </p:sp>
    </p:spTree>
    <p:extLst>
      <p:ext uri="{BB962C8B-B14F-4D97-AF65-F5344CB8AC3E}">
        <p14:creationId xmlns:p14="http://schemas.microsoft.com/office/powerpoint/2010/main" val="20447044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F915FE39-A3F7-48F6-896B-4794B85D43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0"/>
            <a:ext cx="5373204" cy="4658733"/>
          </a:xfrm>
        </p:spPr>
      </p:pic>
      <p:sp>
        <p:nvSpPr>
          <p:cNvPr id="6" name="CaixaDeTexto 5">
            <a:extLst>
              <a:ext uri="{FF2B5EF4-FFF2-40B4-BE49-F238E27FC236}">
                <a16:creationId xmlns:a16="http://schemas.microsoft.com/office/drawing/2014/main" id="{2E618033-3292-44F5-9D4D-1871E00BABAD}"/>
              </a:ext>
            </a:extLst>
          </p:cNvPr>
          <p:cNvSpPr txBox="1"/>
          <p:nvPr/>
        </p:nvSpPr>
        <p:spPr>
          <a:xfrm>
            <a:off x="6387972" y="0"/>
            <a:ext cx="2736304" cy="646331"/>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600" b="1" dirty="0"/>
              <a:t>18/06/2019</a:t>
            </a:r>
          </a:p>
        </p:txBody>
      </p:sp>
      <p:pic>
        <p:nvPicPr>
          <p:cNvPr id="8" name="Imagem 7">
            <a:extLst>
              <a:ext uri="{FF2B5EF4-FFF2-40B4-BE49-F238E27FC236}">
                <a16:creationId xmlns:a16="http://schemas.microsoft.com/office/drawing/2014/main" id="{C15E8584-96DB-4B1D-8863-E07CB4100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658733"/>
            <a:ext cx="6705600" cy="1362075"/>
          </a:xfrm>
          <a:prstGeom prst="rect">
            <a:avLst/>
          </a:prstGeom>
        </p:spPr>
      </p:pic>
      <p:sp>
        <p:nvSpPr>
          <p:cNvPr id="9" name="Retângulo 8">
            <a:extLst>
              <a:ext uri="{FF2B5EF4-FFF2-40B4-BE49-F238E27FC236}">
                <a16:creationId xmlns:a16="http://schemas.microsoft.com/office/drawing/2014/main" id="{6DD65646-18F5-44C4-8B26-7359A57E9184}"/>
              </a:ext>
            </a:extLst>
          </p:cNvPr>
          <p:cNvSpPr/>
          <p:nvPr/>
        </p:nvSpPr>
        <p:spPr>
          <a:xfrm>
            <a:off x="227854" y="6050149"/>
            <a:ext cx="8688291" cy="646331"/>
          </a:xfrm>
          <a:prstGeom prst="rect">
            <a:avLst/>
          </a:prstGeom>
        </p:spPr>
        <p:txBody>
          <a:bodyPr wrap="square">
            <a:spAutoFit/>
          </a:bodyPr>
          <a:lstStyle/>
          <a:p>
            <a:r>
              <a:rPr lang="pt-BR" dirty="0">
                <a:hlinkClick r:id="rId4"/>
              </a:rPr>
              <a:t>https://www.acritica.com/channels/hoje/news/menino-pode-ter-sido-enterrado-ainda-vivo-pelo-pai-informa-delegado</a:t>
            </a:r>
            <a:endParaRPr lang="pt-BR" dirty="0"/>
          </a:p>
        </p:txBody>
      </p:sp>
    </p:spTree>
    <p:extLst>
      <p:ext uri="{BB962C8B-B14F-4D97-AF65-F5344CB8AC3E}">
        <p14:creationId xmlns:p14="http://schemas.microsoft.com/office/powerpoint/2010/main" val="9218152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ATRICIA\Desktop\crimes\Nova pasta\70489349_2463942230352553_60519783989206056961_n.jpg"/>
          <p:cNvPicPr>
            <a:picLocks noChangeAspect="1" noChangeArrowheads="1"/>
          </p:cNvPicPr>
          <p:nvPr/>
        </p:nvPicPr>
        <p:blipFill>
          <a:blip r:embed="rId2" cstate="print"/>
          <a:srcRect/>
          <a:stretch>
            <a:fillRect/>
          </a:stretch>
        </p:blipFill>
        <p:spPr bwMode="auto">
          <a:xfrm>
            <a:off x="0" y="0"/>
            <a:ext cx="5866465" cy="4464298"/>
          </a:xfrm>
          <a:prstGeom prst="rect">
            <a:avLst/>
          </a:prstGeom>
          <a:noFill/>
        </p:spPr>
      </p:pic>
      <p:sp>
        <p:nvSpPr>
          <p:cNvPr id="6" name="CaixaDeTexto 5"/>
          <p:cNvSpPr txBox="1"/>
          <p:nvPr/>
        </p:nvSpPr>
        <p:spPr>
          <a:xfrm>
            <a:off x="5359841" y="806707"/>
            <a:ext cx="3742737" cy="5909310"/>
          </a:xfrm>
          <a:prstGeom prst="rect">
            <a:avLst/>
          </a:prstGeom>
          <a:noFill/>
        </p:spPr>
        <p:txBody>
          <a:bodyPr wrap="square" rtlCol="0">
            <a:spAutoFit/>
          </a:bodyPr>
          <a:lstStyle/>
          <a:p>
            <a:pPr algn="just"/>
            <a:r>
              <a:rPr lang="pt-BR" b="1" i="1" dirty="0">
                <a:highlight>
                  <a:srgbClr val="FFFF00"/>
                </a:highlight>
              </a:rPr>
              <a:t>“Nós dois trouxas [que seria ele e a criança] esperando por você e você só alegria, felicidade, prazer, tardes maravilhosas. Espero que tenham sido boas porque jamais terá isso [novamente]. Falei que ia acabar desgraçando a vida de sua família”</a:t>
            </a:r>
          </a:p>
          <a:p>
            <a:pPr algn="just"/>
            <a:r>
              <a:rPr lang="pt-BR" i="1" dirty="0"/>
              <a:t>Após a separação, Neri, que era mecânico industrial, costumava ficar com Davi durante os fins de semana. No sábado (15), </a:t>
            </a:r>
            <a:r>
              <a:rPr lang="pt-BR" i="1" dirty="0">
                <a:highlight>
                  <a:srgbClr val="FFFF00"/>
                </a:highlight>
              </a:rPr>
              <a:t>ele</a:t>
            </a:r>
            <a:r>
              <a:rPr lang="pt-BR" b="1" i="1" dirty="0">
                <a:highlight>
                  <a:srgbClr val="FFFF00"/>
                </a:highlight>
              </a:rPr>
              <a:t> buscou a criança</a:t>
            </a:r>
            <a:r>
              <a:rPr lang="pt-BR" i="1" dirty="0">
                <a:highlight>
                  <a:srgbClr val="FFFF00"/>
                </a:highlight>
              </a:rPr>
              <a:t> e perguntou sobre a mãe do garoto, que não estava em casa. Em seguida, ambos seguiram para a </a:t>
            </a:r>
            <a:r>
              <a:rPr lang="pt-BR" b="1" i="1" dirty="0">
                <a:highlight>
                  <a:srgbClr val="FFFF00"/>
                </a:highlight>
              </a:rPr>
              <a:t>casa do pai</a:t>
            </a:r>
            <a:r>
              <a:rPr lang="pt-BR" i="1" dirty="0">
                <a:highlight>
                  <a:srgbClr val="FFFF00"/>
                </a:highlight>
              </a:rPr>
              <a:t>. </a:t>
            </a:r>
          </a:p>
          <a:p>
            <a:pPr algn="just"/>
            <a:r>
              <a:rPr lang="pt-BR" i="1" dirty="0"/>
              <a:t>No domingo, sem notícias do filho, a mãe de Davi foi até a casa da ex-sogra ao lado do irmão para ver o que estava acontecendo. Ao chegar lá, uma terrível surpresa: </a:t>
            </a:r>
            <a:r>
              <a:rPr lang="pt-BR" i="1" dirty="0">
                <a:highlight>
                  <a:srgbClr val="FFFF00"/>
                </a:highlight>
              </a:rPr>
              <a:t>o </a:t>
            </a:r>
            <a:r>
              <a:rPr lang="pt-BR" b="1" i="1" dirty="0">
                <a:highlight>
                  <a:srgbClr val="FFFF00"/>
                </a:highlight>
              </a:rPr>
              <a:t>pai matou o filho</a:t>
            </a:r>
            <a:r>
              <a:rPr lang="pt-BR" i="1" dirty="0">
                <a:highlight>
                  <a:srgbClr val="FFFF00"/>
                </a:highlight>
              </a:rPr>
              <a:t> para se vingar pela separação</a:t>
            </a:r>
            <a:r>
              <a:rPr lang="pt-BR" i="1" dirty="0"/>
              <a:t>.”</a:t>
            </a:r>
            <a:endParaRPr lang="pt-BR" b="1" i="1" dirty="0"/>
          </a:p>
        </p:txBody>
      </p:sp>
      <p:sp>
        <p:nvSpPr>
          <p:cNvPr id="7" name="CaixaDeTexto 6"/>
          <p:cNvSpPr txBox="1"/>
          <p:nvPr/>
        </p:nvSpPr>
        <p:spPr>
          <a:xfrm>
            <a:off x="179512" y="5013176"/>
            <a:ext cx="5760640" cy="577081"/>
          </a:xfrm>
          <a:prstGeom prst="rect">
            <a:avLst/>
          </a:prstGeom>
          <a:noFill/>
        </p:spPr>
        <p:txBody>
          <a:bodyPr wrap="square" rtlCol="0">
            <a:spAutoFit/>
          </a:bodyPr>
          <a:lstStyle/>
          <a:p>
            <a:r>
              <a:rPr lang="pt-BR" sz="1050" dirty="0"/>
              <a:t>https://ricmais.com.br/noticias/seguranca/piraquara-pai-mata-filho-esganado/</a:t>
            </a:r>
          </a:p>
          <a:p>
            <a:endParaRPr lang="pt-BR" sz="1050" dirty="0"/>
          </a:p>
          <a:p>
            <a:r>
              <a:rPr lang="pt-BR" sz="1050" dirty="0"/>
              <a:t>https://ricmais.com.br/noticias/seguranca/pai-mata-filho/</a:t>
            </a:r>
          </a:p>
        </p:txBody>
      </p:sp>
      <p:sp>
        <p:nvSpPr>
          <p:cNvPr id="5" name="CaixaDeTexto 4"/>
          <p:cNvSpPr txBox="1"/>
          <p:nvPr/>
        </p:nvSpPr>
        <p:spPr>
          <a:xfrm>
            <a:off x="5961559" y="38441"/>
            <a:ext cx="3147921" cy="707886"/>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4000" b="1" dirty="0"/>
              <a:t>18/06/2019</a:t>
            </a:r>
          </a:p>
        </p:txBody>
      </p:sp>
      <p:sp>
        <p:nvSpPr>
          <p:cNvPr id="8" name="CaixaDeTexto 7">
            <a:extLst>
              <a:ext uri="{FF2B5EF4-FFF2-40B4-BE49-F238E27FC236}">
                <a16:creationId xmlns:a16="http://schemas.microsoft.com/office/drawing/2014/main" id="{EA0FAFE6-DECE-E319-3518-C8BA41C596A2}"/>
              </a:ext>
            </a:extLst>
          </p:cNvPr>
          <p:cNvSpPr txBox="1"/>
          <p:nvPr/>
        </p:nvSpPr>
        <p:spPr>
          <a:xfrm>
            <a:off x="251520" y="5769803"/>
            <a:ext cx="4601360" cy="369332"/>
          </a:xfrm>
          <a:prstGeom prst="rect">
            <a:avLst/>
          </a:prstGeom>
          <a:noFill/>
        </p:spPr>
        <p:txBody>
          <a:bodyPr wrap="square">
            <a:spAutoFit/>
          </a:bodyPr>
          <a:lstStyle/>
          <a:p>
            <a:r>
              <a:rPr lang="pt-BR" sz="900" dirty="0"/>
              <a:t>https://www.carajasojornal.com.br/policia/item/14847-pai-mata-filho-e-se-suicida-por-nao-aceitar-separacao.html</a:t>
            </a:r>
          </a:p>
        </p:txBody>
      </p:sp>
    </p:spTree>
    <p:extLst>
      <p:ext uri="{BB962C8B-B14F-4D97-AF65-F5344CB8AC3E}">
        <p14:creationId xmlns:p14="http://schemas.microsoft.com/office/powerpoint/2010/main" val="9856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2" cstate="print"/>
          <a:srcRect/>
          <a:stretch>
            <a:fillRect/>
          </a:stretch>
        </p:blipFill>
        <p:spPr bwMode="auto">
          <a:xfrm>
            <a:off x="110793" y="2840312"/>
            <a:ext cx="8136904" cy="3016266"/>
          </a:xfrm>
          <a:prstGeom prst="rect">
            <a:avLst/>
          </a:prstGeom>
          <a:noFill/>
          <a:ln w="9525">
            <a:noFill/>
            <a:miter lim="800000"/>
            <a:headEnd/>
            <a:tailEnd/>
          </a:ln>
        </p:spPr>
      </p:pic>
      <p:pic>
        <p:nvPicPr>
          <p:cNvPr id="36871" name="Picture 7"/>
          <p:cNvPicPr>
            <a:picLocks noChangeAspect="1" noChangeArrowheads="1"/>
          </p:cNvPicPr>
          <p:nvPr/>
        </p:nvPicPr>
        <p:blipFill>
          <a:blip r:embed="rId3" cstate="print"/>
          <a:srcRect/>
          <a:stretch>
            <a:fillRect/>
          </a:stretch>
        </p:blipFill>
        <p:spPr bwMode="auto">
          <a:xfrm>
            <a:off x="107837" y="44629"/>
            <a:ext cx="7243341" cy="2795683"/>
          </a:xfrm>
          <a:prstGeom prst="rect">
            <a:avLst/>
          </a:prstGeom>
          <a:noFill/>
          <a:ln w="9525">
            <a:noFill/>
            <a:miter lim="800000"/>
            <a:headEnd/>
            <a:tailEnd/>
          </a:ln>
        </p:spPr>
      </p:pic>
      <p:sp>
        <p:nvSpPr>
          <p:cNvPr id="2" name="CaixaDeTexto 1">
            <a:extLst>
              <a:ext uri="{FF2B5EF4-FFF2-40B4-BE49-F238E27FC236}">
                <a16:creationId xmlns:a16="http://schemas.microsoft.com/office/drawing/2014/main" id="{FFAE4FA1-24C1-4E8E-99FD-74294EA3E8FC}"/>
              </a:ext>
            </a:extLst>
          </p:cNvPr>
          <p:cNvSpPr txBox="1"/>
          <p:nvPr/>
        </p:nvSpPr>
        <p:spPr>
          <a:xfrm>
            <a:off x="7180367" y="22930"/>
            <a:ext cx="1954381" cy="523220"/>
          </a:xfrm>
          <a:prstGeom prst="rect">
            <a:avLst/>
          </a:prstGeom>
          <a:solidFill>
            <a:schemeClr val="accent6">
              <a:lumMod val="20000"/>
              <a:lumOff val="80000"/>
            </a:schemeClr>
          </a:solidFill>
          <a:ln w="76200">
            <a:solidFill>
              <a:schemeClr val="tx1"/>
            </a:solidFill>
          </a:ln>
        </p:spPr>
        <p:txBody>
          <a:bodyPr wrap="none" rtlCol="0">
            <a:spAutoFit/>
          </a:bodyPr>
          <a:lstStyle/>
          <a:p>
            <a:r>
              <a:rPr lang="pt-BR" sz="2800" b="1" dirty="0"/>
              <a:t>03/08/2019</a:t>
            </a:r>
          </a:p>
        </p:txBody>
      </p:sp>
      <p:sp>
        <p:nvSpPr>
          <p:cNvPr id="3" name="CaixaDeTexto 2">
            <a:extLst>
              <a:ext uri="{FF2B5EF4-FFF2-40B4-BE49-F238E27FC236}">
                <a16:creationId xmlns:a16="http://schemas.microsoft.com/office/drawing/2014/main" id="{9AF3885F-CF6C-412D-8B27-32C33530734E}"/>
              </a:ext>
            </a:extLst>
          </p:cNvPr>
          <p:cNvSpPr txBox="1"/>
          <p:nvPr/>
        </p:nvSpPr>
        <p:spPr>
          <a:xfrm>
            <a:off x="467544" y="6165304"/>
            <a:ext cx="8410202" cy="646331"/>
          </a:xfrm>
          <a:prstGeom prst="rect">
            <a:avLst/>
          </a:prstGeom>
          <a:noFill/>
        </p:spPr>
        <p:txBody>
          <a:bodyPr wrap="square" rtlCol="0">
            <a:spAutoFit/>
          </a:bodyPr>
          <a:lstStyle/>
          <a:p>
            <a:r>
              <a:rPr lang="pt-BR" dirty="0">
                <a:hlinkClick r:id="rId4"/>
              </a:rPr>
              <a:t>https://www.metropoles.com/brasil/rio-pai-entrega-filha-morta-em-hospital-e-pede-para-ser-preso</a:t>
            </a:r>
            <a:endParaRPr lang="pt-BR" dirty="0"/>
          </a:p>
        </p:txBody>
      </p:sp>
    </p:spTree>
    <p:extLst>
      <p:ext uri="{BB962C8B-B14F-4D97-AF65-F5344CB8AC3E}">
        <p14:creationId xmlns:p14="http://schemas.microsoft.com/office/powerpoint/2010/main" val="29743212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72F881A0-EFCB-4849-8BD0-069F78A2F1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31804"/>
            <a:ext cx="5360975" cy="5143302"/>
          </a:xfrm>
        </p:spPr>
      </p:pic>
      <p:pic>
        <p:nvPicPr>
          <p:cNvPr id="7" name="Imagem 6">
            <a:extLst>
              <a:ext uri="{FF2B5EF4-FFF2-40B4-BE49-F238E27FC236}">
                <a16:creationId xmlns:a16="http://schemas.microsoft.com/office/drawing/2014/main" id="{42A69FC7-EB5E-4E04-8D61-BA2995DEA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358" y="4948030"/>
            <a:ext cx="5229225" cy="1495425"/>
          </a:xfrm>
          <a:prstGeom prst="rect">
            <a:avLst/>
          </a:prstGeom>
        </p:spPr>
      </p:pic>
      <p:sp>
        <p:nvSpPr>
          <p:cNvPr id="8" name="CaixaDeTexto 7">
            <a:extLst>
              <a:ext uri="{FF2B5EF4-FFF2-40B4-BE49-F238E27FC236}">
                <a16:creationId xmlns:a16="http://schemas.microsoft.com/office/drawing/2014/main" id="{8C5A2766-563E-4D2B-8EFE-66A369967AA4}"/>
              </a:ext>
            </a:extLst>
          </p:cNvPr>
          <p:cNvSpPr txBox="1"/>
          <p:nvPr/>
        </p:nvSpPr>
        <p:spPr>
          <a:xfrm>
            <a:off x="6567492" y="31804"/>
            <a:ext cx="2520280" cy="646331"/>
          </a:xfrm>
          <a:prstGeom prst="rect">
            <a:avLst/>
          </a:prstGeom>
          <a:solidFill>
            <a:schemeClr val="accent6">
              <a:lumMod val="20000"/>
              <a:lumOff val="80000"/>
            </a:schemeClr>
          </a:solidFill>
          <a:ln w="76200">
            <a:solidFill>
              <a:schemeClr val="tx1"/>
            </a:solidFill>
          </a:ln>
        </p:spPr>
        <p:txBody>
          <a:bodyPr wrap="square" rtlCol="0">
            <a:spAutoFit/>
          </a:bodyPr>
          <a:lstStyle/>
          <a:p>
            <a:r>
              <a:rPr lang="pt-BR" sz="3600" b="1" dirty="0"/>
              <a:t>03/08/2019</a:t>
            </a:r>
          </a:p>
        </p:txBody>
      </p:sp>
      <p:sp>
        <p:nvSpPr>
          <p:cNvPr id="9" name="CaixaDeTexto 8">
            <a:extLst>
              <a:ext uri="{FF2B5EF4-FFF2-40B4-BE49-F238E27FC236}">
                <a16:creationId xmlns:a16="http://schemas.microsoft.com/office/drawing/2014/main" id="{07CDBF5F-B3D0-41BF-A4B0-1A342E4B82F7}"/>
              </a:ext>
            </a:extLst>
          </p:cNvPr>
          <p:cNvSpPr txBox="1"/>
          <p:nvPr/>
        </p:nvSpPr>
        <p:spPr>
          <a:xfrm>
            <a:off x="179512" y="6227708"/>
            <a:ext cx="8568952" cy="646331"/>
          </a:xfrm>
          <a:prstGeom prst="rect">
            <a:avLst/>
          </a:prstGeom>
          <a:noFill/>
        </p:spPr>
        <p:txBody>
          <a:bodyPr wrap="square" rtlCol="0">
            <a:spAutoFit/>
          </a:bodyPr>
          <a:lstStyle/>
          <a:p>
            <a:r>
              <a:rPr lang="pt-BR" dirty="0">
                <a:hlinkClick r:id="rId4"/>
              </a:rPr>
              <a:t>https://veja.abril.com.br/brasil/pai-e-madrasta-sao-presos-no-rio-por-torturar-e-matar-crianca-de-6-anos/</a:t>
            </a:r>
            <a:endParaRPr lang="pt-BR" dirty="0"/>
          </a:p>
        </p:txBody>
      </p:sp>
    </p:spTree>
    <p:extLst>
      <p:ext uri="{BB962C8B-B14F-4D97-AF65-F5344CB8AC3E}">
        <p14:creationId xmlns:p14="http://schemas.microsoft.com/office/powerpoint/2010/main" val="14705111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373E6C92-9D87-4DD0-9C84-DA5FD2A4B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6632"/>
            <a:ext cx="6496050" cy="4581525"/>
          </a:xfrm>
          <a:prstGeom prst="rect">
            <a:avLst/>
          </a:prstGeom>
        </p:spPr>
      </p:pic>
      <p:pic>
        <p:nvPicPr>
          <p:cNvPr id="7" name="Imagem 6">
            <a:extLst>
              <a:ext uri="{FF2B5EF4-FFF2-40B4-BE49-F238E27FC236}">
                <a16:creationId xmlns:a16="http://schemas.microsoft.com/office/drawing/2014/main" id="{5F01216D-75CB-46E6-8614-C9BCCFD95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698157"/>
            <a:ext cx="6415087" cy="952500"/>
          </a:xfrm>
          <a:prstGeom prst="rect">
            <a:avLst/>
          </a:prstGeom>
        </p:spPr>
      </p:pic>
      <p:sp>
        <p:nvSpPr>
          <p:cNvPr id="8" name="CaixaDeTexto 7">
            <a:extLst>
              <a:ext uri="{FF2B5EF4-FFF2-40B4-BE49-F238E27FC236}">
                <a16:creationId xmlns:a16="http://schemas.microsoft.com/office/drawing/2014/main" id="{FA6FE688-1E15-4CD8-848A-BDEC1147C60F}"/>
              </a:ext>
            </a:extLst>
          </p:cNvPr>
          <p:cNvSpPr txBox="1"/>
          <p:nvPr/>
        </p:nvSpPr>
        <p:spPr>
          <a:xfrm>
            <a:off x="6747570" y="61568"/>
            <a:ext cx="2376264"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21/08/2019</a:t>
            </a:r>
          </a:p>
        </p:txBody>
      </p:sp>
      <p:sp>
        <p:nvSpPr>
          <p:cNvPr id="9" name="Retângulo 8">
            <a:extLst>
              <a:ext uri="{FF2B5EF4-FFF2-40B4-BE49-F238E27FC236}">
                <a16:creationId xmlns:a16="http://schemas.microsoft.com/office/drawing/2014/main" id="{8C5D8913-B2A0-4154-B48C-455154EC8C3F}"/>
              </a:ext>
            </a:extLst>
          </p:cNvPr>
          <p:cNvSpPr/>
          <p:nvPr/>
        </p:nvSpPr>
        <p:spPr>
          <a:xfrm>
            <a:off x="251520" y="5734997"/>
            <a:ext cx="8712968" cy="646331"/>
          </a:xfrm>
          <a:prstGeom prst="rect">
            <a:avLst/>
          </a:prstGeom>
        </p:spPr>
        <p:txBody>
          <a:bodyPr wrap="square">
            <a:spAutoFit/>
          </a:bodyPr>
          <a:lstStyle/>
          <a:p>
            <a:r>
              <a:rPr lang="pt-BR" dirty="0">
                <a:hlinkClick r:id="rId4"/>
              </a:rPr>
              <a:t>https://www.hojeemdia.com.br/horizontes/mulher-chega-em-casa-e-encontra-ex-marido-e-filho-de-2-anos-enforcados-lado-a-lado-1.736889</a:t>
            </a:r>
            <a:endParaRPr lang="pt-BR" dirty="0"/>
          </a:p>
        </p:txBody>
      </p:sp>
    </p:spTree>
    <p:extLst>
      <p:ext uri="{BB962C8B-B14F-4D97-AF65-F5344CB8AC3E}">
        <p14:creationId xmlns:p14="http://schemas.microsoft.com/office/powerpoint/2010/main" val="13120327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ATRICIA\Desktop\Sem título.jpg"/>
          <p:cNvPicPr>
            <a:picLocks noChangeAspect="1" noChangeArrowheads="1"/>
          </p:cNvPicPr>
          <p:nvPr/>
        </p:nvPicPr>
        <p:blipFill>
          <a:blip r:embed="rId2" cstate="print"/>
          <a:srcRect/>
          <a:stretch>
            <a:fillRect/>
          </a:stretch>
        </p:blipFill>
        <p:spPr bwMode="auto">
          <a:xfrm>
            <a:off x="179512" y="260648"/>
            <a:ext cx="5295007" cy="5521642"/>
          </a:xfrm>
          <a:prstGeom prst="rect">
            <a:avLst/>
          </a:prstGeom>
          <a:noFill/>
        </p:spPr>
      </p:pic>
      <p:sp>
        <p:nvSpPr>
          <p:cNvPr id="5" name="Retângulo 4"/>
          <p:cNvSpPr/>
          <p:nvPr/>
        </p:nvSpPr>
        <p:spPr>
          <a:xfrm>
            <a:off x="5596836" y="1102006"/>
            <a:ext cx="3240360" cy="5232202"/>
          </a:xfrm>
          <a:prstGeom prst="rect">
            <a:avLst/>
          </a:prstGeom>
        </p:spPr>
        <p:txBody>
          <a:bodyPr wrap="square">
            <a:spAutoFit/>
          </a:bodyPr>
          <a:lstStyle/>
          <a:p>
            <a:pPr algn="ctr"/>
            <a:r>
              <a:rPr lang="pt-BR" sz="2800" b="1" i="1" dirty="0"/>
              <a:t>“Você não se arrependeu, mas vai sentir arrependimento agora como eu senti… </a:t>
            </a:r>
            <a:r>
              <a:rPr lang="pt-BR" sz="2800" b="1" i="1" dirty="0">
                <a:highlight>
                  <a:srgbClr val="FFFF00"/>
                </a:highlight>
              </a:rPr>
              <a:t>Aprenda a ter respeito… Decisão e consequência</a:t>
            </a:r>
            <a:r>
              <a:rPr lang="pt-BR" sz="2800" b="1" i="1" dirty="0"/>
              <a:t>”</a:t>
            </a:r>
          </a:p>
          <a:p>
            <a:pPr algn="ctr"/>
            <a:endParaRPr lang="pt-BR" sz="2800" b="1" i="1" dirty="0"/>
          </a:p>
          <a:p>
            <a:br>
              <a:rPr lang="pt-BR" dirty="0"/>
            </a:br>
            <a:endParaRPr lang="pt-BR" dirty="0"/>
          </a:p>
          <a:p>
            <a:endParaRPr lang="pt-BR" dirty="0"/>
          </a:p>
        </p:txBody>
      </p:sp>
      <p:sp>
        <p:nvSpPr>
          <p:cNvPr id="6" name="CaixaDeTexto 5"/>
          <p:cNvSpPr txBox="1"/>
          <p:nvPr/>
        </p:nvSpPr>
        <p:spPr>
          <a:xfrm>
            <a:off x="251520" y="5733256"/>
            <a:ext cx="8712968" cy="1200329"/>
          </a:xfrm>
          <a:prstGeom prst="rect">
            <a:avLst/>
          </a:prstGeom>
          <a:noFill/>
        </p:spPr>
        <p:txBody>
          <a:bodyPr wrap="square" rtlCol="0">
            <a:spAutoFit/>
          </a:bodyPr>
          <a:lstStyle/>
          <a:p>
            <a:r>
              <a:rPr lang="pt-BR" sz="900" u="sng" dirty="0">
                <a:hlinkClick r:id="rId3"/>
              </a:rPr>
              <a:t>http://blogdosilas.com.br/pai-assassina-filho-de-2-anos-e-depois-se-mata/</a:t>
            </a:r>
            <a:endParaRPr lang="pt-BR" sz="900" dirty="0"/>
          </a:p>
          <a:p>
            <a:r>
              <a:rPr lang="pt-BR" sz="900" u="sng" dirty="0">
                <a:hlinkClick r:id="rId4"/>
              </a:rPr>
              <a:t>http://g1.globo.com/minas-gerais/triangulo-mineiro/videos/t/todos-os-videos/v/bilhete-e-deixado-por-pai-que-matou-o-filho-e-tirou-a-propria-vida-em-patos-de-minas/7860495/</a:t>
            </a:r>
            <a:r>
              <a:rPr lang="pt-BR" sz="900" dirty="0"/>
              <a:t> </a:t>
            </a:r>
          </a:p>
          <a:p>
            <a:r>
              <a:rPr lang="pt-BR" sz="900" u="sng" dirty="0">
                <a:hlinkClick r:id="rId5"/>
              </a:rPr>
              <a:t>https://www.patoshoje.com.br/noticia/universitario-e-com-dois-empregos-quem-era-o-homem-que-matou-o-filho-e-se-matou-42587.html</a:t>
            </a:r>
            <a:r>
              <a:rPr lang="pt-BR" sz="900" dirty="0"/>
              <a:t> </a:t>
            </a:r>
          </a:p>
          <a:p>
            <a:r>
              <a:rPr lang="pt-BR" sz="900" u="sng" dirty="0">
                <a:hlinkClick r:id="rId6"/>
              </a:rPr>
              <a:t>https://www.metropoles.com/brasil/pai-deixa-carta-antes-de-matar-filho-de-2-anos-e-tirar-a-propria-vida</a:t>
            </a:r>
            <a:r>
              <a:rPr lang="pt-BR" sz="900" u="sng" dirty="0">
                <a:hlinkClick r:id="rId7"/>
              </a:rPr>
              <a:t> </a:t>
            </a:r>
            <a:endParaRPr lang="pt-BR" sz="900" dirty="0"/>
          </a:p>
          <a:p>
            <a:r>
              <a:rPr lang="pt-BR" sz="900" u="sng" dirty="0">
                <a:hlinkClick r:id="rId7"/>
              </a:rPr>
              <a:t>https://www.emaisgoias.com.br/mulher-volta-do-trabalho-e-descobre-que-marido-matou-seu-filho-de-2-anos/</a:t>
            </a:r>
            <a:r>
              <a:rPr lang="pt-BR" sz="900" dirty="0"/>
              <a:t> </a:t>
            </a:r>
          </a:p>
          <a:p>
            <a:endParaRPr lang="pt-BR" sz="900" dirty="0"/>
          </a:p>
          <a:p>
            <a:endParaRPr lang="pt-BR" sz="900" dirty="0"/>
          </a:p>
          <a:p>
            <a:endParaRPr lang="pt-BR" sz="900" dirty="0"/>
          </a:p>
        </p:txBody>
      </p:sp>
      <p:sp>
        <p:nvSpPr>
          <p:cNvPr id="2" name="CaixaDeTexto 1">
            <a:extLst>
              <a:ext uri="{FF2B5EF4-FFF2-40B4-BE49-F238E27FC236}">
                <a16:creationId xmlns:a16="http://schemas.microsoft.com/office/drawing/2014/main" id="{B70A6938-981E-4AAE-B061-EDEEB21EC8DD}"/>
              </a:ext>
            </a:extLst>
          </p:cNvPr>
          <p:cNvSpPr txBox="1"/>
          <p:nvPr/>
        </p:nvSpPr>
        <p:spPr>
          <a:xfrm>
            <a:off x="6804248" y="0"/>
            <a:ext cx="2339752"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22/08/2019</a:t>
            </a:r>
          </a:p>
        </p:txBody>
      </p:sp>
    </p:spTree>
    <p:extLst>
      <p:ext uri="{BB962C8B-B14F-4D97-AF65-F5344CB8AC3E}">
        <p14:creationId xmlns:p14="http://schemas.microsoft.com/office/powerpoint/2010/main" val="18157234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93F8D7A-B97F-44CA-B91A-19876DF83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18552"/>
            <a:ext cx="6537726" cy="1340768"/>
          </a:xfrm>
          <a:prstGeom prst="rect">
            <a:avLst/>
          </a:prstGeom>
        </p:spPr>
      </p:pic>
      <p:sp>
        <p:nvSpPr>
          <p:cNvPr id="2" name="CaixaDeTexto 1">
            <a:extLst>
              <a:ext uri="{FF2B5EF4-FFF2-40B4-BE49-F238E27FC236}">
                <a16:creationId xmlns:a16="http://schemas.microsoft.com/office/drawing/2014/main" id="{B70A6938-981E-4AAE-B061-EDEEB21EC8DD}"/>
              </a:ext>
            </a:extLst>
          </p:cNvPr>
          <p:cNvSpPr txBox="1"/>
          <p:nvPr/>
        </p:nvSpPr>
        <p:spPr>
          <a:xfrm>
            <a:off x="6804248" y="0"/>
            <a:ext cx="2339752"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23/08/2019</a:t>
            </a:r>
          </a:p>
        </p:txBody>
      </p:sp>
      <p:sp>
        <p:nvSpPr>
          <p:cNvPr id="7" name="CaixaDeTexto 6">
            <a:extLst>
              <a:ext uri="{FF2B5EF4-FFF2-40B4-BE49-F238E27FC236}">
                <a16:creationId xmlns:a16="http://schemas.microsoft.com/office/drawing/2014/main" id="{5248E323-A112-4481-A1DB-7C87FAD3082D}"/>
              </a:ext>
            </a:extLst>
          </p:cNvPr>
          <p:cNvSpPr txBox="1"/>
          <p:nvPr/>
        </p:nvSpPr>
        <p:spPr>
          <a:xfrm>
            <a:off x="683568" y="2204864"/>
            <a:ext cx="8136904" cy="2893100"/>
          </a:xfrm>
          <a:prstGeom prst="rect">
            <a:avLst/>
          </a:prstGeom>
          <a:noFill/>
        </p:spPr>
        <p:txBody>
          <a:bodyPr wrap="square" rtlCol="0">
            <a:spAutoFit/>
          </a:bodyPr>
          <a:lstStyle/>
          <a:p>
            <a:r>
              <a:rPr lang="pt-BR" sz="1400" b="0" i="0" dirty="0">
                <a:solidFill>
                  <a:srgbClr val="313541"/>
                </a:solidFill>
                <a:effectLst/>
                <a:latin typeface="helvetica neue"/>
              </a:rPr>
              <a:t>Ele é apontado como autor de um estupro contra seu próprio filho, de 3 anos. Após a decisão, o TJ determinou ainda a expedição do mandado de prisão do empresário que é dono de uma rede de pizzaria da zona Leste de Teresina.</a:t>
            </a:r>
          </a:p>
          <a:p>
            <a:r>
              <a:rPr lang="pt-BR" sz="1400" b="0" i="0" dirty="0">
                <a:solidFill>
                  <a:srgbClr val="313541"/>
                </a:solidFill>
                <a:effectLst/>
                <a:latin typeface="helvetica neue"/>
              </a:rPr>
              <a:t>As demais provas testemunhais e periciais corroboram tanto com as declarações da genitora da criança, como da própria vítima, no sentido de que a criança passou a demonstrar um comportamento </a:t>
            </a:r>
            <a:r>
              <a:rPr lang="pt-BR" sz="1400" b="0" i="0" dirty="0" err="1">
                <a:solidFill>
                  <a:srgbClr val="313541"/>
                </a:solidFill>
                <a:effectLst/>
                <a:latin typeface="helvetica neue"/>
              </a:rPr>
              <a:t>hipersexualizada</a:t>
            </a:r>
            <a:r>
              <a:rPr lang="pt-BR" sz="1400" b="0" i="0" dirty="0">
                <a:solidFill>
                  <a:srgbClr val="313541"/>
                </a:solidFill>
                <a:effectLst/>
                <a:latin typeface="helvetica neue"/>
              </a:rPr>
              <a:t> e também apresentou sérias lesões na região perianal. Os traumas físicos ficaram caracterizados pelas lesões anais, que de tão grave, ocasionaram a perda da função do esfíncter anal do menor, o que resultava em perda involuntária das fezes, sendo necessário tratamento fisioterápico para reabilitação da região”. </a:t>
            </a:r>
            <a:endParaRPr lang="pt-BR" sz="1400" dirty="0">
              <a:solidFill>
                <a:srgbClr val="313541"/>
              </a:solidFill>
              <a:latin typeface="helvetica neue"/>
            </a:endParaRPr>
          </a:p>
          <a:p>
            <a:r>
              <a:rPr lang="pt-BR" sz="1400" b="0" i="0" dirty="0">
                <a:solidFill>
                  <a:srgbClr val="313541"/>
                </a:solidFill>
                <a:effectLst/>
                <a:latin typeface="helvetica neue"/>
              </a:rPr>
              <a:t>De acordo com denúncia da mãe, os abusos aconteceram quando o filho do casal tinha apenas 3 anos, e a criança começou a apresentar mudança no padrão de comportamento, passando a adotar brincadeiras de cunho sexual. Nesse momento, a mãe passou a levá-lo ao psicólogo, que a orientou a afastá-lo de todas as pessoas do seu convívio e iniciar uma investigação policial.</a:t>
            </a:r>
            <a:endParaRPr lang="pt-BR" sz="1400" dirty="0"/>
          </a:p>
        </p:txBody>
      </p:sp>
      <p:sp>
        <p:nvSpPr>
          <p:cNvPr id="10" name="CaixaDeTexto 9">
            <a:extLst>
              <a:ext uri="{FF2B5EF4-FFF2-40B4-BE49-F238E27FC236}">
                <a16:creationId xmlns:a16="http://schemas.microsoft.com/office/drawing/2014/main" id="{642647F1-21C8-41BE-91B6-B0A5A1B9684F}"/>
              </a:ext>
            </a:extLst>
          </p:cNvPr>
          <p:cNvSpPr txBox="1"/>
          <p:nvPr/>
        </p:nvSpPr>
        <p:spPr>
          <a:xfrm>
            <a:off x="755576" y="5343508"/>
            <a:ext cx="8064896" cy="646331"/>
          </a:xfrm>
          <a:prstGeom prst="rect">
            <a:avLst/>
          </a:prstGeom>
          <a:noFill/>
        </p:spPr>
        <p:txBody>
          <a:bodyPr wrap="square">
            <a:spAutoFit/>
          </a:bodyPr>
          <a:lstStyle/>
          <a:p>
            <a:r>
              <a:rPr lang="pt-BR" dirty="0"/>
              <a:t>https://www.meionorte.com/noticias/justica-manda-prender-empresario-por-estuprar-o-filho-em-teresina-369766</a:t>
            </a:r>
          </a:p>
        </p:txBody>
      </p:sp>
    </p:spTree>
    <p:extLst>
      <p:ext uri="{BB962C8B-B14F-4D97-AF65-F5344CB8AC3E}">
        <p14:creationId xmlns:p14="http://schemas.microsoft.com/office/powerpoint/2010/main" val="35167086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EEECA6A7-D66A-40D7-AA18-9D47DD99AC6D}"/>
              </a:ext>
            </a:extLst>
          </p:cNvPr>
          <p:cNvSpPr txBox="1"/>
          <p:nvPr/>
        </p:nvSpPr>
        <p:spPr>
          <a:xfrm>
            <a:off x="6588224" y="31804"/>
            <a:ext cx="2499548" cy="646331"/>
          </a:xfrm>
          <a:prstGeom prst="rect">
            <a:avLst/>
          </a:prstGeom>
          <a:solidFill>
            <a:schemeClr val="accent6">
              <a:lumMod val="20000"/>
              <a:lumOff val="80000"/>
            </a:schemeClr>
          </a:solidFill>
          <a:ln w="76200">
            <a:solidFill>
              <a:schemeClr val="tx1"/>
            </a:solidFill>
          </a:ln>
        </p:spPr>
        <p:txBody>
          <a:bodyPr wrap="square" rtlCol="0">
            <a:spAutoFit/>
          </a:bodyPr>
          <a:lstStyle/>
          <a:p>
            <a:r>
              <a:rPr lang="pt-BR" sz="3600" b="1" dirty="0"/>
              <a:t>02/09/2019</a:t>
            </a:r>
          </a:p>
        </p:txBody>
      </p:sp>
      <p:pic>
        <p:nvPicPr>
          <p:cNvPr id="9" name="Imagem 8">
            <a:extLst>
              <a:ext uri="{FF2B5EF4-FFF2-40B4-BE49-F238E27FC236}">
                <a16:creationId xmlns:a16="http://schemas.microsoft.com/office/drawing/2014/main" id="{BDA3303C-AA53-4C26-A260-68E1CE425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229" y="908720"/>
            <a:ext cx="7282809" cy="3168352"/>
          </a:xfrm>
          <a:prstGeom prst="rect">
            <a:avLst/>
          </a:prstGeom>
        </p:spPr>
      </p:pic>
      <p:sp>
        <p:nvSpPr>
          <p:cNvPr id="10" name="CaixaDeTexto 9">
            <a:extLst>
              <a:ext uri="{FF2B5EF4-FFF2-40B4-BE49-F238E27FC236}">
                <a16:creationId xmlns:a16="http://schemas.microsoft.com/office/drawing/2014/main" id="{BF033846-5886-43B7-BBF7-A3B49D355A38}"/>
              </a:ext>
            </a:extLst>
          </p:cNvPr>
          <p:cNvSpPr txBox="1"/>
          <p:nvPr/>
        </p:nvSpPr>
        <p:spPr>
          <a:xfrm>
            <a:off x="1835696" y="4437112"/>
            <a:ext cx="6120680" cy="646331"/>
          </a:xfrm>
          <a:prstGeom prst="rect">
            <a:avLst/>
          </a:prstGeom>
          <a:noFill/>
        </p:spPr>
        <p:txBody>
          <a:bodyPr wrap="square" rtlCol="0">
            <a:spAutoFit/>
          </a:bodyPr>
          <a:lstStyle/>
          <a:p>
            <a:r>
              <a:rPr lang="pt-BR" dirty="0">
                <a:hlinkClick r:id="rId3"/>
              </a:rPr>
              <a:t>https://portalcorreio.com.br/suspeito-de-matar-ex-mulher-a-facadas-na-frente-dos-filhos-e-preso/</a:t>
            </a:r>
            <a:r>
              <a:rPr lang="pt-BR" dirty="0"/>
              <a:t> </a:t>
            </a:r>
          </a:p>
        </p:txBody>
      </p:sp>
    </p:spTree>
    <p:extLst>
      <p:ext uri="{BB962C8B-B14F-4D97-AF65-F5344CB8AC3E}">
        <p14:creationId xmlns:p14="http://schemas.microsoft.com/office/powerpoint/2010/main" val="893622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14ED589A-FB69-49BB-AB00-77E7E6D5510E}"/>
              </a:ext>
            </a:extLst>
          </p:cNvPr>
          <p:cNvSpPr txBox="1"/>
          <p:nvPr/>
        </p:nvSpPr>
        <p:spPr>
          <a:xfrm>
            <a:off x="7055768" y="44624"/>
            <a:ext cx="2088232" cy="523220"/>
          </a:xfrm>
          <a:prstGeom prst="rect">
            <a:avLst/>
          </a:prstGeom>
          <a:solidFill>
            <a:schemeClr val="accent6">
              <a:lumMod val="20000"/>
              <a:lumOff val="80000"/>
            </a:schemeClr>
          </a:solidFill>
          <a:ln w="57150">
            <a:solidFill>
              <a:schemeClr val="tx1"/>
            </a:solidFill>
          </a:ln>
        </p:spPr>
        <p:txBody>
          <a:bodyPr wrap="square" rtlCol="0">
            <a:spAutoFit/>
          </a:bodyPr>
          <a:lstStyle/>
          <a:p>
            <a:r>
              <a:rPr lang="pt-BR" sz="2800" b="1" dirty="0"/>
              <a:t>23/06/2010</a:t>
            </a:r>
          </a:p>
        </p:txBody>
      </p:sp>
      <p:pic>
        <p:nvPicPr>
          <p:cNvPr id="3" name="Imagem 2">
            <a:extLst>
              <a:ext uri="{FF2B5EF4-FFF2-40B4-BE49-F238E27FC236}">
                <a16:creationId xmlns:a16="http://schemas.microsoft.com/office/drawing/2014/main" id="{5E1C53BB-4968-4DE7-AA0F-255B94473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850" y="980728"/>
            <a:ext cx="6181725" cy="2762250"/>
          </a:xfrm>
          <a:prstGeom prst="rect">
            <a:avLst/>
          </a:prstGeom>
        </p:spPr>
      </p:pic>
      <p:sp>
        <p:nvSpPr>
          <p:cNvPr id="6" name="CaixaDeTexto 5">
            <a:extLst>
              <a:ext uri="{FF2B5EF4-FFF2-40B4-BE49-F238E27FC236}">
                <a16:creationId xmlns:a16="http://schemas.microsoft.com/office/drawing/2014/main" id="{C63FA63B-6930-4555-91C8-59A780D36DB7}"/>
              </a:ext>
            </a:extLst>
          </p:cNvPr>
          <p:cNvSpPr txBox="1"/>
          <p:nvPr/>
        </p:nvSpPr>
        <p:spPr>
          <a:xfrm>
            <a:off x="1619672" y="5085184"/>
            <a:ext cx="5040560" cy="923330"/>
          </a:xfrm>
          <a:prstGeom prst="rect">
            <a:avLst/>
          </a:prstGeom>
          <a:noFill/>
        </p:spPr>
        <p:txBody>
          <a:bodyPr wrap="square" rtlCol="0">
            <a:spAutoFit/>
          </a:bodyPr>
          <a:lstStyle/>
          <a:p>
            <a:r>
              <a:rPr lang="pt-BR" dirty="0">
                <a:hlinkClick r:id="rId3"/>
              </a:rPr>
              <a:t>https://www.jcnet.com.br/noticias/policia/2010/06/574997-homem-mata-ex-esposa-na-frente-das-filhas.html</a:t>
            </a:r>
            <a:r>
              <a:rPr lang="pt-BR" dirty="0"/>
              <a:t> </a:t>
            </a:r>
          </a:p>
        </p:txBody>
      </p:sp>
      <p:sp>
        <p:nvSpPr>
          <p:cNvPr id="12" name="CaixaDeTexto 11">
            <a:extLst>
              <a:ext uri="{FF2B5EF4-FFF2-40B4-BE49-F238E27FC236}">
                <a16:creationId xmlns:a16="http://schemas.microsoft.com/office/drawing/2014/main" id="{586442BC-F1CD-4949-A354-CF3554E7C692}"/>
              </a:ext>
            </a:extLst>
          </p:cNvPr>
          <p:cNvSpPr txBox="1"/>
          <p:nvPr/>
        </p:nvSpPr>
        <p:spPr>
          <a:xfrm>
            <a:off x="1691680" y="3789040"/>
            <a:ext cx="6264696" cy="923330"/>
          </a:xfrm>
          <a:prstGeom prst="rect">
            <a:avLst/>
          </a:prstGeom>
          <a:noFill/>
        </p:spPr>
        <p:txBody>
          <a:bodyPr wrap="square" rtlCol="0">
            <a:spAutoFit/>
          </a:bodyPr>
          <a:lstStyle/>
          <a:p>
            <a:pPr algn="just"/>
            <a:r>
              <a:rPr lang="pt-BR" b="0" i="0" dirty="0">
                <a:solidFill>
                  <a:srgbClr val="000000"/>
                </a:solidFill>
                <a:effectLst/>
                <a:latin typeface="Lato"/>
              </a:rPr>
              <a:t>Duas filhas do casal, uma criança de 12 anos e uma adolescente de 15 anos, presenciaram o crime. O filho mais velho, de 16 anos, estava ausente quando ocorreu o crime.</a:t>
            </a:r>
            <a:endParaRPr lang="pt-BR" dirty="0"/>
          </a:p>
        </p:txBody>
      </p:sp>
    </p:spTree>
    <p:extLst>
      <p:ext uri="{BB962C8B-B14F-4D97-AF65-F5344CB8AC3E}">
        <p14:creationId xmlns:p14="http://schemas.microsoft.com/office/powerpoint/2010/main" val="1943135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F4DCCEBF-E9CE-4C62-AF01-999B821E37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628"/>
            <a:ext cx="6516222" cy="4171793"/>
          </a:xfrm>
        </p:spPr>
      </p:pic>
      <p:sp>
        <p:nvSpPr>
          <p:cNvPr id="6" name="CaixaDeTexto 5">
            <a:extLst>
              <a:ext uri="{FF2B5EF4-FFF2-40B4-BE49-F238E27FC236}">
                <a16:creationId xmlns:a16="http://schemas.microsoft.com/office/drawing/2014/main" id="{EEECA6A7-D66A-40D7-AA18-9D47DD99AC6D}"/>
              </a:ext>
            </a:extLst>
          </p:cNvPr>
          <p:cNvSpPr txBox="1"/>
          <p:nvPr/>
        </p:nvSpPr>
        <p:spPr>
          <a:xfrm>
            <a:off x="6588224" y="31804"/>
            <a:ext cx="2499548" cy="646331"/>
          </a:xfrm>
          <a:prstGeom prst="rect">
            <a:avLst/>
          </a:prstGeom>
          <a:solidFill>
            <a:schemeClr val="accent6">
              <a:lumMod val="20000"/>
              <a:lumOff val="80000"/>
            </a:schemeClr>
          </a:solidFill>
          <a:ln w="76200">
            <a:solidFill>
              <a:schemeClr val="tx1"/>
            </a:solidFill>
          </a:ln>
        </p:spPr>
        <p:txBody>
          <a:bodyPr wrap="square" rtlCol="0">
            <a:spAutoFit/>
          </a:bodyPr>
          <a:lstStyle/>
          <a:p>
            <a:r>
              <a:rPr lang="pt-BR" sz="3600" b="1" dirty="0"/>
              <a:t>08/09/2019</a:t>
            </a:r>
          </a:p>
        </p:txBody>
      </p:sp>
      <p:sp>
        <p:nvSpPr>
          <p:cNvPr id="2" name="Retângulo 1">
            <a:extLst>
              <a:ext uri="{FF2B5EF4-FFF2-40B4-BE49-F238E27FC236}">
                <a16:creationId xmlns:a16="http://schemas.microsoft.com/office/drawing/2014/main" id="{A8AA005D-CC55-46FF-AF19-46D05C694986}"/>
              </a:ext>
            </a:extLst>
          </p:cNvPr>
          <p:cNvSpPr/>
          <p:nvPr/>
        </p:nvSpPr>
        <p:spPr>
          <a:xfrm>
            <a:off x="163732" y="4507365"/>
            <a:ext cx="8800756" cy="1569660"/>
          </a:xfrm>
          <a:prstGeom prst="rect">
            <a:avLst/>
          </a:prstGeom>
        </p:spPr>
        <p:txBody>
          <a:bodyPr wrap="square">
            <a:spAutoFit/>
          </a:bodyPr>
          <a:lstStyle/>
          <a:p>
            <a:r>
              <a:rPr lang="pt-BR" sz="1400" dirty="0">
                <a:highlight>
                  <a:srgbClr val="FFFF00"/>
                </a:highlight>
              </a:rPr>
              <a:t>Uma criança de 10 anos de idade pulou do primeiro andar de uma casa</a:t>
            </a:r>
            <a:r>
              <a:rPr lang="pt-BR" sz="1400" dirty="0"/>
              <a:t>, no bairro Granja Lisboa, em Fortaleza, para fugir de uma tentativa de estupro do próprio pai, (...) </a:t>
            </a:r>
            <a:r>
              <a:rPr lang="pt-BR" sz="1400" dirty="0">
                <a:highlight>
                  <a:srgbClr val="FFFF00"/>
                </a:highlight>
              </a:rPr>
              <a:t>A vítima passava o fim de semana com o pai, que é separado da mãe da garota. </a:t>
            </a:r>
            <a:r>
              <a:rPr lang="pt-BR" sz="1400" dirty="0"/>
              <a:t>Em depoimento, a menina disse que teve a boca tapada pelo criminoso que tentava estupra-la. Ela conseguiu se soltar e, sem pensar muito, pulou do andar superior, onde estavam.</a:t>
            </a:r>
          </a:p>
          <a:p>
            <a:r>
              <a:rPr lang="pt-BR" sz="1400" dirty="0"/>
              <a:t>Após cair, ela rastejou e foi pedir ajuda a um vizinho, que chamou a polícia. Os agentes relataram que a menina apresentava inchaços e olhos roxos. O pai fugiu após o crime. A mãe foi avisada da ocorrência pela polícia.</a:t>
            </a:r>
          </a:p>
          <a:p>
            <a:endParaRPr lang="pt-BR" sz="1200" dirty="0"/>
          </a:p>
        </p:txBody>
      </p:sp>
      <p:sp>
        <p:nvSpPr>
          <p:cNvPr id="3" name="Retângulo 2">
            <a:extLst>
              <a:ext uri="{FF2B5EF4-FFF2-40B4-BE49-F238E27FC236}">
                <a16:creationId xmlns:a16="http://schemas.microsoft.com/office/drawing/2014/main" id="{962000C7-8CCE-40C8-BC08-538DA9A39874}"/>
              </a:ext>
            </a:extLst>
          </p:cNvPr>
          <p:cNvSpPr/>
          <p:nvPr/>
        </p:nvSpPr>
        <p:spPr>
          <a:xfrm>
            <a:off x="539552" y="6165304"/>
            <a:ext cx="8980268" cy="461665"/>
          </a:xfrm>
          <a:prstGeom prst="rect">
            <a:avLst/>
          </a:prstGeom>
        </p:spPr>
        <p:txBody>
          <a:bodyPr wrap="square">
            <a:spAutoFit/>
          </a:bodyPr>
          <a:lstStyle/>
          <a:p>
            <a:r>
              <a:rPr lang="pt-BR" sz="1200" dirty="0">
                <a:hlinkClick r:id="rId3"/>
              </a:rPr>
              <a:t>https://www.diarioonline.com.br/noticias/brasil/534179/crianca-pula-do-primeiro-andar-para-fugir-de-estupro-do-pai?fbclid=IwAR0MKrX7kvwvtmB4T3xyNaiDJvZ6AyqhOxYI4NvlRgAvqPERe0cVZiGRRfw</a:t>
            </a:r>
            <a:endParaRPr lang="pt-BR" sz="1200" dirty="0"/>
          </a:p>
        </p:txBody>
      </p:sp>
    </p:spTree>
    <p:extLst>
      <p:ext uri="{BB962C8B-B14F-4D97-AF65-F5344CB8AC3E}">
        <p14:creationId xmlns:p14="http://schemas.microsoft.com/office/powerpoint/2010/main" val="34794834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5771ACF5-4585-D1DE-CFA7-51AB4A8D2FE3}"/>
              </a:ext>
            </a:extLst>
          </p:cNvPr>
          <p:cNvSpPr txBox="1"/>
          <p:nvPr/>
        </p:nvSpPr>
        <p:spPr>
          <a:xfrm>
            <a:off x="6588224" y="31804"/>
            <a:ext cx="2499548" cy="646331"/>
          </a:xfrm>
          <a:prstGeom prst="rect">
            <a:avLst/>
          </a:prstGeom>
          <a:solidFill>
            <a:schemeClr val="accent6">
              <a:lumMod val="20000"/>
              <a:lumOff val="80000"/>
            </a:schemeClr>
          </a:solidFill>
          <a:ln w="76200">
            <a:solidFill>
              <a:schemeClr val="tx1"/>
            </a:solidFill>
          </a:ln>
        </p:spPr>
        <p:txBody>
          <a:bodyPr wrap="square" rtlCol="0">
            <a:spAutoFit/>
          </a:bodyPr>
          <a:lstStyle/>
          <a:p>
            <a:r>
              <a:rPr lang="pt-BR" sz="3600" b="1" dirty="0"/>
              <a:t>10/09/2019</a:t>
            </a:r>
          </a:p>
        </p:txBody>
      </p:sp>
      <p:sp>
        <p:nvSpPr>
          <p:cNvPr id="6" name="CaixaDeTexto 5">
            <a:extLst>
              <a:ext uri="{FF2B5EF4-FFF2-40B4-BE49-F238E27FC236}">
                <a16:creationId xmlns:a16="http://schemas.microsoft.com/office/drawing/2014/main" id="{BF639AEC-13B3-17B3-10F3-718ED74EA5F3}"/>
              </a:ext>
            </a:extLst>
          </p:cNvPr>
          <p:cNvSpPr txBox="1"/>
          <p:nvPr/>
        </p:nvSpPr>
        <p:spPr>
          <a:xfrm>
            <a:off x="323528" y="5733256"/>
            <a:ext cx="8352928" cy="646331"/>
          </a:xfrm>
          <a:prstGeom prst="rect">
            <a:avLst/>
          </a:prstGeom>
          <a:noFill/>
        </p:spPr>
        <p:txBody>
          <a:bodyPr wrap="square">
            <a:spAutoFit/>
          </a:bodyPr>
          <a:lstStyle/>
          <a:p>
            <a:r>
              <a:rPr lang="pt-BR" dirty="0"/>
              <a:t>https://www.correio24horas.com.br/noticia/nid/mulher-e-morta-pelo-ex-marido-na-frente-dos-filhos-em-sp/</a:t>
            </a:r>
          </a:p>
        </p:txBody>
      </p:sp>
      <p:pic>
        <p:nvPicPr>
          <p:cNvPr id="8" name="Imagem 7">
            <a:extLst>
              <a:ext uri="{FF2B5EF4-FFF2-40B4-BE49-F238E27FC236}">
                <a16:creationId xmlns:a16="http://schemas.microsoft.com/office/drawing/2014/main" id="{7FAAFDF9-8701-178E-7220-343EFAE0C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66" y="850613"/>
            <a:ext cx="7956376" cy="4682147"/>
          </a:xfrm>
          <a:prstGeom prst="rect">
            <a:avLst/>
          </a:prstGeom>
        </p:spPr>
      </p:pic>
    </p:spTree>
    <p:extLst>
      <p:ext uri="{BB962C8B-B14F-4D97-AF65-F5344CB8AC3E}">
        <p14:creationId xmlns:p14="http://schemas.microsoft.com/office/powerpoint/2010/main" val="34755822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B9AEB233-B86C-F644-9697-DE637D21F96C}"/>
              </a:ext>
            </a:extLst>
          </p:cNvPr>
          <p:cNvSpPr txBox="1"/>
          <p:nvPr/>
        </p:nvSpPr>
        <p:spPr>
          <a:xfrm>
            <a:off x="6588224" y="31804"/>
            <a:ext cx="2499548" cy="646331"/>
          </a:xfrm>
          <a:prstGeom prst="rect">
            <a:avLst/>
          </a:prstGeom>
          <a:solidFill>
            <a:schemeClr val="accent6">
              <a:lumMod val="20000"/>
              <a:lumOff val="80000"/>
            </a:schemeClr>
          </a:solidFill>
          <a:ln w="76200">
            <a:solidFill>
              <a:schemeClr val="tx1"/>
            </a:solidFill>
          </a:ln>
        </p:spPr>
        <p:txBody>
          <a:bodyPr wrap="square" rtlCol="0">
            <a:spAutoFit/>
          </a:bodyPr>
          <a:lstStyle/>
          <a:p>
            <a:r>
              <a:rPr lang="pt-BR" sz="3600" b="1" dirty="0"/>
              <a:t>11/09/2019</a:t>
            </a:r>
          </a:p>
        </p:txBody>
      </p:sp>
      <p:pic>
        <p:nvPicPr>
          <p:cNvPr id="6" name="Imagem 5">
            <a:extLst>
              <a:ext uri="{FF2B5EF4-FFF2-40B4-BE49-F238E27FC236}">
                <a16:creationId xmlns:a16="http://schemas.microsoft.com/office/drawing/2014/main" id="{DD35A683-3775-CE13-A3DE-2DB8CCCB9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6712"/>
            <a:ext cx="6192688" cy="3812897"/>
          </a:xfrm>
          <a:prstGeom prst="rect">
            <a:avLst/>
          </a:prstGeom>
        </p:spPr>
      </p:pic>
      <p:sp>
        <p:nvSpPr>
          <p:cNvPr id="8" name="CaixaDeTexto 7">
            <a:extLst>
              <a:ext uri="{FF2B5EF4-FFF2-40B4-BE49-F238E27FC236}">
                <a16:creationId xmlns:a16="http://schemas.microsoft.com/office/drawing/2014/main" id="{572F3C42-392C-7500-440C-A4757D1A7C76}"/>
              </a:ext>
            </a:extLst>
          </p:cNvPr>
          <p:cNvSpPr txBox="1"/>
          <p:nvPr/>
        </p:nvSpPr>
        <p:spPr>
          <a:xfrm>
            <a:off x="217514" y="6350772"/>
            <a:ext cx="8064896" cy="369332"/>
          </a:xfrm>
          <a:prstGeom prst="rect">
            <a:avLst/>
          </a:prstGeom>
          <a:noFill/>
        </p:spPr>
        <p:txBody>
          <a:bodyPr wrap="square">
            <a:spAutoFit/>
          </a:bodyPr>
          <a:lstStyle/>
          <a:p>
            <a:r>
              <a:rPr lang="pt-BR" dirty="0"/>
              <a:t>https://www.youtube.com/watch?v=FTsb4rrmBLo</a:t>
            </a:r>
          </a:p>
        </p:txBody>
      </p:sp>
      <p:sp>
        <p:nvSpPr>
          <p:cNvPr id="10" name="CaixaDeTexto 9">
            <a:extLst>
              <a:ext uri="{FF2B5EF4-FFF2-40B4-BE49-F238E27FC236}">
                <a16:creationId xmlns:a16="http://schemas.microsoft.com/office/drawing/2014/main" id="{A9835ABD-30D5-2DEF-5463-27B033C0E6C2}"/>
              </a:ext>
            </a:extLst>
          </p:cNvPr>
          <p:cNvSpPr txBox="1"/>
          <p:nvPr/>
        </p:nvSpPr>
        <p:spPr>
          <a:xfrm>
            <a:off x="209424" y="4797152"/>
            <a:ext cx="8539039" cy="646331"/>
          </a:xfrm>
          <a:prstGeom prst="rect">
            <a:avLst/>
          </a:prstGeom>
          <a:noFill/>
        </p:spPr>
        <p:txBody>
          <a:bodyPr wrap="square">
            <a:spAutoFit/>
          </a:bodyPr>
          <a:lstStyle/>
          <a:p>
            <a:r>
              <a:rPr lang="pt-BR" b="0" i="0" dirty="0">
                <a:solidFill>
                  <a:srgbClr val="030303"/>
                </a:solidFill>
                <a:effectLst/>
                <a:latin typeface="Roboto" panose="02000000000000000000" pitchFamily="2" charset="0"/>
              </a:rPr>
              <a:t>Uma mulher mãe de cinco filhos foi assassinada pelo ex-companheiro na frente das crianças. A vítima já tinha denunciado o ex-marido cinco vezes.</a:t>
            </a:r>
            <a:endParaRPr lang="pt-BR" dirty="0"/>
          </a:p>
        </p:txBody>
      </p:sp>
      <p:sp>
        <p:nvSpPr>
          <p:cNvPr id="12" name="CaixaDeTexto 11">
            <a:extLst>
              <a:ext uri="{FF2B5EF4-FFF2-40B4-BE49-F238E27FC236}">
                <a16:creationId xmlns:a16="http://schemas.microsoft.com/office/drawing/2014/main" id="{A7E378B1-7685-8759-130C-17CD6261F1BB}"/>
              </a:ext>
            </a:extLst>
          </p:cNvPr>
          <p:cNvSpPr txBox="1"/>
          <p:nvPr/>
        </p:nvSpPr>
        <p:spPr>
          <a:xfrm>
            <a:off x="217514" y="5591026"/>
            <a:ext cx="8725150" cy="646331"/>
          </a:xfrm>
          <a:prstGeom prst="rect">
            <a:avLst/>
          </a:prstGeom>
          <a:noFill/>
        </p:spPr>
        <p:txBody>
          <a:bodyPr wrap="square">
            <a:spAutoFit/>
          </a:bodyPr>
          <a:lstStyle/>
          <a:p>
            <a:r>
              <a:rPr lang="pt-BR" dirty="0"/>
              <a:t>https://www.metropoles.com/brasil/mulher-e-morta-pelo-ex-marido-na-frente-dos-filhos-em-sao-paulo</a:t>
            </a:r>
          </a:p>
        </p:txBody>
      </p:sp>
    </p:spTree>
    <p:extLst>
      <p:ext uri="{BB962C8B-B14F-4D97-AF65-F5344CB8AC3E}">
        <p14:creationId xmlns:p14="http://schemas.microsoft.com/office/powerpoint/2010/main" val="29551677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ATRICIA\Desktop\crimes\70945573_2463946693685440_473679333051858944_n.jpg"/>
          <p:cNvPicPr>
            <a:picLocks noChangeAspect="1" noChangeArrowheads="1"/>
          </p:cNvPicPr>
          <p:nvPr/>
        </p:nvPicPr>
        <p:blipFill>
          <a:blip r:embed="rId2" cstate="print"/>
          <a:srcRect/>
          <a:stretch>
            <a:fillRect/>
          </a:stretch>
        </p:blipFill>
        <p:spPr bwMode="auto">
          <a:xfrm>
            <a:off x="0" y="0"/>
            <a:ext cx="4923259" cy="6882516"/>
          </a:xfrm>
          <a:prstGeom prst="rect">
            <a:avLst/>
          </a:prstGeom>
          <a:noFill/>
        </p:spPr>
      </p:pic>
      <p:sp>
        <p:nvSpPr>
          <p:cNvPr id="5" name="CaixaDeTexto 4"/>
          <p:cNvSpPr txBox="1"/>
          <p:nvPr/>
        </p:nvSpPr>
        <p:spPr>
          <a:xfrm>
            <a:off x="4974553" y="5380672"/>
            <a:ext cx="3920985" cy="1477328"/>
          </a:xfrm>
          <a:prstGeom prst="rect">
            <a:avLst/>
          </a:prstGeom>
          <a:noFill/>
        </p:spPr>
        <p:txBody>
          <a:bodyPr wrap="square" rtlCol="0">
            <a:spAutoFit/>
          </a:bodyPr>
          <a:lstStyle/>
          <a:p>
            <a:r>
              <a:rPr lang="pt-BR" sz="1000" dirty="0"/>
              <a:t>https://24horas.com.br/policial/em-londrina-pai-provoca-acidente-para-matar-ele-e-o-filho-e-se-vingar-de-ex-mulher/</a:t>
            </a:r>
          </a:p>
          <a:p>
            <a:r>
              <a:rPr lang="pt-BR" sz="1000" dirty="0"/>
              <a:t>https://www.metropoles.com/brasil/pai-e-filho-morrem-em-acidente-mas-mensagem-indica-crime-premeditado</a:t>
            </a:r>
          </a:p>
          <a:p>
            <a:r>
              <a:rPr lang="pt-BR" sz="1000" dirty="0">
                <a:hlinkClick r:id="rId3"/>
              </a:rPr>
              <a:t>https://www.obemdito.com.br/regiao/vinganca-e-apontada-como-motivo-para-acidente-que-matou-pai-e-filho-na/28594/</a:t>
            </a:r>
            <a:endParaRPr lang="pt-BR" sz="1000" dirty="0"/>
          </a:p>
          <a:p>
            <a:r>
              <a:rPr lang="pt-BR" sz="1000" dirty="0"/>
              <a:t>https://ultimosegundo.ig.com.br/brasil/2019-09-16/menino-que-gravou-adeus-para-mae-antes-de-morrer-ja-tinha-sido-vitima-do-pai.html</a:t>
            </a:r>
          </a:p>
        </p:txBody>
      </p:sp>
      <p:sp>
        <p:nvSpPr>
          <p:cNvPr id="6" name="CaixaDeTexto 5"/>
          <p:cNvSpPr txBox="1"/>
          <p:nvPr/>
        </p:nvSpPr>
        <p:spPr>
          <a:xfrm>
            <a:off x="5079114" y="1772816"/>
            <a:ext cx="3816424" cy="3754874"/>
          </a:xfrm>
          <a:prstGeom prst="rect">
            <a:avLst/>
          </a:prstGeom>
          <a:noFill/>
        </p:spPr>
        <p:txBody>
          <a:bodyPr wrap="square" rtlCol="0">
            <a:spAutoFit/>
          </a:bodyPr>
          <a:lstStyle/>
          <a:p>
            <a:pPr algn="ctr" fontAlgn="base"/>
            <a:r>
              <a:rPr lang="pt-BR" sz="1600" i="1" dirty="0"/>
              <a:t>“Ele torturou psicologicamente meu filho por três horas”, conta Érika, que </a:t>
            </a:r>
            <a:r>
              <a:rPr lang="pt-BR" sz="1600" i="1" dirty="0">
                <a:highlight>
                  <a:srgbClr val="FFFF00"/>
                </a:highlight>
              </a:rPr>
              <a:t>decidiu se separar há três anos por não aguentar mais as agressões. </a:t>
            </a:r>
            <a:r>
              <a:rPr lang="pt-BR" sz="1600" i="1" dirty="0"/>
              <a:t>Segundo ela, </a:t>
            </a:r>
            <a:r>
              <a:rPr lang="pt-BR" sz="1600" i="1" dirty="0">
                <a:highlight>
                  <a:srgbClr val="FFFF00"/>
                </a:highlight>
              </a:rPr>
              <a:t>o homem não pagava pensão, mas costumava buscar o filho para passear.</a:t>
            </a:r>
          </a:p>
          <a:p>
            <a:pPr algn="ctr" fontAlgn="base"/>
            <a:r>
              <a:rPr lang="pt-BR" sz="1600" i="1" dirty="0"/>
              <a:t>A mãe também relembra que </a:t>
            </a:r>
            <a:r>
              <a:rPr lang="pt-BR" sz="1600" i="1" dirty="0">
                <a:highlight>
                  <a:srgbClr val="FFFF00"/>
                </a:highlight>
              </a:rPr>
              <a:t>Marcondes tentou matar o menino Matheus quando ele ainda era um bebê.</a:t>
            </a:r>
            <a:r>
              <a:rPr lang="pt-BR" sz="1600" i="1" dirty="0"/>
              <a:t> </a:t>
            </a:r>
            <a:r>
              <a:rPr lang="pt-BR" sz="1600" i="1" dirty="0">
                <a:highlight>
                  <a:srgbClr val="FFFF00"/>
                </a:highlight>
              </a:rPr>
              <a:t>“Chegou bêbado, me agrediu e tentou bater no meu filho. E ninguém me ajudava, ninguém acreditava em mim. </a:t>
            </a:r>
            <a:r>
              <a:rPr lang="pt-BR" sz="1600" i="1" dirty="0"/>
              <a:t>Do portão para fora de casa ele era o amigão e ninguém desconfiava do que eu passava”.</a:t>
            </a:r>
          </a:p>
          <a:p>
            <a:endParaRPr lang="pt-BR" sz="1400" dirty="0"/>
          </a:p>
        </p:txBody>
      </p:sp>
      <p:pic>
        <p:nvPicPr>
          <p:cNvPr id="3075" name="Picture 3" descr="C:\Users\PATRICIA\Desktop\33333.jpg"/>
          <p:cNvPicPr>
            <a:picLocks noChangeAspect="1" noChangeArrowheads="1"/>
          </p:cNvPicPr>
          <p:nvPr/>
        </p:nvPicPr>
        <p:blipFill>
          <a:blip r:embed="rId4" cstate="print"/>
          <a:srcRect/>
          <a:stretch>
            <a:fillRect/>
          </a:stretch>
        </p:blipFill>
        <p:spPr bwMode="auto">
          <a:xfrm>
            <a:off x="5204396" y="704111"/>
            <a:ext cx="3672408" cy="908719"/>
          </a:xfrm>
          <a:prstGeom prst="rect">
            <a:avLst/>
          </a:prstGeom>
          <a:ln>
            <a:solidFill>
              <a:srgbClr val="92D050"/>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pic>
      <p:sp>
        <p:nvSpPr>
          <p:cNvPr id="2" name="CaixaDeTexto 1">
            <a:extLst>
              <a:ext uri="{FF2B5EF4-FFF2-40B4-BE49-F238E27FC236}">
                <a16:creationId xmlns:a16="http://schemas.microsoft.com/office/drawing/2014/main" id="{D55664A2-44D4-41D6-839C-ED6924FDFB32}"/>
              </a:ext>
            </a:extLst>
          </p:cNvPr>
          <p:cNvSpPr txBox="1"/>
          <p:nvPr/>
        </p:nvSpPr>
        <p:spPr>
          <a:xfrm>
            <a:off x="7524327" y="44624"/>
            <a:ext cx="1589109" cy="40011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000" b="1" dirty="0"/>
              <a:t>16/09/2019</a:t>
            </a:r>
          </a:p>
        </p:txBody>
      </p:sp>
    </p:spTree>
    <p:extLst>
      <p:ext uri="{BB962C8B-B14F-4D97-AF65-F5344CB8AC3E}">
        <p14:creationId xmlns:p14="http://schemas.microsoft.com/office/powerpoint/2010/main" val="27669701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ATRICIA\Desktop\72196407_2565391886874253_3148284725311832064_n.jpg"/>
          <p:cNvPicPr>
            <a:picLocks noChangeAspect="1" noChangeArrowheads="1"/>
          </p:cNvPicPr>
          <p:nvPr/>
        </p:nvPicPr>
        <p:blipFill>
          <a:blip r:embed="rId2" cstate="print"/>
          <a:srcRect/>
          <a:stretch>
            <a:fillRect/>
          </a:stretch>
        </p:blipFill>
        <p:spPr bwMode="auto">
          <a:xfrm>
            <a:off x="1" y="0"/>
            <a:ext cx="4860032" cy="5049384"/>
          </a:xfrm>
          <a:prstGeom prst="rect">
            <a:avLst/>
          </a:prstGeom>
          <a:noFill/>
        </p:spPr>
      </p:pic>
      <p:sp>
        <p:nvSpPr>
          <p:cNvPr id="7" name="CaixaDeTexto 6"/>
          <p:cNvSpPr txBox="1"/>
          <p:nvPr/>
        </p:nvSpPr>
        <p:spPr>
          <a:xfrm>
            <a:off x="4788024" y="1052736"/>
            <a:ext cx="4176464" cy="4708981"/>
          </a:xfrm>
          <a:prstGeom prst="rect">
            <a:avLst/>
          </a:prstGeom>
          <a:noFill/>
        </p:spPr>
        <p:txBody>
          <a:bodyPr wrap="square" rtlCol="0">
            <a:spAutoFit/>
          </a:bodyPr>
          <a:lstStyle/>
          <a:p>
            <a:pPr algn="just"/>
            <a:r>
              <a:rPr lang="pt-BR" sz="2500" i="1" dirty="0"/>
              <a:t>“Um rapaz de 21 anos foi preso na noite de quinta-feira (19), em Campo Grande, por matar o filho, de 2 anos, afogado em uma bacia, na própria casa. De acordo com a polícia, Evaldo </a:t>
            </a:r>
            <a:r>
              <a:rPr lang="pt-BR" sz="2500" i="1" dirty="0" err="1"/>
              <a:t>Christyan</a:t>
            </a:r>
            <a:r>
              <a:rPr lang="pt-BR" sz="2500" i="1" dirty="0"/>
              <a:t> Dias </a:t>
            </a:r>
            <a:r>
              <a:rPr lang="pt-BR" sz="2500" i="1" dirty="0" err="1"/>
              <a:t>Zenteno</a:t>
            </a:r>
            <a:r>
              <a:rPr lang="pt-BR" sz="2500" b="1" i="1" dirty="0"/>
              <a:t> </a:t>
            </a:r>
            <a:r>
              <a:rPr lang="pt-BR" sz="2500" b="1" i="1" u="sng" dirty="0">
                <a:highlight>
                  <a:srgbClr val="FFFF00"/>
                </a:highlight>
              </a:rPr>
              <a:t>"relatou com frieza" que matou Miguel Henrique dos Reis </a:t>
            </a:r>
            <a:r>
              <a:rPr lang="pt-BR" sz="2500" b="1" i="1" u="sng" dirty="0" err="1">
                <a:highlight>
                  <a:srgbClr val="FFFF00"/>
                </a:highlight>
              </a:rPr>
              <a:t>Zenteno</a:t>
            </a:r>
            <a:r>
              <a:rPr lang="pt-BR" sz="2500" b="1" i="1" u="sng" dirty="0">
                <a:highlight>
                  <a:srgbClr val="FFFF00"/>
                </a:highlight>
              </a:rPr>
              <a:t> porque foi traído pela mãe do menino e "queria fazer ela sofrer".</a:t>
            </a:r>
          </a:p>
        </p:txBody>
      </p:sp>
      <p:sp>
        <p:nvSpPr>
          <p:cNvPr id="8" name="Retângulo 7"/>
          <p:cNvSpPr/>
          <p:nvPr/>
        </p:nvSpPr>
        <p:spPr>
          <a:xfrm>
            <a:off x="179512" y="5733256"/>
            <a:ext cx="8856984" cy="1477328"/>
          </a:xfrm>
          <a:prstGeom prst="rect">
            <a:avLst/>
          </a:prstGeom>
        </p:spPr>
        <p:txBody>
          <a:bodyPr wrap="square">
            <a:spAutoFit/>
          </a:bodyPr>
          <a:lstStyle/>
          <a:p>
            <a:r>
              <a:rPr lang="pt-BR" sz="900" dirty="0">
                <a:hlinkClick r:id="rId3"/>
              </a:rPr>
              <a:t>https://www.midiamax.com.br/policia/2019/apos-matar-bebe-afogado-pai-ligou-para-ex-em-aquidauana-e-inventou-sequestro</a:t>
            </a:r>
            <a:r>
              <a:rPr lang="pt-BR" sz="900" dirty="0"/>
              <a:t> </a:t>
            </a:r>
          </a:p>
          <a:p>
            <a:r>
              <a:rPr lang="pt-BR" sz="900" dirty="0">
                <a:hlinkClick r:id="rId4"/>
              </a:rPr>
              <a:t>https://g1.globo.com/ms/mato-grosso-do-sul/noticia/2019/09/20/pai-e-preso-por-matar-o-filho-de-2-anos-afogado-em-bacia-na-propria-casa-para-fazer-a-ex-mulher-sofrer.ghtml?fbclid=IwAR0Br041MKYRb-c4CA3-lQ58GKNgPEjHT5NLcEy9hIFzbNYIRiCJ8Bu3dlI</a:t>
            </a:r>
            <a:r>
              <a:rPr lang="pt-BR" sz="900" dirty="0"/>
              <a:t>  </a:t>
            </a:r>
          </a:p>
          <a:p>
            <a:r>
              <a:rPr lang="pt-BR" sz="900" dirty="0">
                <a:hlinkClick r:id="rId5"/>
              </a:rPr>
              <a:t>https://www.topmidianews.com.br/cidade-morena/mae-entra-em-choque-e-desaba-em-velorio-de-menino-morto-pelo-pai/117729/</a:t>
            </a:r>
            <a:r>
              <a:rPr lang="pt-BR" sz="900" dirty="0"/>
              <a:t> </a:t>
            </a:r>
          </a:p>
          <a:p>
            <a:r>
              <a:rPr lang="pt-BR" sz="900" dirty="0">
                <a:hlinkClick r:id="rId6"/>
              </a:rPr>
              <a:t>https://www.correiodoestado.com.br/policia/pai-mata-o-proprio-filho-afogado-para-se-vingar-de-ex-mulher/360975/</a:t>
            </a:r>
            <a:r>
              <a:rPr lang="pt-BR" sz="900" dirty="0"/>
              <a:t> </a:t>
            </a:r>
          </a:p>
          <a:p>
            <a:r>
              <a:rPr lang="pt-BR" sz="900" dirty="0">
                <a:hlinkClick r:id="rId7"/>
              </a:rPr>
              <a:t>https://www.nativafm87.com.br/post/pai-que-matou-beb%C3%AA-afogado-vai-para-ala-dos-estupradores-em-pres%C3%ADdio</a:t>
            </a:r>
            <a:endParaRPr lang="pt-BR" sz="900" dirty="0"/>
          </a:p>
          <a:p>
            <a:endParaRPr lang="pt-BR" dirty="0"/>
          </a:p>
          <a:p>
            <a:endParaRPr lang="pt-BR" dirty="0"/>
          </a:p>
        </p:txBody>
      </p:sp>
      <p:sp>
        <p:nvSpPr>
          <p:cNvPr id="5" name="CaixaDeTexto 4"/>
          <p:cNvSpPr txBox="1"/>
          <p:nvPr/>
        </p:nvSpPr>
        <p:spPr>
          <a:xfrm>
            <a:off x="6948263" y="64469"/>
            <a:ext cx="2195735"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20/09/2019</a:t>
            </a:r>
            <a:endParaRPr lang="pt-BR" sz="3200" dirty="0"/>
          </a:p>
        </p:txBody>
      </p:sp>
    </p:spTree>
    <p:extLst>
      <p:ext uri="{BB962C8B-B14F-4D97-AF65-F5344CB8AC3E}">
        <p14:creationId xmlns:p14="http://schemas.microsoft.com/office/powerpoint/2010/main" val="6661528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09C790C-5CD0-47FA-88DE-4FB485FC4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772" y="1362810"/>
            <a:ext cx="3776231" cy="4132380"/>
          </a:xfrm>
          <a:prstGeom prst="rect">
            <a:avLst/>
          </a:prstGeom>
        </p:spPr>
      </p:pic>
      <p:pic>
        <p:nvPicPr>
          <p:cNvPr id="7" name="Imagem 6">
            <a:extLst>
              <a:ext uri="{FF2B5EF4-FFF2-40B4-BE49-F238E27FC236}">
                <a16:creationId xmlns:a16="http://schemas.microsoft.com/office/drawing/2014/main" id="{A75BE5C8-A4EB-4154-8C70-C687CF68D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60" y="1816954"/>
            <a:ext cx="4883474" cy="3891602"/>
          </a:xfrm>
          <a:prstGeom prst="rect">
            <a:avLst/>
          </a:prstGeom>
        </p:spPr>
      </p:pic>
      <p:sp>
        <p:nvSpPr>
          <p:cNvPr id="8" name="CaixaDeTexto 7">
            <a:extLst>
              <a:ext uri="{FF2B5EF4-FFF2-40B4-BE49-F238E27FC236}">
                <a16:creationId xmlns:a16="http://schemas.microsoft.com/office/drawing/2014/main" id="{68EC4E1C-4CF2-4E8F-93BB-E4C81B423A33}"/>
              </a:ext>
            </a:extLst>
          </p:cNvPr>
          <p:cNvSpPr txBox="1"/>
          <p:nvPr/>
        </p:nvSpPr>
        <p:spPr>
          <a:xfrm>
            <a:off x="817927" y="1171837"/>
            <a:ext cx="2309069" cy="300082"/>
          </a:xfrm>
          <a:prstGeom prst="rect">
            <a:avLst/>
          </a:prstGeom>
          <a:noFill/>
        </p:spPr>
        <p:txBody>
          <a:bodyPr wrap="square" rtlCol="0">
            <a:spAutoFit/>
          </a:bodyPr>
          <a:lstStyle/>
          <a:p>
            <a:r>
              <a:rPr lang="pt-BR" sz="1350" dirty="0"/>
              <a:t>Assassinada em 29/09/2019</a:t>
            </a:r>
          </a:p>
        </p:txBody>
      </p:sp>
      <p:sp>
        <p:nvSpPr>
          <p:cNvPr id="6" name="CaixaDeTexto 5">
            <a:extLst>
              <a:ext uri="{FF2B5EF4-FFF2-40B4-BE49-F238E27FC236}">
                <a16:creationId xmlns:a16="http://schemas.microsoft.com/office/drawing/2014/main" id="{EFF7E34F-4072-43CC-B509-EF639E999DDC}"/>
              </a:ext>
            </a:extLst>
          </p:cNvPr>
          <p:cNvSpPr txBox="1"/>
          <p:nvPr/>
        </p:nvSpPr>
        <p:spPr>
          <a:xfrm>
            <a:off x="6948263" y="64469"/>
            <a:ext cx="2195735"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29/09/2019</a:t>
            </a:r>
            <a:endParaRPr lang="pt-BR" sz="3200" dirty="0"/>
          </a:p>
        </p:txBody>
      </p:sp>
    </p:spTree>
    <p:extLst>
      <p:ext uri="{BB962C8B-B14F-4D97-AF65-F5344CB8AC3E}">
        <p14:creationId xmlns:p14="http://schemas.microsoft.com/office/powerpoint/2010/main" val="39739556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F28598D5-80AE-40BB-9926-D0BDAFF9D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1" y="44624"/>
            <a:ext cx="5535715" cy="3555391"/>
          </a:xfrm>
          <a:prstGeom prst="rect">
            <a:avLst/>
          </a:prstGeom>
        </p:spPr>
      </p:pic>
      <p:sp>
        <p:nvSpPr>
          <p:cNvPr id="4" name="Título 3">
            <a:extLst>
              <a:ext uri="{FF2B5EF4-FFF2-40B4-BE49-F238E27FC236}">
                <a16:creationId xmlns:a16="http://schemas.microsoft.com/office/drawing/2014/main" id="{614FE969-AD4E-4888-91D6-F0E3F1F8C1C6}"/>
              </a:ext>
            </a:extLst>
          </p:cNvPr>
          <p:cNvSpPr txBox="1">
            <a:spLocks noGrp="1"/>
          </p:cNvSpPr>
          <p:nvPr>
            <p:ph type="title"/>
          </p:nvPr>
        </p:nvSpPr>
        <p:spPr>
          <a:xfrm>
            <a:off x="7161829" y="44624"/>
            <a:ext cx="1954560" cy="46166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400" b="1" dirty="0"/>
              <a:t>01/10/2019</a:t>
            </a:r>
          </a:p>
        </p:txBody>
      </p:sp>
      <p:sp>
        <p:nvSpPr>
          <p:cNvPr id="7" name="CaixaDeTexto 6">
            <a:extLst>
              <a:ext uri="{FF2B5EF4-FFF2-40B4-BE49-F238E27FC236}">
                <a16:creationId xmlns:a16="http://schemas.microsoft.com/office/drawing/2014/main" id="{74FCE727-542A-4DBA-83BF-916BB00BB944}"/>
              </a:ext>
            </a:extLst>
          </p:cNvPr>
          <p:cNvSpPr txBox="1"/>
          <p:nvPr/>
        </p:nvSpPr>
        <p:spPr>
          <a:xfrm>
            <a:off x="190348" y="3713689"/>
            <a:ext cx="8784976" cy="2769989"/>
          </a:xfrm>
          <a:prstGeom prst="rect">
            <a:avLst/>
          </a:prstGeom>
          <a:noFill/>
        </p:spPr>
        <p:txBody>
          <a:bodyPr wrap="square" rtlCol="0">
            <a:spAutoFit/>
          </a:bodyPr>
          <a:lstStyle/>
          <a:p>
            <a:pPr algn="just"/>
            <a:r>
              <a:rPr lang="pt-BR" sz="1200" dirty="0"/>
              <a:t>(...) os crimes aconteciam em locais de encontros para apreciadores de carros antigos. </a:t>
            </a:r>
            <a:r>
              <a:rPr lang="pt-BR" sz="1200" dirty="0">
                <a:highlight>
                  <a:srgbClr val="FFFF00"/>
                </a:highlight>
              </a:rPr>
              <a:t>As duas vítimas, que eram irmãos, foram “agenciadas” pelo pai e avô.</a:t>
            </a:r>
          </a:p>
          <a:p>
            <a:pPr algn="just"/>
            <a:r>
              <a:rPr lang="pt-BR" sz="1200" dirty="0"/>
              <a:t>Em 2016, o coronel reformado Pedro </a:t>
            </a:r>
            <a:r>
              <a:rPr lang="pt-BR" sz="1200" dirty="0" err="1"/>
              <a:t>Chavarry</a:t>
            </a:r>
            <a:r>
              <a:rPr lang="pt-BR" sz="1200" dirty="0"/>
              <a:t> Duarte já havia sido condenado por estuprar uma menina de 2 anos. Agora ele é investigado junto com outros 10 homens por usar uma casa na Zona Norte para abusar sexualmente dos irmãos.</a:t>
            </a:r>
          </a:p>
          <a:p>
            <a:pPr algn="just"/>
            <a:r>
              <a:rPr lang="pt-BR" sz="1200" dirty="0"/>
              <a:t>A criança reconheceu </a:t>
            </a:r>
            <a:r>
              <a:rPr lang="pt-BR" sz="1200" dirty="0" err="1"/>
              <a:t>Chavarry</a:t>
            </a:r>
            <a:r>
              <a:rPr lang="pt-BR" sz="1200" dirty="0"/>
              <a:t> em uma das reportagens veiculadas na imprensa e acabou revelando que já havia sido abusada pelo militar. Ao todo foram 11 pessoas denunciadas pelo MP estadual pelo crime de estupro de vulnerável e todas respondem a um processo. Nove delas estão presas e dois suspeitos permanecem foragidos.</a:t>
            </a:r>
          </a:p>
          <a:p>
            <a:pPr algn="just"/>
            <a:r>
              <a:rPr lang="pt-BR" sz="1200" dirty="0"/>
              <a:t>Testemunhas que prestaram depoimento relataram que as vítimas apanhavam e eram ameaçadas para que não contassem sobre os crimes.</a:t>
            </a:r>
          </a:p>
          <a:p>
            <a:pPr algn="just"/>
            <a:r>
              <a:rPr lang="pt-BR" sz="1200" dirty="0">
                <a:highlight>
                  <a:srgbClr val="FFFF00"/>
                </a:highlight>
              </a:rPr>
              <a:t>O avô, segundo os depoimentos, ainda filmava os estupros</a:t>
            </a:r>
            <a:r>
              <a:rPr lang="pt-BR" sz="1200" dirty="0"/>
              <a:t>. Um exame de corpo de delito feito pelo Instituto Médico Legal constatou que </a:t>
            </a:r>
            <a:r>
              <a:rPr lang="pt-BR" sz="1200" dirty="0">
                <a:highlight>
                  <a:srgbClr val="FFFF00"/>
                </a:highlight>
              </a:rPr>
              <a:t>a criança vítima dos estupros já não era mais virgem. Também foi constatado que ela foi agredida.</a:t>
            </a:r>
          </a:p>
          <a:p>
            <a:pPr algn="just"/>
            <a:r>
              <a:rPr lang="pt-BR" sz="1200" dirty="0"/>
              <a:t>O coronel Pedro </a:t>
            </a:r>
            <a:r>
              <a:rPr lang="pt-BR" sz="1200" dirty="0" err="1"/>
              <a:t>Chavarry</a:t>
            </a:r>
            <a:r>
              <a:rPr lang="pt-BR" sz="1200" dirty="0"/>
              <a:t> é acusado também de ter estuprado os dois irmãos dentro do seu próprio veículo, além do local escolhido pelo grupo.</a:t>
            </a:r>
          </a:p>
          <a:p>
            <a:endParaRPr lang="pt-BR" dirty="0"/>
          </a:p>
        </p:txBody>
      </p:sp>
      <p:sp>
        <p:nvSpPr>
          <p:cNvPr id="8" name="CaixaDeTexto 7">
            <a:extLst>
              <a:ext uri="{FF2B5EF4-FFF2-40B4-BE49-F238E27FC236}">
                <a16:creationId xmlns:a16="http://schemas.microsoft.com/office/drawing/2014/main" id="{264019D1-3F8E-4A70-8790-343FBF2EAF6C}"/>
              </a:ext>
            </a:extLst>
          </p:cNvPr>
          <p:cNvSpPr txBox="1"/>
          <p:nvPr/>
        </p:nvSpPr>
        <p:spPr>
          <a:xfrm>
            <a:off x="190348" y="6184084"/>
            <a:ext cx="8568952" cy="415498"/>
          </a:xfrm>
          <a:prstGeom prst="rect">
            <a:avLst/>
          </a:prstGeom>
          <a:noFill/>
        </p:spPr>
        <p:txBody>
          <a:bodyPr wrap="square" rtlCol="0">
            <a:spAutoFit/>
          </a:bodyPr>
          <a:lstStyle/>
          <a:p>
            <a:r>
              <a:rPr lang="pt-BR" sz="1050" dirty="0">
                <a:hlinkClick r:id="rId3"/>
              </a:rPr>
              <a:t>https://www.em.com.br/app/noticia/nacional/2019/10/01/interna_nacional,1089369/estupros-coronel-pm-integrava-grupo-pedofilos-vitimas-vendadas.shtml</a:t>
            </a:r>
            <a:endParaRPr lang="pt-BR" sz="1050" dirty="0"/>
          </a:p>
        </p:txBody>
      </p:sp>
    </p:spTree>
    <p:extLst>
      <p:ext uri="{BB962C8B-B14F-4D97-AF65-F5344CB8AC3E}">
        <p14:creationId xmlns:p14="http://schemas.microsoft.com/office/powerpoint/2010/main" val="27249003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6987E3F9-CF9F-4BB7-BB2A-77C49F614D95}"/>
              </a:ext>
            </a:extLst>
          </p:cNvPr>
          <p:cNvSpPr txBox="1"/>
          <p:nvPr/>
        </p:nvSpPr>
        <p:spPr>
          <a:xfrm>
            <a:off x="7340848" y="0"/>
            <a:ext cx="1800200" cy="46166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400" b="1" dirty="0"/>
              <a:t>06/10/2019</a:t>
            </a:r>
          </a:p>
        </p:txBody>
      </p:sp>
      <p:sp>
        <p:nvSpPr>
          <p:cNvPr id="5" name="Retângulo 4">
            <a:extLst>
              <a:ext uri="{FF2B5EF4-FFF2-40B4-BE49-F238E27FC236}">
                <a16:creationId xmlns:a16="http://schemas.microsoft.com/office/drawing/2014/main" id="{81AF555A-3DA2-4F08-9826-5A5DA590C2A8}"/>
              </a:ext>
            </a:extLst>
          </p:cNvPr>
          <p:cNvSpPr/>
          <p:nvPr/>
        </p:nvSpPr>
        <p:spPr>
          <a:xfrm>
            <a:off x="179512" y="3068960"/>
            <a:ext cx="8784976" cy="1384995"/>
          </a:xfrm>
          <a:prstGeom prst="rect">
            <a:avLst/>
          </a:prstGeom>
        </p:spPr>
        <p:txBody>
          <a:bodyPr wrap="square">
            <a:spAutoFit/>
          </a:bodyPr>
          <a:lstStyle/>
          <a:p>
            <a:r>
              <a:rPr lang="pt-BR" sz="2800" dirty="0">
                <a:solidFill>
                  <a:srgbClr val="1A1A1A"/>
                </a:solidFill>
                <a:latin typeface="Ardina Text"/>
              </a:rPr>
              <a:t>Segundo informações da polícia, o homem, de 57 anos, era violento com a ex-companheira e não aceitava o fim do relacionamento. </a:t>
            </a:r>
            <a:endParaRPr lang="pt-BR" sz="2800" dirty="0"/>
          </a:p>
        </p:txBody>
      </p:sp>
      <p:pic>
        <p:nvPicPr>
          <p:cNvPr id="7" name="Imagem 6">
            <a:extLst>
              <a:ext uri="{FF2B5EF4-FFF2-40B4-BE49-F238E27FC236}">
                <a16:creationId xmlns:a16="http://schemas.microsoft.com/office/drawing/2014/main" id="{3C118911-688A-44A4-A4CD-187247195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0" y="908720"/>
            <a:ext cx="9144000" cy="2160240"/>
          </a:xfrm>
          <a:prstGeom prst="rect">
            <a:avLst/>
          </a:prstGeom>
        </p:spPr>
      </p:pic>
      <p:sp>
        <p:nvSpPr>
          <p:cNvPr id="8" name="Retângulo 7">
            <a:extLst>
              <a:ext uri="{FF2B5EF4-FFF2-40B4-BE49-F238E27FC236}">
                <a16:creationId xmlns:a16="http://schemas.microsoft.com/office/drawing/2014/main" id="{3368AABD-97AE-4C6A-8A50-79FDBB4B5207}"/>
              </a:ext>
            </a:extLst>
          </p:cNvPr>
          <p:cNvSpPr/>
          <p:nvPr/>
        </p:nvSpPr>
        <p:spPr>
          <a:xfrm>
            <a:off x="323528" y="4725144"/>
            <a:ext cx="8568952" cy="523220"/>
          </a:xfrm>
          <a:prstGeom prst="rect">
            <a:avLst/>
          </a:prstGeom>
        </p:spPr>
        <p:txBody>
          <a:bodyPr wrap="square">
            <a:spAutoFit/>
          </a:bodyPr>
          <a:lstStyle/>
          <a:p>
            <a:r>
              <a:rPr lang="pt-BR" sz="1400" dirty="0">
                <a:hlinkClick r:id="rId3"/>
              </a:rPr>
              <a:t>https://diariodonordeste.verdesmares.com.br/editorias/seguranca/online/pai-mata-filha-de-dois-anos-atira-em-ex-esposa-e-se-mata-dentro-de-carro-na-avenida-mister-hull-1.2158284</a:t>
            </a:r>
            <a:endParaRPr lang="pt-BR" sz="1400" dirty="0"/>
          </a:p>
        </p:txBody>
      </p:sp>
    </p:spTree>
    <p:extLst>
      <p:ext uri="{BB962C8B-B14F-4D97-AF65-F5344CB8AC3E}">
        <p14:creationId xmlns:p14="http://schemas.microsoft.com/office/powerpoint/2010/main" val="14536746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p:cNvPicPr>
            <a:picLocks noChangeAspect="1" noChangeArrowheads="1"/>
          </p:cNvPicPr>
          <p:nvPr/>
        </p:nvPicPr>
        <p:blipFill>
          <a:blip r:embed="rId2" cstate="print"/>
          <a:srcRect/>
          <a:stretch>
            <a:fillRect/>
          </a:stretch>
        </p:blipFill>
        <p:spPr bwMode="auto">
          <a:xfrm>
            <a:off x="107505" y="3284984"/>
            <a:ext cx="4536504" cy="2950840"/>
          </a:xfrm>
          <a:prstGeom prst="rect">
            <a:avLst/>
          </a:prstGeom>
          <a:noFill/>
          <a:ln w="9525">
            <a:noFill/>
            <a:miter lim="800000"/>
            <a:headEnd/>
            <a:tailEnd/>
          </a:ln>
        </p:spPr>
      </p:pic>
      <p:pic>
        <p:nvPicPr>
          <p:cNvPr id="5" name="Picture 2">
            <a:extLst>
              <a:ext uri="{FF2B5EF4-FFF2-40B4-BE49-F238E27FC236}">
                <a16:creationId xmlns:a16="http://schemas.microsoft.com/office/drawing/2014/main" id="{52BAAA62-6097-4AC5-BD95-70C3F0598702}"/>
              </a:ext>
            </a:extLst>
          </p:cNvPr>
          <p:cNvPicPr>
            <a:picLocks noChangeAspect="1" noChangeArrowheads="1"/>
          </p:cNvPicPr>
          <p:nvPr/>
        </p:nvPicPr>
        <p:blipFill>
          <a:blip r:embed="rId3" cstate="print"/>
          <a:srcRect/>
          <a:stretch>
            <a:fillRect/>
          </a:stretch>
        </p:blipFill>
        <p:spPr bwMode="auto">
          <a:xfrm>
            <a:off x="5724128" y="791913"/>
            <a:ext cx="3419872" cy="2390614"/>
          </a:xfrm>
          <a:prstGeom prst="rect">
            <a:avLst/>
          </a:prstGeom>
          <a:noFill/>
          <a:ln w="9525">
            <a:noFill/>
            <a:miter lim="800000"/>
            <a:headEnd/>
            <a:tailEnd/>
          </a:ln>
        </p:spPr>
      </p:pic>
      <p:pic>
        <p:nvPicPr>
          <p:cNvPr id="27652" name="Picture 4"/>
          <p:cNvPicPr>
            <a:picLocks noChangeAspect="1" noChangeArrowheads="1"/>
          </p:cNvPicPr>
          <p:nvPr/>
        </p:nvPicPr>
        <p:blipFill>
          <a:blip r:embed="rId4" cstate="print"/>
          <a:srcRect/>
          <a:stretch>
            <a:fillRect/>
          </a:stretch>
        </p:blipFill>
        <p:spPr bwMode="auto">
          <a:xfrm>
            <a:off x="0" y="10104"/>
            <a:ext cx="4644008" cy="3578169"/>
          </a:xfrm>
          <a:prstGeom prst="rect">
            <a:avLst/>
          </a:prstGeom>
          <a:noFill/>
          <a:ln w="9525">
            <a:noFill/>
            <a:miter lim="800000"/>
            <a:headEnd/>
            <a:tailEnd/>
          </a:ln>
        </p:spPr>
      </p:pic>
      <p:pic>
        <p:nvPicPr>
          <p:cNvPr id="6" name="Imagem 5">
            <a:extLst>
              <a:ext uri="{FF2B5EF4-FFF2-40B4-BE49-F238E27FC236}">
                <a16:creationId xmlns:a16="http://schemas.microsoft.com/office/drawing/2014/main" id="{CC5829DB-6DEC-4966-A934-66D7B8784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9095" y="3149238"/>
            <a:ext cx="4794905" cy="3228987"/>
          </a:xfrm>
          <a:prstGeom prst="rect">
            <a:avLst/>
          </a:prstGeom>
        </p:spPr>
      </p:pic>
      <p:sp>
        <p:nvSpPr>
          <p:cNvPr id="2" name="CaixaDeTexto 1">
            <a:extLst>
              <a:ext uri="{FF2B5EF4-FFF2-40B4-BE49-F238E27FC236}">
                <a16:creationId xmlns:a16="http://schemas.microsoft.com/office/drawing/2014/main" id="{3AC5DBB0-58AB-430E-ACBE-E4C390DD5E0E}"/>
              </a:ext>
            </a:extLst>
          </p:cNvPr>
          <p:cNvSpPr txBox="1"/>
          <p:nvPr/>
        </p:nvSpPr>
        <p:spPr>
          <a:xfrm>
            <a:off x="7092280" y="0"/>
            <a:ext cx="2051720"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21/10/2019</a:t>
            </a:r>
          </a:p>
        </p:txBody>
      </p:sp>
      <p:sp>
        <p:nvSpPr>
          <p:cNvPr id="4" name="CaixaDeTexto 3">
            <a:extLst>
              <a:ext uri="{FF2B5EF4-FFF2-40B4-BE49-F238E27FC236}">
                <a16:creationId xmlns:a16="http://schemas.microsoft.com/office/drawing/2014/main" id="{2D403C9E-512B-4A08-B39F-614701D2228D}"/>
              </a:ext>
            </a:extLst>
          </p:cNvPr>
          <p:cNvSpPr txBox="1"/>
          <p:nvPr/>
        </p:nvSpPr>
        <p:spPr>
          <a:xfrm>
            <a:off x="0" y="6247580"/>
            <a:ext cx="8640960" cy="461665"/>
          </a:xfrm>
          <a:prstGeom prst="rect">
            <a:avLst/>
          </a:prstGeom>
          <a:noFill/>
        </p:spPr>
        <p:txBody>
          <a:bodyPr wrap="square" rtlCol="0">
            <a:spAutoFit/>
          </a:bodyPr>
          <a:lstStyle/>
          <a:p>
            <a:r>
              <a:rPr lang="pt-BR" sz="1200" dirty="0">
                <a:hlinkClick r:id="rId6"/>
              </a:rPr>
              <a:t>https://revistamarieclaire.globo.com/Noticias/noticia/2019/07/avo-diz-que-filho-de-eliza-samudio-tem-medo-de-ver-o-pai-bruno-fora-da-cadeia.html</a:t>
            </a:r>
            <a:endParaRPr lang="pt-BR" sz="1200" dirty="0"/>
          </a:p>
        </p:txBody>
      </p:sp>
    </p:spTree>
    <p:extLst>
      <p:ext uri="{BB962C8B-B14F-4D97-AF65-F5344CB8AC3E}">
        <p14:creationId xmlns:p14="http://schemas.microsoft.com/office/powerpoint/2010/main" val="20194424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F5FD3AA-6BC9-4384-93DA-23EEBC195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1284"/>
            <a:ext cx="4540438" cy="4209682"/>
          </a:xfrm>
          <a:prstGeom prst="rect">
            <a:avLst/>
          </a:prstGeom>
        </p:spPr>
      </p:pic>
      <p:sp>
        <p:nvSpPr>
          <p:cNvPr id="5" name="CaixaDeTexto 4">
            <a:extLst>
              <a:ext uri="{FF2B5EF4-FFF2-40B4-BE49-F238E27FC236}">
                <a16:creationId xmlns:a16="http://schemas.microsoft.com/office/drawing/2014/main" id="{E5663F1D-04B6-4507-876D-34F6D17CFD80}"/>
              </a:ext>
            </a:extLst>
          </p:cNvPr>
          <p:cNvSpPr txBox="1"/>
          <p:nvPr/>
        </p:nvSpPr>
        <p:spPr>
          <a:xfrm>
            <a:off x="4932040" y="666617"/>
            <a:ext cx="3672408" cy="3970318"/>
          </a:xfrm>
          <a:prstGeom prst="rect">
            <a:avLst/>
          </a:prstGeom>
          <a:noFill/>
        </p:spPr>
        <p:txBody>
          <a:bodyPr wrap="square" rtlCol="0">
            <a:spAutoFit/>
          </a:bodyPr>
          <a:lstStyle/>
          <a:p>
            <a:pPr algn="just"/>
            <a:r>
              <a:rPr lang="pt-BR" sz="1400" dirty="0"/>
              <a:t>O </a:t>
            </a:r>
            <a:r>
              <a:rPr lang="pt-BR" sz="1400" dirty="0" err="1"/>
              <a:t>ex-goleiro</a:t>
            </a:r>
            <a:r>
              <a:rPr lang="pt-BR" sz="1400" dirty="0"/>
              <a:t> do Flamengo Bruno Fernandes saiu do noticiário esportivo e ganhou as páginas policiais depois de ser condenado pela </a:t>
            </a:r>
            <a:r>
              <a:rPr lang="pt-BR" sz="1400" b="1" dirty="0"/>
              <a:t>morte de Eliza </a:t>
            </a:r>
            <a:r>
              <a:rPr lang="pt-BR" sz="1400" b="1" dirty="0" err="1"/>
              <a:t>Samudio</a:t>
            </a:r>
            <a:r>
              <a:rPr lang="pt-BR" sz="1400" dirty="0"/>
              <a:t>. Ela teve um filho dele e estava brigando na Justiça pelo reconhecimento da paternidade e pelo pagamento de pensão, pois ele se recusava a ver a criança. Agora, já em liberdade, </a:t>
            </a:r>
            <a:r>
              <a:rPr lang="pt-BR" sz="1400" dirty="0">
                <a:highlight>
                  <a:srgbClr val="FFFF00"/>
                </a:highlight>
              </a:rPr>
              <a:t>ele diz que quer se aproximar do filho e ter a guarda legal do menino</a:t>
            </a:r>
            <a:r>
              <a:rPr lang="pt-BR" sz="1400" dirty="0"/>
              <a:t>, que se chama Bruninho.</a:t>
            </a:r>
          </a:p>
          <a:p>
            <a:pPr algn="just"/>
            <a:r>
              <a:rPr lang="pt-BR" sz="1400" dirty="0"/>
              <a:t>Ao "Domingo Espetacular", da Record, </a:t>
            </a:r>
            <a:r>
              <a:rPr lang="pt-BR" sz="1400" dirty="0">
                <a:highlight>
                  <a:srgbClr val="FFFF00"/>
                </a:highlight>
              </a:rPr>
              <a:t>contou que pretende lutar na Justiça pela guarda do filho,</a:t>
            </a:r>
            <a:r>
              <a:rPr lang="pt-BR" sz="1400" dirty="0"/>
              <a:t> que hoje tem sete anos e é criado pela avó Sônia de Fátima Moura, mãe de Eliza. </a:t>
            </a:r>
            <a:r>
              <a:rPr lang="pt-BR" sz="1400" dirty="0">
                <a:highlight>
                  <a:srgbClr val="FFFF00"/>
                </a:highlight>
              </a:rPr>
              <a:t>Ele disse que o maior desafio de sua vida agora é se aproximar dele.</a:t>
            </a:r>
            <a:r>
              <a:rPr lang="pt-BR" sz="1400" dirty="0"/>
              <a:t> "Quem mais sofreu com a história toda foi ele. </a:t>
            </a:r>
            <a:r>
              <a:rPr lang="pt-BR" sz="1400" dirty="0">
                <a:highlight>
                  <a:srgbClr val="FFFF00"/>
                </a:highlight>
              </a:rPr>
              <a:t>Quero trazê-lo para perto de mim, vou brigar por ele", disse. </a:t>
            </a:r>
          </a:p>
        </p:txBody>
      </p:sp>
      <p:sp>
        <p:nvSpPr>
          <p:cNvPr id="6" name="CaixaDeTexto 5">
            <a:extLst>
              <a:ext uri="{FF2B5EF4-FFF2-40B4-BE49-F238E27FC236}">
                <a16:creationId xmlns:a16="http://schemas.microsoft.com/office/drawing/2014/main" id="{CDEBA468-860B-4FCC-AD77-F7A7DB9B5099}"/>
              </a:ext>
            </a:extLst>
          </p:cNvPr>
          <p:cNvSpPr txBox="1"/>
          <p:nvPr/>
        </p:nvSpPr>
        <p:spPr>
          <a:xfrm>
            <a:off x="263343" y="4725144"/>
            <a:ext cx="8496944" cy="1477328"/>
          </a:xfrm>
          <a:prstGeom prst="rect">
            <a:avLst/>
          </a:prstGeom>
          <a:noFill/>
        </p:spPr>
        <p:txBody>
          <a:bodyPr wrap="square" rtlCol="0">
            <a:spAutoFit/>
          </a:bodyPr>
          <a:lstStyle/>
          <a:p>
            <a:r>
              <a:rPr lang="pt-BR" dirty="0"/>
              <a:t>Segundo a advogada, se ele quiser ter o direito de visitar o filho, </a:t>
            </a:r>
            <a:r>
              <a:rPr lang="pt-BR" b="1" dirty="0">
                <a:highlight>
                  <a:srgbClr val="FFFF00"/>
                </a:highlight>
              </a:rPr>
              <a:t>a avó também pode colocar algumas regras, como exigir que as visitas aconteçam na casa dela, na presença dela, por um tempo determinado, para que tudo aconteça de forma gradativa. </a:t>
            </a:r>
          </a:p>
          <a:p>
            <a:br>
              <a:rPr lang="pt-BR" b="1" dirty="0"/>
            </a:br>
            <a:endParaRPr lang="pt-BR" b="1" dirty="0"/>
          </a:p>
        </p:txBody>
      </p:sp>
      <p:sp>
        <p:nvSpPr>
          <p:cNvPr id="7" name="CaixaDeTexto 6">
            <a:extLst>
              <a:ext uri="{FF2B5EF4-FFF2-40B4-BE49-F238E27FC236}">
                <a16:creationId xmlns:a16="http://schemas.microsoft.com/office/drawing/2014/main" id="{A704583E-FD20-49C7-A6FA-4A7C38B31BA1}"/>
              </a:ext>
            </a:extLst>
          </p:cNvPr>
          <p:cNvSpPr txBox="1"/>
          <p:nvPr/>
        </p:nvSpPr>
        <p:spPr>
          <a:xfrm>
            <a:off x="373822" y="5842432"/>
            <a:ext cx="7344816" cy="923330"/>
          </a:xfrm>
          <a:prstGeom prst="rect">
            <a:avLst/>
          </a:prstGeom>
          <a:noFill/>
        </p:spPr>
        <p:txBody>
          <a:bodyPr wrap="square" rtlCol="0">
            <a:spAutoFit/>
          </a:bodyPr>
          <a:lstStyle/>
          <a:p>
            <a:r>
              <a:rPr lang="pt-BR" dirty="0">
                <a:hlinkClick r:id="rId3"/>
              </a:rPr>
              <a:t>https://www.vix.com/pt/poder/543030/afinal-bruno-pode-conseguir-a-guarda-do-filho-com-eliza-samudio-advogada-explica</a:t>
            </a:r>
            <a:endParaRPr lang="pt-BR" dirty="0"/>
          </a:p>
          <a:p>
            <a:endParaRPr lang="pt-BR" dirty="0"/>
          </a:p>
        </p:txBody>
      </p:sp>
      <p:sp>
        <p:nvSpPr>
          <p:cNvPr id="8" name="CaixaDeTexto 7">
            <a:extLst>
              <a:ext uri="{FF2B5EF4-FFF2-40B4-BE49-F238E27FC236}">
                <a16:creationId xmlns:a16="http://schemas.microsoft.com/office/drawing/2014/main" id="{14F32607-98C4-43E1-82A8-EDD06701F997}"/>
              </a:ext>
            </a:extLst>
          </p:cNvPr>
          <p:cNvSpPr txBox="1"/>
          <p:nvPr/>
        </p:nvSpPr>
        <p:spPr>
          <a:xfrm>
            <a:off x="7164288" y="0"/>
            <a:ext cx="1979712"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21/10/2019</a:t>
            </a:r>
          </a:p>
        </p:txBody>
      </p:sp>
    </p:spTree>
    <p:extLst>
      <p:ext uri="{BB962C8B-B14F-4D97-AF65-F5344CB8AC3E}">
        <p14:creationId xmlns:p14="http://schemas.microsoft.com/office/powerpoint/2010/main" val="3883421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05839D5-FAA4-41F9-B169-2D83BBA9965B}"/>
              </a:ext>
            </a:extLst>
          </p:cNvPr>
          <p:cNvSpPr txBox="1"/>
          <p:nvPr/>
        </p:nvSpPr>
        <p:spPr>
          <a:xfrm>
            <a:off x="467544" y="476672"/>
            <a:ext cx="8208912" cy="5632311"/>
          </a:xfrm>
          <a:prstGeom prst="rect">
            <a:avLst/>
          </a:prstGeom>
          <a:solidFill>
            <a:schemeClr val="accent1">
              <a:lumMod val="50000"/>
            </a:schemeClr>
          </a:solidFill>
        </p:spPr>
        <p:txBody>
          <a:bodyPr wrap="square" rtlCol="0">
            <a:spAutoFit/>
          </a:bodyPr>
          <a:lstStyle/>
          <a:p>
            <a:pPr algn="ctr"/>
            <a:r>
              <a:rPr lang="pt-BR" sz="7200" b="1" dirty="0">
                <a:solidFill>
                  <a:schemeClr val="bg1"/>
                </a:solidFill>
              </a:rPr>
              <a:t>APROVAÇÃO DA LEI DA ALIENAÇÃO PARENTAL 12.318/2010</a:t>
            </a:r>
          </a:p>
          <a:p>
            <a:pPr algn="ctr"/>
            <a:r>
              <a:rPr lang="pt-BR" sz="7200" b="1" dirty="0">
                <a:solidFill>
                  <a:schemeClr val="bg1"/>
                </a:solidFill>
              </a:rPr>
              <a:t>(Agosto/2010)</a:t>
            </a:r>
          </a:p>
        </p:txBody>
      </p:sp>
    </p:spTree>
    <p:extLst>
      <p:ext uri="{BB962C8B-B14F-4D97-AF65-F5344CB8AC3E}">
        <p14:creationId xmlns:p14="http://schemas.microsoft.com/office/powerpoint/2010/main" val="28969996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AB16B96-CBB9-46D7-A707-CABE35555ACD}"/>
              </a:ext>
            </a:extLst>
          </p:cNvPr>
          <p:cNvSpPr txBox="1"/>
          <p:nvPr/>
        </p:nvSpPr>
        <p:spPr>
          <a:xfrm>
            <a:off x="7164288" y="0"/>
            <a:ext cx="1979712"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25/10/2019</a:t>
            </a:r>
          </a:p>
        </p:txBody>
      </p:sp>
      <p:pic>
        <p:nvPicPr>
          <p:cNvPr id="5" name="Imagem 4">
            <a:extLst>
              <a:ext uri="{FF2B5EF4-FFF2-40B4-BE49-F238E27FC236}">
                <a16:creationId xmlns:a16="http://schemas.microsoft.com/office/drawing/2014/main" id="{9805EAA7-167A-481A-A3C1-947B65313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82" y="102227"/>
            <a:ext cx="3528393" cy="4631698"/>
          </a:xfrm>
          <a:prstGeom prst="rect">
            <a:avLst/>
          </a:prstGeom>
        </p:spPr>
      </p:pic>
      <p:sp>
        <p:nvSpPr>
          <p:cNvPr id="9" name="CaixaDeTexto 8">
            <a:extLst>
              <a:ext uri="{FF2B5EF4-FFF2-40B4-BE49-F238E27FC236}">
                <a16:creationId xmlns:a16="http://schemas.microsoft.com/office/drawing/2014/main" id="{F3F47D13-6EB3-4370-8E94-8D98CE978BBF}"/>
              </a:ext>
            </a:extLst>
          </p:cNvPr>
          <p:cNvSpPr txBox="1"/>
          <p:nvPr/>
        </p:nvSpPr>
        <p:spPr>
          <a:xfrm>
            <a:off x="5508103" y="1137990"/>
            <a:ext cx="3528393" cy="1200329"/>
          </a:xfrm>
          <a:prstGeom prst="rect">
            <a:avLst/>
          </a:prstGeom>
          <a:noFill/>
        </p:spPr>
        <p:txBody>
          <a:bodyPr wrap="square">
            <a:spAutoFit/>
          </a:bodyPr>
          <a:lstStyle/>
          <a:p>
            <a:r>
              <a:rPr lang="pt-BR" dirty="0">
                <a:hlinkClick r:id="rId3"/>
              </a:rPr>
              <a:t>https://www.agazeta.com.br/es/policia/perfil-quem-e-o-empresario-preso-suspeito-de-estuprar-mulheres-no-es-1019</a:t>
            </a:r>
            <a:r>
              <a:rPr lang="pt-BR" dirty="0"/>
              <a:t> </a:t>
            </a:r>
          </a:p>
        </p:txBody>
      </p:sp>
      <p:pic>
        <p:nvPicPr>
          <p:cNvPr id="10" name="Imagem 9">
            <a:extLst>
              <a:ext uri="{FF2B5EF4-FFF2-40B4-BE49-F238E27FC236}">
                <a16:creationId xmlns:a16="http://schemas.microsoft.com/office/drawing/2014/main" id="{E7490C28-5FB8-4825-9961-BA670BE08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9471" y="3284985"/>
            <a:ext cx="2744670" cy="3573016"/>
          </a:xfrm>
          <a:prstGeom prst="rect">
            <a:avLst/>
          </a:prstGeom>
        </p:spPr>
      </p:pic>
      <p:pic>
        <p:nvPicPr>
          <p:cNvPr id="13" name="Imagem 12">
            <a:extLst>
              <a:ext uri="{FF2B5EF4-FFF2-40B4-BE49-F238E27FC236}">
                <a16:creationId xmlns:a16="http://schemas.microsoft.com/office/drawing/2014/main" id="{982971EF-630D-436D-878B-A8E7864CF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975" y="2979752"/>
            <a:ext cx="2162209" cy="3878248"/>
          </a:xfrm>
          <a:prstGeom prst="rect">
            <a:avLst/>
          </a:prstGeom>
        </p:spPr>
      </p:pic>
      <p:pic>
        <p:nvPicPr>
          <p:cNvPr id="16" name="Imagem 15">
            <a:extLst>
              <a:ext uri="{FF2B5EF4-FFF2-40B4-BE49-F238E27FC236}">
                <a16:creationId xmlns:a16="http://schemas.microsoft.com/office/drawing/2014/main" id="{F663969A-D365-431C-A364-26A0B1C4F2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4733925"/>
            <a:ext cx="3257631" cy="2124075"/>
          </a:xfrm>
          <a:prstGeom prst="rect">
            <a:avLst/>
          </a:prstGeom>
        </p:spPr>
      </p:pic>
    </p:spTree>
    <p:extLst>
      <p:ext uri="{BB962C8B-B14F-4D97-AF65-F5344CB8AC3E}">
        <p14:creationId xmlns:p14="http://schemas.microsoft.com/office/powerpoint/2010/main" val="2395385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AB16B96-CBB9-46D7-A707-CABE35555ACD}"/>
              </a:ext>
            </a:extLst>
          </p:cNvPr>
          <p:cNvSpPr txBox="1"/>
          <p:nvPr/>
        </p:nvSpPr>
        <p:spPr>
          <a:xfrm>
            <a:off x="7164288" y="0"/>
            <a:ext cx="1979712" cy="523220"/>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800" b="1" dirty="0"/>
              <a:t>26/10/2019</a:t>
            </a:r>
          </a:p>
        </p:txBody>
      </p:sp>
      <p:pic>
        <p:nvPicPr>
          <p:cNvPr id="4" name="Imagem 3">
            <a:extLst>
              <a:ext uri="{FF2B5EF4-FFF2-40B4-BE49-F238E27FC236}">
                <a16:creationId xmlns:a16="http://schemas.microsoft.com/office/drawing/2014/main" id="{D0C991A2-9F05-49AD-A3C3-8F89D5015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37"/>
            <a:ext cx="6986386" cy="3958952"/>
          </a:xfrm>
          <a:prstGeom prst="rect">
            <a:avLst/>
          </a:prstGeom>
        </p:spPr>
      </p:pic>
      <p:sp>
        <p:nvSpPr>
          <p:cNvPr id="7" name="CaixaDeTexto 6">
            <a:extLst>
              <a:ext uri="{FF2B5EF4-FFF2-40B4-BE49-F238E27FC236}">
                <a16:creationId xmlns:a16="http://schemas.microsoft.com/office/drawing/2014/main" id="{43CAF31E-66BD-47FA-AEF6-BD0C90431065}"/>
              </a:ext>
            </a:extLst>
          </p:cNvPr>
          <p:cNvSpPr txBox="1"/>
          <p:nvPr/>
        </p:nvSpPr>
        <p:spPr>
          <a:xfrm>
            <a:off x="107504" y="4221088"/>
            <a:ext cx="7848872" cy="1200329"/>
          </a:xfrm>
          <a:prstGeom prst="rect">
            <a:avLst/>
          </a:prstGeom>
          <a:noFill/>
        </p:spPr>
        <p:txBody>
          <a:bodyPr wrap="square" rtlCol="0">
            <a:spAutoFit/>
          </a:bodyPr>
          <a:lstStyle/>
          <a:p>
            <a:r>
              <a:rPr lang="pt-BR" dirty="0">
                <a:highlight>
                  <a:srgbClr val="FFFF00"/>
                </a:highlight>
              </a:rPr>
              <a:t>Danilo não aceitou o fim do casamento de dez anos </a:t>
            </a:r>
            <a:r>
              <a:rPr lang="pt-BR" dirty="0"/>
              <a:t>com </a:t>
            </a:r>
            <a:r>
              <a:rPr lang="pt-BR" dirty="0" err="1"/>
              <a:t>Tamiris</a:t>
            </a:r>
            <a:r>
              <a:rPr lang="pt-BR" dirty="0"/>
              <a:t> e assassinou a ex-esposa, na Vila Alpina, zona leste de São Paulo. Além disso, ele ainda atirou na própria mãe que foi socorrido e está internada.</a:t>
            </a:r>
          </a:p>
          <a:p>
            <a:r>
              <a:rPr lang="pt-BR" dirty="0"/>
              <a:t>A mãe ao caiu baleada no colo do filho de 10 anos,</a:t>
            </a:r>
          </a:p>
        </p:txBody>
      </p:sp>
      <p:sp>
        <p:nvSpPr>
          <p:cNvPr id="11" name="Rectangle 3">
            <a:extLst>
              <a:ext uri="{FF2B5EF4-FFF2-40B4-BE49-F238E27FC236}">
                <a16:creationId xmlns:a16="http://schemas.microsoft.com/office/drawing/2014/main" id="{D124BF00-B47B-4D20-8CD2-59A360EC0D32}"/>
              </a:ext>
            </a:extLst>
          </p:cNvPr>
          <p:cNvSpPr>
            <a:spLocks noChangeArrowheads="1"/>
          </p:cNvSpPr>
          <p:nvPr/>
        </p:nvSpPr>
        <p:spPr bwMode="auto">
          <a:xfrm>
            <a:off x="323528" y="5760186"/>
            <a:ext cx="8496944" cy="68480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pt-BR" altLang="pt-BR" sz="1050" dirty="0">
                <a:solidFill>
                  <a:srgbClr val="385898"/>
                </a:solidFill>
                <a:latin typeface="inherit"/>
                <a:hlinkClick r:id="rId3"/>
              </a:rPr>
              <a:t>https://g1.globo.com/sp/sao-paulo/noticia/2019/10/26/marido-mata-mulher-a-tiros-e-se-suicida-na-zona-leste</a:t>
            </a:r>
            <a:r>
              <a:rPr lang="pt-BR" altLang="pt-BR" sz="1050" dirty="0">
                <a:solidFill>
                  <a:srgbClr val="385898"/>
                </a:solidFill>
                <a:latin typeface="Helvetica" panose="020B0604020202020204" pitchFamily="34" charset="0"/>
                <a:hlinkClick r:id="rId3"/>
              </a:rPr>
              <a:t>-de-sp-diz-pm.ghtml</a:t>
            </a:r>
            <a:br>
              <a:rPr lang="pt-BR" altLang="pt-BR" sz="700" dirty="0"/>
            </a:br>
            <a:br>
              <a:rPr lang="pt-BR" altLang="pt-BR" sz="700" dirty="0"/>
            </a:br>
            <a:r>
              <a:rPr lang="pt-BR" altLang="pt-BR" sz="1050" dirty="0">
                <a:solidFill>
                  <a:srgbClr val="385898"/>
                </a:solidFill>
                <a:latin typeface="inherit"/>
                <a:hlinkClick r:id="rId4"/>
              </a:rPr>
              <a:t>https://recordtv.r7.com/balanco-geral/videos/homem-mata-ex-mulher-e-atira-na-propria-mae-em-sp-281</a:t>
            </a:r>
            <a:r>
              <a:rPr lang="pt-BR" altLang="pt-BR" sz="1050" dirty="0">
                <a:solidFill>
                  <a:srgbClr val="385898"/>
                </a:solidFill>
                <a:latin typeface="Helvetica" panose="020B0604020202020204" pitchFamily="34" charset="0"/>
                <a:hlinkClick r:id="rId4"/>
              </a:rPr>
              <a:t>02019</a:t>
            </a:r>
            <a:r>
              <a:rPr lang="pt-BR" altLang="pt-BR" sz="700" dirty="0"/>
              <a:t> </a:t>
            </a:r>
            <a:endParaRPr lang="pt-BR" altLang="pt-BR"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05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353068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74D38F2-8950-4AB1-B24C-D0401385ACAB}"/>
              </a:ext>
            </a:extLst>
          </p:cNvPr>
          <p:cNvSpPr/>
          <p:nvPr/>
        </p:nvSpPr>
        <p:spPr>
          <a:xfrm>
            <a:off x="395536" y="6165304"/>
            <a:ext cx="8496944" cy="461665"/>
          </a:xfrm>
          <a:prstGeom prst="rect">
            <a:avLst/>
          </a:prstGeom>
        </p:spPr>
        <p:txBody>
          <a:bodyPr wrap="square">
            <a:spAutoFit/>
          </a:bodyPr>
          <a:lstStyle/>
          <a:p>
            <a:r>
              <a:rPr lang="pt-BR" sz="1200" dirty="0">
                <a:hlinkClick r:id="rId2"/>
              </a:rPr>
              <a:t>https://g1.globo.com/es/espirito-santo/noticia/2019/11/07/empresario-e-preso-suspeito-de-estuprar-a-filha-com-sindrome-de-down-no-es.ghtml</a:t>
            </a:r>
            <a:endParaRPr lang="pt-BR" sz="1200" dirty="0"/>
          </a:p>
        </p:txBody>
      </p:sp>
      <p:pic>
        <p:nvPicPr>
          <p:cNvPr id="6" name="Imagem 5">
            <a:extLst>
              <a:ext uri="{FF2B5EF4-FFF2-40B4-BE49-F238E27FC236}">
                <a16:creationId xmlns:a16="http://schemas.microsoft.com/office/drawing/2014/main" id="{68032F99-FD54-49E2-A9BE-74B076324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6025"/>
            <a:ext cx="5549273" cy="2332856"/>
          </a:xfrm>
          <a:prstGeom prst="rect">
            <a:avLst/>
          </a:prstGeom>
        </p:spPr>
      </p:pic>
      <p:sp>
        <p:nvSpPr>
          <p:cNvPr id="7" name="CaixaDeTexto 6">
            <a:extLst>
              <a:ext uri="{FF2B5EF4-FFF2-40B4-BE49-F238E27FC236}">
                <a16:creationId xmlns:a16="http://schemas.microsoft.com/office/drawing/2014/main" id="{74F8BA3B-C7F9-480A-8E52-22B1EE3A467E}"/>
              </a:ext>
            </a:extLst>
          </p:cNvPr>
          <p:cNvSpPr txBox="1"/>
          <p:nvPr/>
        </p:nvSpPr>
        <p:spPr>
          <a:xfrm>
            <a:off x="7340848" y="0"/>
            <a:ext cx="1800200" cy="46166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400" b="1" dirty="0"/>
              <a:t>07/11/2019</a:t>
            </a:r>
          </a:p>
        </p:txBody>
      </p:sp>
      <p:sp>
        <p:nvSpPr>
          <p:cNvPr id="8" name="CaixaDeTexto 7">
            <a:extLst>
              <a:ext uri="{FF2B5EF4-FFF2-40B4-BE49-F238E27FC236}">
                <a16:creationId xmlns:a16="http://schemas.microsoft.com/office/drawing/2014/main" id="{5FF5DC29-5992-4D97-9CCD-B77AC02CF2C9}"/>
              </a:ext>
            </a:extLst>
          </p:cNvPr>
          <p:cNvSpPr txBox="1"/>
          <p:nvPr/>
        </p:nvSpPr>
        <p:spPr>
          <a:xfrm>
            <a:off x="251520" y="2339261"/>
            <a:ext cx="8064896" cy="3570208"/>
          </a:xfrm>
          <a:prstGeom prst="rect">
            <a:avLst/>
          </a:prstGeom>
          <a:noFill/>
        </p:spPr>
        <p:txBody>
          <a:bodyPr wrap="square" rtlCol="0">
            <a:spAutoFit/>
          </a:bodyPr>
          <a:lstStyle/>
          <a:p>
            <a:pPr algn="just" fontAlgn="base"/>
            <a:r>
              <a:rPr lang="pt-BR" sz="1600" dirty="0"/>
              <a:t>O caso começou a ser investigado depois que a adolescente contou para uma cuidadora que ganhou "carinho" do pai em partes íntimas e também beijo na boca.</a:t>
            </a:r>
          </a:p>
          <a:p>
            <a:pPr algn="just" fontAlgn="base"/>
            <a:r>
              <a:rPr lang="pt-BR" sz="1600" dirty="0"/>
              <a:t>A escola entrou em contato com a mãe, que foi até a polícia. </a:t>
            </a:r>
            <a:r>
              <a:rPr lang="pt-BR" sz="1600" dirty="0">
                <a:highlight>
                  <a:srgbClr val="FFFF00"/>
                </a:highlight>
              </a:rPr>
              <a:t>Ela e o empresário são divorciados há cinco anos. A suspeita de crime aconteceu na casa do empresário</a:t>
            </a:r>
            <a:r>
              <a:rPr lang="pt-BR" sz="1600" dirty="0"/>
              <a:t>.</a:t>
            </a:r>
          </a:p>
          <a:p>
            <a:pPr algn="just" fontAlgn="base"/>
            <a:r>
              <a:rPr lang="pt-BR" sz="1600" dirty="0"/>
              <a:t>"Fui chamada às pressas na escola pela vice-diretora, que tinha um assunto muito delicado para falar comigo. Fizemos uma reunião com a diretora, a professora de educação especial e uma cuidadora. Ela me relatou em desespero total que o pai havia beijado boca, seios, pernas e bumbum </a:t>
            </a:r>
            <a:r>
              <a:rPr lang="pt-BR" sz="1600" dirty="0">
                <a:highlight>
                  <a:srgbClr val="FFFF00"/>
                </a:highlight>
              </a:rPr>
              <a:t>e que ela era a namorada dele porque ele falou que eles iam casar, ter lua de mel e morar juntos", </a:t>
            </a:r>
            <a:r>
              <a:rPr lang="pt-BR" sz="1600" dirty="0"/>
              <a:t>contou a mãe.</a:t>
            </a:r>
          </a:p>
          <a:p>
            <a:pPr algn="just" fontAlgn="base"/>
            <a:r>
              <a:rPr lang="pt-BR" sz="1600" dirty="0"/>
              <a:t>A mãe contou que nos últimos dias a menina chegou a dizer que ia namorar com o pai e que não queria mais brincar de boneca. "Não consigo trabalhar, porque eu trabalho com crianças. São adultos que também têm deficiência. Então eu me coloco no lugar delas. É muito difícil, eu não sei quando vou conseguir me recuperar", completou a mulher.</a:t>
            </a:r>
          </a:p>
          <a:p>
            <a:endParaRPr lang="pt-BR" dirty="0"/>
          </a:p>
        </p:txBody>
      </p:sp>
    </p:spTree>
    <p:extLst>
      <p:ext uri="{BB962C8B-B14F-4D97-AF65-F5344CB8AC3E}">
        <p14:creationId xmlns:p14="http://schemas.microsoft.com/office/powerpoint/2010/main" val="845623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74F8BA3B-C7F9-480A-8E52-22B1EE3A467E}"/>
              </a:ext>
            </a:extLst>
          </p:cNvPr>
          <p:cNvSpPr txBox="1"/>
          <p:nvPr/>
        </p:nvSpPr>
        <p:spPr>
          <a:xfrm>
            <a:off x="7340848" y="0"/>
            <a:ext cx="1800200" cy="46166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400" b="1" dirty="0"/>
              <a:t>01/12/2019</a:t>
            </a:r>
          </a:p>
        </p:txBody>
      </p:sp>
      <p:pic>
        <p:nvPicPr>
          <p:cNvPr id="4" name="Imagem 3">
            <a:extLst>
              <a:ext uri="{FF2B5EF4-FFF2-40B4-BE49-F238E27FC236}">
                <a16:creationId xmlns:a16="http://schemas.microsoft.com/office/drawing/2014/main" id="{717F5341-34A8-4573-B9B8-1CCE77B61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584475"/>
            <a:ext cx="8148067" cy="4050430"/>
          </a:xfrm>
          <a:prstGeom prst="rect">
            <a:avLst/>
          </a:prstGeom>
        </p:spPr>
      </p:pic>
      <p:sp>
        <p:nvSpPr>
          <p:cNvPr id="6" name="CaixaDeTexto 5">
            <a:extLst>
              <a:ext uri="{FF2B5EF4-FFF2-40B4-BE49-F238E27FC236}">
                <a16:creationId xmlns:a16="http://schemas.microsoft.com/office/drawing/2014/main" id="{C6AF52DB-6766-488D-9C9C-71CF82AB6908}"/>
              </a:ext>
            </a:extLst>
          </p:cNvPr>
          <p:cNvSpPr txBox="1"/>
          <p:nvPr/>
        </p:nvSpPr>
        <p:spPr>
          <a:xfrm>
            <a:off x="1403648" y="5813101"/>
            <a:ext cx="8148066" cy="461665"/>
          </a:xfrm>
          <a:prstGeom prst="rect">
            <a:avLst/>
          </a:prstGeom>
          <a:noFill/>
        </p:spPr>
        <p:txBody>
          <a:bodyPr wrap="square" rtlCol="0">
            <a:spAutoFit/>
          </a:bodyPr>
          <a:lstStyle/>
          <a:p>
            <a:r>
              <a:rPr lang="pt-BR" sz="1200" dirty="0">
                <a:hlinkClick r:id="rId3"/>
              </a:rPr>
              <a:t>https://www.itatiaia.com.br/noticia/mulher-e-assassinada-em-frente-aos-filhos-em?fbclid=IwAR14HP_VNsXhTxfy3NV4GE8W7sFM5G0MZYKWyZOvqClZp30XEsEiCkXqd3A</a:t>
            </a:r>
            <a:r>
              <a:rPr lang="pt-BR" sz="1200" dirty="0"/>
              <a:t> </a:t>
            </a:r>
          </a:p>
        </p:txBody>
      </p:sp>
      <p:sp>
        <p:nvSpPr>
          <p:cNvPr id="9" name="CaixaDeTexto 8">
            <a:extLst>
              <a:ext uri="{FF2B5EF4-FFF2-40B4-BE49-F238E27FC236}">
                <a16:creationId xmlns:a16="http://schemas.microsoft.com/office/drawing/2014/main" id="{04A92F94-1F59-4EB3-8493-837FC31D810B}"/>
              </a:ext>
            </a:extLst>
          </p:cNvPr>
          <p:cNvSpPr txBox="1"/>
          <p:nvPr/>
        </p:nvSpPr>
        <p:spPr>
          <a:xfrm>
            <a:off x="755576" y="4496105"/>
            <a:ext cx="7848872" cy="523220"/>
          </a:xfrm>
          <a:prstGeom prst="rect">
            <a:avLst/>
          </a:prstGeom>
          <a:noFill/>
        </p:spPr>
        <p:txBody>
          <a:bodyPr wrap="square">
            <a:spAutoFit/>
          </a:bodyPr>
          <a:lstStyle/>
          <a:p>
            <a:r>
              <a:rPr lang="pt-BR" sz="1400" b="0" i="0" dirty="0">
                <a:solidFill>
                  <a:srgbClr val="181818"/>
                </a:solidFill>
                <a:effectLst/>
                <a:latin typeface="Arial" panose="020B0604020202020204" pitchFamily="34" charset="0"/>
                <a:cs typeface="Arial" panose="020B0604020202020204" pitchFamily="34" charset="0"/>
              </a:rPr>
              <a:t>Ela estava com uma criança de dois anos no colo e a criança de oito anos ao lado, filhos do Dilsinho”</a:t>
            </a:r>
            <a:endParaRPr lang="pt-B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43422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74F8BA3B-C7F9-480A-8E52-22B1EE3A467E}"/>
              </a:ext>
            </a:extLst>
          </p:cNvPr>
          <p:cNvSpPr txBox="1"/>
          <p:nvPr/>
        </p:nvSpPr>
        <p:spPr>
          <a:xfrm>
            <a:off x="7340848" y="0"/>
            <a:ext cx="1800200" cy="46166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2400" b="1" dirty="0"/>
              <a:t>05/12/2019</a:t>
            </a:r>
          </a:p>
        </p:txBody>
      </p:sp>
      <p:pic>
        <p:nvPicPr>
          <p:cNvPr id="3" name="Imagem 2">
            <a:extLst>
              <a:ext uri="{FF2B5EF4-FFF2-40B4-BE49-F238E27FC236}">
                <a16:creationId xmlns:a16="http://schemas.microsoft.com/office/drawing/2014/main" id="{A30D1D4D-E670-4A0F-9850-67AF0B251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620688"/>
            <a:ext cx="6924675" cy="3762375"/>
          </a:xfrm>
          <a:prstGeom prst="rect">
            <a:avLst/>
          </a:prstGeom>
        </p:spPr>
      </p:pic>
      <p:sp>
        <p:nvSpPr>
          <p:cNvPr id="5" name="CaixaDeTexto 4">
            <a:extLst>
              <a:ext uri="{FF2B5EF4-FFF2-40B4-BE49-F238E27FC236}">
                <a16:creationId xmlns:a16="http://schemas.microsoft.com/office/drawing/2014/main" id="{ADD3CF5B-EFB1-4180-9DCB-D0323D4BEF50}"/>
              </a:ext>
            </a:extLst>
          </p:cNvPr>
          <p:cNvSpPr txBox="1"/>
          <p:nvPr/>
        </p:nvSpPr>
        <p:spPr>
          <a:xfrm>
            <a:off x="1547664" y="4797152"/>
            <a:ext cx="5793184" cy="923330"/>
          </a:xfrm>
          <a:prstGeom prst="rect">
            <a:avLst/>
          </a:prstGeom>
          <a:noFill/>
        </p:spPr>
        <p:txBody>
          <a:bodyPr wrap="square" rtlCol="0">
            <a:spAutoFit/>
          </a:bodyPr>
          <a:lstStyle/>
          <a:p>
            <a:r>
              <a:rPr lang="pt-BR" dirty="0">
                <a:hlinkClick r:id="rId3"/>
              </a:rPr>
              <a:t>https://www.agazeta.com.br/es/policia/mulher-chamou-a-policia-antes-de-ser-morta-pelo-marido-em-casa-no-es-1219</a:t>
            </a:r>
            <a:r>
              <a:rPr lang="pt-BR" dirty="0"/>
              <a:t> </a:t>
            </a:r>
          </a:p>
        </p:txBody>
      </p:sp>
    </p:spTree>
    <p:extLst>
      <p:ext uri="{BB962C8B-B14F-4D97-AF65-F5344CB8AC3E}">
        <p14:creationId xmlns:p14="http://schemas.microsoft.com/office/powerpoint/2010/main" val="18756769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B8D0169-6B1F-4682-AD0C-C0426DD10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0" y="32797"/>
            <a:ext cx="7581900" cy="6029325"/>
          </a:xfrm>
          <a:prstGeom prst="rect">
            <a:avLst/>
          </a:prstGeom>
        </p:spPr>
      </p:pic>
      <p:sp>
        <p:nvSpPr>
          <p:cNvPr id="4" name="CaixaDeTexto 3">
            <a:extLst>
              <a:ext uri="{FF2B5EF4-FFF2-40B4-BE49-F238E27FC236}">
                <a16:creationId xmlns:a16="http://schemas.microsoft.com/office/drawing/2014/main" id="{FF5504BA-584C-4AB0-886F-B2A0AD919FB8}"/>
              </a:ext>
            </a:extLst>
          </p:cNvPr>
          <p:cNvSpPr txBox="1"/>
          <p:nvPr/>
        </p:nvSpPr>
        <p:spPr>
          <a:xfrm>
            <a:off x="6745056" y="32797"/>
            <a:ext cx="2376264" cy="584775"/>
          </a:xfrm>
          <a:prstGeom prst="rect">
            <a:avLst/>
          </a:prstGeom>
          <a:solidFill>
            <a:schemeClr val="accent6">
              <a:lumMod val="20000"/>
              <a:lumOff val="80000"/>
            </a:schemeClr>
          </a:solidFill>
          <a:ln w="76200">
            <a:solidFill>
              <a:schemeClr val="tx1"/>
            </a:solidFill>
          </a:ln>
        </p:spPr>
        <p:txBody>
          <a:bodyPr wrap="square" rtlCol="0">
            <a:spAutoFit/>
          </a:bodyPr>
          <a:lstStyle/>
          <a:p>
            <a:r>
              <a:rPr lang="pt-BR" sz="3200" b="1" dirty="0"/>
              <a:t>07/12/2019</a:t>
            </a:r>
          </a:p>
        </p:txBody>
      </p:sp>
      <p:sp>
        <p:nvSpPr>
          <p:cNvPr id="7" name="Retângulo 6">
            <a:extLst>
              <a:ext uri="{FF2B5EF4-FFF2-40B4-BE49-F238E27FC236}">
                <a16:creationId xmlns:a16="http://schemas.microsoft.com/office/drawing/2014/main" id="{C4BB4BD2-7CB6-40F1-AF14-FCC6D6AC6A98}"/>
              </a:ext>
            </a:extLst>
          </p:cNvPr>
          <p:cNvSpPr/>
          <p:nvPr/>
        </p:nvSpPr>
        <p:spPr>
          <a:xfrm>
            <a:off x="22680" y="6062122"/>
            <a:ext cx="9121320" cy="646331"/>
          </a:xfrm>
          <a:prstGeom prst="rect">
            <a:avLst/>
          </a:prstGeom>
        </p:spPr>
        <p:txBody>
          <a:bodyPr wrap="square">
            <a:spAutoFit/>
          </a:bodyPr>
          <a:lstStyle/>
          <a:p>
            <a:r>
              <a:rPr lang="pt-BR" dirty="0">
                <a:hlinkClick r:id="rId3"/>
              </a:rPr>
              <a:t>http://jornalperiscopio.com.br/site/salto-pai-mata-filho-de-apenas-dois-anos-e-esconde-corpo-em-vala/</a:t>
            </a:r>
            <a:endParaRPr lang="pt-BR" dirty="0"/>
          </a:p>
        </p:txBody>
      </p:sp>
    </p:spTree>
    <p:extLst>
      <p:ext uri="{BB962C8B-B14F-4D97-AF65-F5344CB8AC3E}">
        <p14:creationId xmlns:p14="http://schemas.microsoft.com/office/powerpoint/2010/main" val="27302642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FAFE4C8-DD41-445E-A4F8-61950F9D95FB}"/>
              </a:ext>
            </a:extLst>
          </p:cNvPr>
          <p:cNvSpPr txBox="1">
            <a:spLocks noGrp="1"/>
          </p:cNvSpPr>
          <p:nvPr>
            <p:ph type="title"/>
          </p:nvPr>
        </p:nvSpPr>
        <p:spPr>
          <a:xfrm>
            <a:off x="6736683" y="44624"/>
            <a:ext cx="2386608" cy="584775"/>
          </a:xfrm>
          <a:prstGeom prst="rect">
            <a:avLst/>
          </a:prstGeom>
          <a:solidFill>
            <a:schemeClr val="accent6">
              <a:lumMod val="20000"/>
              <a:lumOff val="80000"/>
            </a:schemeClr>
          </a:solidFill>
          <a:ln w="76200">
            <a:solidFill>
              <a:schemeClr val="tx1"/>
            </a:solidFill>
          </a:ln>
        </p:spPr>
        <p:txBody>
          <a:bodyPr wrap="square" rtlCol="0">
            <a:spAutoFit/>
          </a:bodyPr>
          <a:lstStyle/>
          <a:p>
            <a:r>
              <a:rPr lang="pt-BR" sz="3200" b="1" dirty="0"/>
              <a:t>07/12/2019</a:t>
            </a:r>
          </a:p>
        </p:txBody>
      </p:sp>
      <p:pic>
        <p:nvPicPr>
          <p:cNvPr id="6" name="Espaço Reservado para Conteúdo 5">
            <a:extLst>
              <a:ext uri="{FF2B5EF4-FFF2-40B4-BE49-F238E27FC236}">
                <a16:creationId xmlns:a16="http://schemas.microsoft.com/office/drawing/2014/main" id="{EF6098F2-4BC5-46E5-971D-8A355F69F7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09" y="0"/>
            <a:ext cx="3402530" cy="4725143"/>
          </a:xfrm>
        </p:spPr>
      </p:pic>
      <p:sp>
        <p:nvSpPr>
          <p:cNvPr id="7" name="CaixaDeTexto 6">
            <a:extLst>
              <a:ext uri="{FF2B5EF4-FFF2-40B4-BE49-F238E27FC236}">
                <a16:creationId xmlns:a16="http://schemas.microsoft.com/office/drawing/2014/main" id="{BA76BC5A-1D36-462A-AC20-B33B2C5D8D78}"/>
              </a:ext>
            </a:extLst>
          </p:cNvPr>
          <p:cNvSpPr txBox="1"/>
          <p:nvPr/>
        </p:nvSpPr>
        <p:spPr>
          <a:xfrm>
            <a:off x="107504" y="6453336"/>
            <a:ext cx="8712968" cy="276999"/>
          </a:xfrm>
          <a:prstGeom prst="rect">
            <a:avLst/>
          </a:prstGeom>
          <a:noFill/>
        </p:spPr>
        <p:txBody>
          <a:bodyPr wrap="square" rtlCol="0">
            <a:spAutoFit/>
          </a:bodyPr>
          <a:lstStyle/>
          <a:p>
            <a:pPr algn="ctr"/>
            <a:r>
              <a:rPr lang="pt-BR" sz="1200" dirty="0">
                <a:hlinkClick r:id="rId3"/>
              </a:rPr>
              <a:t>https://www.facebook.com/100004481409533/posts/1375443595948341?d=n&amp;sfns=mo</a:t>
            </a:r>
            <a:endParaRPr lang="pt-BR" sz="1200" dirty="0"/>
          </a:p>
        </p:txBody>
      </p:sp>
      <p:sp>
        <p:nvSpPr>
          <p:cNvPr id="8" name="CaixaDeTexto 7">
            <a:extLst>
              <a:ext uri="{FF2B5EF4-FFF2-40B4-BE49-F238E27FC236}">
                <a16:creationId xmlns:a16="http://schemas.microsoft.com/office/drawing/2014/main" id="{0536D403-CF68-4242-8CA9-01E4D68AEBE4}"/>
              </a:ext>
            </a:extLst>
          </p:cNvPr>
          <p:cNvSpPr txBox="1"/>
          <p:nvPr/>
        </p:nvSpPr>
        <p:spPr>
          <a:xfrm>
            <a:off x="3491880" y="836712"/>
            <a:ext cx="5472608" cy="5201424"/>
          </a:xfrm>
          <a:prstGeom prst="rect">
            <a:avLst/>
          </a:prstGeom>
          <a:noFill/>
        </p:spPr>
        <p:txBody>
          <a:bodyPr wrap="square" rtlCol="0">
            <a:spAutoFit/>
          </a:bodyPr>
          <a:lstStyle/>
          <a:p>
            <a:pPr algn="just"/>
            <a:r>
              <a:rPr lang="pt-BR" sz="1600" dirty="0"/>
              <a:t>Conforme o relato da mãe, que preferiu não se identificar, ela vivia um relacionamento abusivo com </a:t>
            </a:r>
            <a:r>
              <a:rPr lang="pt-BR" sz="1600" dirty="0" err="1"/>
              <a:t>Jhoseffer</a:t>
            </a:r>
            <a:r>
              <a:rPr lang="pt-BR" sz="1600" dirty="0"/>
              <a:t> Fernando e após se separar, </a:t>
            </a:r>
            <a:r>
              <a:rPr lang="pt-BR" sz="1600" dirty="0">
                <a:highlight>
                  <a:srgbClr val="FFFF00"/>
                </a:highlight>
              </a:rPr>
              <a:t>tentou ficar a guarda da filha</a:t>
            </a:r>
            <a:r>
              <a:rPr lang="pt-BR" sz="1600" dirty="0"/>
              <a:t>, mas além de ser ameaçada de morte pelo ex-companheiro, também </a:t>
            </a:r>
            <a:r>
              <a:rPr lang="pt-BR" sz="1600" dirty="0">
                <a:highlight>
                  <a:srgbClr val="FFFF00"/>
                </a:highlight>
              </a:rPr>
              <a:t>não obteve a autorização da Justiça.</a:t>
            </a:r>
          </a:p>
          <a:p>
            <a:pPr algn="just"/>
            <a:r>
              <a:rPr lang="pt-BR" sz="1600" dirty="0"/>
              <a:t>“Ele chegava bêbado, ele só saia. Ele chegava muito agressivo e aí eu não queria mais, aí eu procurei sair. Falaram que eu abandonei ela, mas eu fui atrás dela.</a:t>
            </a:r>
          </a:p>
          <a:p>
            <a:pPr algn="just"/>
            <a:r>
              <a:rPr lang="pt-BR" sz="1600" dirty="0">
                <a:highlight>
                  <a:srgbClr val="FFFF00"/>
                </a:highlight>
              </a:rPr>
              <a:t>Eu dei entrada na guarda</a:t>
            </a:r>
            <a:r>
              <a:rPr lang="pt-BR" sz="1600" dirty="0"/>
              <a:t>, então, eu nunca abandonei ela, eu sempre fui atrás dela”, disse.</a:t>
            </a:r>
          </a:p>
          <a:p>
            <a:pPr algn="just"/>
            <a:r>
              <a:rPr lang="pt-BR" sz="1600" dirty="0">
                <a:highlight>
                  <a:srgbClr val="FFFF00"/>
                </a:highlight>
              </a:rPr>
              <a:t>Ela ainda contou que logo após fim do casamento, podia ficar com a filha em finais de semana alternados, mas desde o fim de 2017, foi privada e não podia nem mesmo visitar a criança</a:t>
            </a:r>
            <a:r>
              <a:rPr lang="pt-BR" sz="1600" dirty="0"/>
              <a:t>.</a:t>
            </a:r>
          </a:p>
          <a:p>
            <a:pPr algn="just"/>
            <a:r>
              <a:rPr lang="pt-BR" sz="1600" dirty="0"/>
              <a:t>Isabela deu entrada no Hospital Pequeno Príncipe, na última terça-feira (3), em coma, com diversos hematomas pelo corpo e traumatismo craniano.</a:t>
            </a:r>
          </a:p>
          <a:p>
            <a:pPr algn="just"/>
            <a:r>
              <a:rPr lang="pt-BR" sz="1600" dirty="0" err="1"/>
              <a:t>Jhoseffer</a:t>
            </a:r>
            <a:r>
              <a:rPr lang="pt-BR" sz="1600" dirty="0"/>
              <a:t> Fernando foi preso no mesmo dia pelo Núcleo de Proteção à Criança e ao Adolescente Vítimas de Crimes (</a:t>
            </a:r>
            <a:r>
              <a:rPr lang="pt-BR" sz="1600" dirty="0" err="1"/>
              <a:t>Nucria</a:t>
            </a:r>
            <a:r>
              <a:rPr lang="pt-BR" sz="1600" dirty="0"/>
              <a:t>).</a:t>
            </a:r>
          </a:p>
          <a:p>
            <a:pPr algn="just"/>
            <a:r>
              <a:rPr lang="pt-BR" sz="1600" dirty="0"/>
              <a:t>Na noite desta quarta-feira (4), a criança não resistiu aos ferimentos e morreu.</a:t>
            </a:r>
          </a:p>
          <a:p>
            <a:endParaRPr lang="pt-BR" sz="1200" dirty="0"/>
          </a:p>
        </p:txBody>
      </p:sp>
    </p:spTree>
    <p:extLst>
      <p:ext uri="{BB962C8B-B14F-4D97-AF65-F5344CB8AC3E}">
        <p14:creationId xmlns:p14="http://schemas.microsoft.com/office/powerpoint/2010/main" val="8712307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445C7AEA-A1E3-4C3B-A084-1F6794D54E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58" y="0"/>
            <a:ext cx="5032758" cy="5013176"/>
          </a:xfrm>
        </p:spPr>
      </p:pic>
      <p:sp>
        <p:nvSpPr>
          <p:cNvPr id="6" name="CaixaDeTexto 5">
            <a:extLst>
              <a:ext uri="{FF2B5EF4-FFF2-40B4-BE49-F238E27FC236}">
                <a16:creationId xmlns:a16="http://schemas.microsoft.com/office/drawing/2014/main" id="{49614E02-446D-4F31-8177-44F184ADC540}"/>
              </a:ext>
            </a:extLst>
          </p:cNvPr>
          <p:cNvSpPr txBox="1"/>
          <p:nvPr/>
        </p:nvSpPr>
        <p:spPr>
          <a:xfrm>
            <a:off x="4114800" y="2974019"/>
            <a:ext cx="914400" cy="914400"/>
          </a:xfrm>
          <a:prstGeom prst="rect">
            <a:avLst/>
          </a:prstGeom>
          <a:noFill/>
        </p:spPr>
        <p:txBody>
          <a:bodyPr wrap="square" rtlCol="0">
            <a:spAutoFit/>
          </a:bodyPr>
          <a:lstStyle/>
          <a:p>
            <a:endParaRPr lang="pt-BR" dirty="0"/>
          </a:p>
        </p:txBody>
      </p:sp>
      <p:sp>
        <p:nvSpPr>
          <p:cNvPr id="7" name="CaixaDeTexto 6">
            <a:extLst>
              <a:ext uri="{FF2B5EF4-FFF2-40B4-BE49-F238E27FC236}">
                <a16:creationId xmlns:a16="http://schemas.microsoft.com/office/drawing/2014/main" id="{B924E325-0402-41DC-9A94-983F7843263C}"/>
              </a:ext>
            </a:extLst>
          </p:cNvPr>
          <p:cNvSpPr txBox="1"/>
          <p:nvPr/>
        </p:nvSpPr>
        <p:spPr>
          <a:xfrm>
            <a:off x="251520" y="5949280"/>
            <a:ext cx="7416824" cy="646331"/>
          </a:xfrm>
          <a:prstGeom prst="rect">
            <a:avLst/>
          </a:prstGeom>
          <a:noFill/>
        </p:spPr>
        <p:txBody>
          <a:bodyPr wrap="square" rtlCol="0">
            <a:spAutoFit/>
          </a:bodyPr>
          <a:lstStyle/>
          <a:p>
            <a:r>
              <a:rPr lang="pt-BR" dirty="0">
                <a:hlinkClick r:id="rId3"/>
              </a:rPr>
              <a:t>https://g1.globo.com/sp/mogi-das-cruzes-suzano/noticia/2019/12/19/pai-mata-filho-em-sitio-de-mogi-das-cruzes-diz-policia.ghtml</a:t>
            </a:r>
            <a:endParaRPr lang="pt-BR" dirty="0"/>
          </a:p>
        </p:txBody>
      </p:sp>
      <p:pic>
        <p:nvPicPr>
          <p:cNvPr id="9" name="Imagem 8">
            <a:extLst>
              <a:ext uri="{FF2B5EF4-FFF2-40B4-BE49-F238E27FC236}">
                <a16:creationId xmlns:a16="http://schemas.microsoft.com/office/drawing/2014/main" id="{9DCDF5E2-0D75-40F7-9B3C-90496A0AB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1693186"/>
            <a:ext cx="4685413" cy="4211705"/>
          </a:xfrm>
          <a:prstGeom prst="rect">
            <a:avLst/>
          </a:prstGeom>
        </p:spPr>
      </p:pic>
      <p:sp>
        <p:nvSpPr>
          <p:cNvPr id="10" name="CaixaDeTexto 9">
            <a:extLst>
              <a:ext uri="{FF2B5EF4-FFF2-40B4-BE49-F238E27FC236}">
                <a16:creationId xmlns:a16="http://schemas.microsoft.com/office/drawing/2014/main" id="{189F79F6-0EB1-4D00-AEB3-9801871B63B0}"/>
              </a:ext>
            </a:extLst>
          </p:cNvPr>
          <p:cNvSpPr txBox="1"/>
          <p:nvPr/>
        </p:nvSpPr>
        <p:spPr>
          <a:xfrm>
            <a:off x="6660232" y="15596"/>
            <a:ext cx="2455410"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19/12/2019</a:t>
            </a:r>
          </a:p>
        </p:txBody>
      </p:sp>
    </p:spTree>
    <p:extLst>
      <p:ext uri="{BB962C8B-B14F-4D97-AF65-F5344CB8AC3E}">
        <p14:creationId xmlns:p14="http://schemas.microsoft.com/office/powerpoint/2010/main" val="38904564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0E2C9925-00AB-4823-B7AC-28B871F4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2" y="557052"/>
            <a:ext cx="9108504" cy="2110683"/>
          </a:xfrm>
          <a:prstGeom prst="rect">
            <a:avLst/>
          </a:prstGeom>
        </p:spPr>
      </p:pic>
      <p:sp>
        <p:nvSpPr>
          <p:cNvPr id="4" name="CaixaDeTexto 3">
            <a:extLst>
              <a:ext uri="{FF2B5EF4-FFF2-40B4-BE49-F238E27FC236}">
                <a16:creationId xmlns:a16="http://schemas.microsoft.com/office/drawing/2014/main" id="{02533642-8DBB-4F4E-AFEF-C6EDC3D041BA}"/>
              </a:ext>
            </a:extLst>
          </p:cNvPr>
          <p:cNvSpPr txBox="1"/>
          <p:nvPr/>
        </p:nvSpPr>
        <p:spPr>
          <a:xfrm>
            <a:off x="6732240" y="1"/>
            <a:ext cx="2366412" cy="584775"/>
          </a:xfrm>
          <a:prstGeom prst="rect">
            <a:avLst/>
          </a:prstGeom>
          <a:solidFill>
            <a:schemeClr val="accent6">
              <a:lumMod val="20000"/>
              <a:lumOff val="80000"/>
            </a:schemeClr>
          </a:solidFill>
          <a:ln w="76200">
            <a:solidFill>
              <a:schemeClr val="tx1"/>
            </a:solidFill>
          </a:ln>
        </p:spPr>
        <p:txBody>
          <a:bodyPr wrap="square" rtlCol="0">
            <a:spAutoFit/>
          </a:bodyPr>
          <a:lstStyle/>
          <a:p>
            <a:pPr algn="ctr"/>
            <a:r>
              <a:rPr lang="pt-BR" sz="3200" b="1" dirty="0"/>
              <a:t>13/02/2020</a:t>
            </a:r>
          </a:p>
        </p:txBody>
      </p:sp>
      <p:sp>
        <p:nvSpPr>
          <p:cNvPr id="7" name="CaixaDeTexto 6">
            <a:extLst>
              <a:ext uri="{FF2B5EF4-FFF2-40B4-BE49-F238E27FC236}">
                <a16:creationId xmlns:a16="http://schemas.microsoft.com/office/drawing/2014/main" id="{728B1E80-78B7-4586-8382-8C3475BD51C0}"/>
              </a:ext>
            </a:extLst>
          </p:cNvPr>
          <p:cNvSpPr txBox="1"/>
          <p:nvPr/>
        </p:nvSpPr>
        <p:spPr>
          <a:xfrm>
            <a:off x="151912" y="2908103"/>
            <a:ext cx="8784976" cy="3139321"/>
          </a:xfrm>
          <a:prstGeom prst="rect">
            <a:avLst/>
          </a:prstGeom>
          <a:noFill/>
        </p:spPr>
        <p:txBody>
          <a:bodyPr wrap="square" rtlCol="0">
            <a:spAutoFit/>
          </a:bodyPr>
          <a:lstStyle/>
          <a:p>
            <a:r>
              <a:rPr lang="pt-BR" sz="1500" dirty="0"/>
              <a:t>Uma </a:t>
            </a:r>
            <a:r>
              <a:rPr lang="pt-BR" sz="1500" b="1" dirty="0"/>
              <a:t>mulher </a:t>
            </a:r>
            <a:r>
              <a:rPr lang="pt-BR" sz="1500" dirty="0"/>
              <a:t>é apontada como suspeita de matar uma </a:t>
            </a:r>
            <a:r>
              <a:rPr lang="pt-BR" sz="1500" b="1" dirty="0"/>
              <a:t>criança </a:t>
            </a:r>
            <a:r>
              <a:rPr lang="pt-BR" sz="1500" dirty="0"/>
              <a:t>de 2 anos e 2 meses a facadas, na manhã desta quinta-feira (13/2), em </a:t>
            </a:r>
            <a:r>
              <a:rPr lang="pt-BR" sz="1500" b="1" dirty="0"/>
              <a:t>Vicente Pires</a:t>
            </a:r>
            <a:r>
              <a:rPr lang="pt-BR" sz="1500" dirty="0"/>
              <a:t>. Segundo informações preliminares da Polícia Militar, </a:t>
            </a:r>
            <a:r>
              <a:rPr lang="pt-BR" sz="1500" dirty="0">
                <a:highlight>
                  <a:srgbClr val="FFFF00"/>
                </a:highlight>
              </a:rPr>
              <a:t>a criança é filha da mulher e ela teria cometido o crime por causa de problemas conjugais com o pai da menina</a:t>
            </a:r>
            <a:r>
              <a:rPr lang="pt-BR" sz="1500" dirty="0"/>
              <a:t>.</a:t>
            </a:r>
            <a:br>
              <a:rPr lang="pt-BR" sz="1500" dirty="0"/>
            </a:br>
            <a:endParaRPr lang="pt-BR" sz="1500" dirty="0"/>
          </a:p>
          <a:p>
            <a:r>
              <a:rPr lang="pt-BR" sz="1500" dirty="0"/>
              <a:t>De acordo com a PMDF, após matar a criança, a mulher também teria tentado golpear o homem com uma faca. Ele sofreu um corte no rosto ao tentar se defender e depois conseguiu desarmá-la. Em seguida, o rapaz teria percebido que a filha estava ferida. O Serviço de Atendimento Móvel e Urgência (Samu) compareceu ao local e constatou a morte da criança.</a:t>
            </a:r>
          </a:p>
          <a:p>
            <a:r>
              <a:rPr lang="pt-BR" sz="1500" dirty="0"/>
              <a:t> </a:t>
            </a:r>
          </a:p>
          <a:p>
            <a:r>
              <a:rPr lang="pt-BR" sz="1500" dirty="0"/>
              <a:t>O </a:t>
            </a:r>
            <a:r>
              <a:rPr lang="pt-BR" sz="1500" b="1" dirty="0"/>
              <a:t>Correio</a:t>
            </a:r>
            <a:r>
              <a:rPr lang="pt-BR" sz="1500" dirty="0"/>
              <a:t> apurou que vizinhos ouviram um barulho, por volta das 4h da manhã, e bateram na porta do apartamento para ver o que estava acontecendo. O pai da criança atendeu, ferido, e disse que a jovem havia esfaqueado a menina e ele, que acordou com a mãe da criança apontando uma faca para o rosto dele.</a:t>
            </a:r>
          </a:p>
          <a:p>
            <a:endParaRPr lang="pt-BR" dirty="0"/>
          </a:p>
        </p:txBody>
      </p:sp>
      <p:sp>
        <p:nvSpPr>
          <p:cNvPr id="8" name="Retângulo 7">
            <a:extLst>
              <a:ext uri="{FF2B5EF4-FFF2-40B4-BE49-F238E27FC236}">
                <a16:creationId xmlns:a16="http://schemas.microsoft.com/office/drawing/2014/main" id="{9A9AD1A7-16A3-464A-8D2B-0CBF134FB3D6}"/>
              </a:ext>
            </a:extLst>
          </p:cNvPr>
          <p:cNvSpPr/>
          <p:nvPr/>
        </p:nvSpPr>
        <p:spPr>
          <a:xfrm>
            <a:off x="323528" y="6016357"/>
            <a:ext cx="8589653" cy="646331"/>
          </a:xfrm>
          <a:prstGeom prst="rect">
            <a:avLst/>
          </a:prstGeom>
        </p:spPr>
        <p:txBody>
          <a:bodyPr wrap="square">
            <a:spAutoFit/>
          </a:bodyPr>
          <a:lstStyle/>
          <a:p>
            <a:r>
              <a:rPr lang="pt-BR" dirty="0">
                <a:hlinkClick r:id="rId3"/>
              </a:rPr>
              <a:t>https://www.correiobraziliense.com.br/app/noticia/cidades/2020/02/13/interna_cidadesdf,827761/mulher-e-suspeita-de-matar-crianca-de-2-anos-em-vicente-pires.shtml</a:t>
            </a:r>
            <a:endParaRPr lang="pt-BR" dirty="0"/>
          </a:p>
        </p:txBody>
      </p:sp>
    </p:spTree>
    <p:extLst>
      <p:ext uri="{BB962C8B-B14F-4D97-AF65-F5344CB8AC3E}">
        <p14:creationId xmlns:p14="http://schemas.microsoft.com/office/powerpoint/2010/main" val="12819627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C71610F9-A9F4-46E2-BA73-51EB73AE44A9}"/>
              </a:ext>
            </a:extLst>
          </p:cNvPr>
          <p:cNvSpPr txBox="1"/>
          <p:nvPr/>
        </p:nvSpPr>
        <p:spPr>
          <a:xfrm>
            <a:off x="179512" y="6330542"/>
            <a:ext cx="8496944" cy="415498"/>
          </a:xfrm>
          <a:prstGeom prst="rect">
            <a:avLst/>
          </a:prstGeom>
          <a:noFill/>
        </p:spPr>
        <p:txBody>
          <a:bodyPr wrap="square" rtlCol="0">
            <a:spAutoFit/>
          </a:bodyPr>
          <a:lstStyle/>
          <a:p>
            <a:r>
              <a:rPr lang="pt-BR" sz="1050" dirty="0">
                <a:hlinkClick r:id="rId2"/>
              </a:rPr>
              <a:t>https://g1.globo.com/rs/rio-grande-do-sul/noticia/2020/02/13/pai-e-filho-sao-encontrados-mortos-dentro-de-casa-em-montenegro.ghtml</a:t>
            </a:r>
            <a:endParaRPr lang="pt-BR" sz="1050" dirty="0"/>
          </a:p>
          <a:p>
            <a:r>
              <a:rPr lang="pt-BR" sz="1050" dirty="0">
                <a:hlinkClick r:id="rId3"/>
              </a:rPr>
              <a:t>https://jornaldebrasilia.com.br/nahorah/pai-mata-filho-de-sete-anos-e-se-suicida-em-seguida/</a:t>
            </a:r>
            <a:endParaRPr lang="pt-BR" sz="1050" dirty="0"/>
          </a:p>
        </p:txBody>
      </p:sp>
      <p:sp>
        <p:nvSpPr>
          <p:cNvPr id="10" name="CaixaDeTexto 9">
            <a:extLst>
              <a:ext uri="{FF2B5EF4-FFF2-40B4-BE49-F238E27FC236}">
                <a16:creationId xmlns:a16="http://schemas.microsoft.com/office/drawing/2014/main" id="{51AD1945-66A7-4F0A-81B6-D6FBD728BBF2}"/>
              </a:ext>
            </a:extLst>
          </p:cNvPr>
          <p:cNvSpPr txBox="1"/>
          <p:nvPr/>
        </p:nvSpPr>
        <p:spPr>
          <a:xfrm>
            <a:off x="7092280" y="28596"/>
            <a:ext cx="2037932" cy="523220"/>
          </a:xfrm>
          <a:prstGeom prst="rect">
            <a:avLst/>
          </a:prstGeom>
          <a:ln w="76200">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2800" b="1" dirty="0"/>
              <a:t>13/02/2020</a:t>
            </a:r>
          </a:p>
        </p:txBody>
      </p:sp>
      <p:pic>
        <p:nvPicPr>
          <p:cNvPr id="12" name="Imagem 11">
            <a:extLst>
              <a:ext uri="{FF2B5EF4-FFF2-40B4-BE49-F238E27FC236}">
                <a16:creationId xmlns:a16="http://schemas.microsoft.com/office/drawing/2014/main" id="{6AEE129F-6FB4-4458-B16B-022EF914A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0"/>
            <a:ext cx="4044426" cy="5373216"/>
          </a:xfrm>
          <a:prstGeom prst="rect">
            <a:avLst/>
          </a:prstGeom>
        </p:spPr>
      </p:pic>
      <p:pic>
        <p:nvPicPr>
          <p:cNvPr id="8" name="Imagem 7">
            <a:extLst>
              <a:ext uri="{FF2B5EF4-FFF2-40B4-BE49-F238E27FC236}">
                <a16:creationId xmlns:a16="http://schemas.microsoft.com/office/drawing/2014/main" id="{6D9A3660-EB34-4430-8118-9A71C2E6F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4720" y="1501334"/>
            <a:ext cx="5363784" cy="4829208"/>
          </a:xfrm>
          <a:prstGeom prst="rect">
            <a:avLst/>
          </a:prstGeom>
        </p:spPr>
      </p:pic>
    </p:spTree>
    <p:extLst>
      <p:ext uri="{BB962C8B-B14F-4D97-AF65-F5344CB8AC3E}">
        <p14:creationId xmlns:p14="http://schemas.microsoft.com/office/powerpoint/2010/main" val="274286173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4100</TotalTime>
  <Words>22751</Words>
  <Application>Microsoft Office PowerPoint</Application>
  <PresentationFormat>Apresentação na tela (4:3)</PresentationFormat>
  <Paragraphs>763</Paragraphs>
  <Slides>185</Slides>
  <Notes>2</Notes>
  <HiddenSlides>0</HiddenSlides>
  <MMClips>0</MMClips>
  <ScaleCrop>false</ScaleCrop>
  <HeadingPairs>
    <vt:vector size="6" baseType="variant">
      <vt:variant>
        <vt:lpstr>Fontes usadas</vt:lpstr>
      </vt:variant>
      <vt:variant>
        <vt:i4>37</vt:i4>
      </vt:variant>
      <vt:variant>
        <vt:lpstr>Tema</vt:lpstr>
      </vt:variant>
      <vt:variant>
        <vt:i4>1</vt:i4>
      </vt:variant>
      <vt:variant>
        <vt:lpstr>Títulos de slides</vt:lpstr>
      </vt:variant>
      <vt:variant>
        <vt:i4>185</vt:i4>
      </vt:variant>
    </vt:vector>
  </HeadingPairs>
  <TitlesOfParts>
    <vt:vector size="223" baseType="lpstr">
      <vt:lpstr>-apple-system</vt:lpstr>
      <vt:lpstr>Ardina Text</vt:lpstr>
      <vt:lpstr>ArdinaText</vt:lpstr>
      <vt:lpstr>Arial</vt:lpstr>
      <vt:lpstr>Arial Black</vt:lpstr>
      <vt:lpstr>Arial Narrow</vt:lpstr>
      <vt:lpstr>Calibri</vt:lpstr>
      <vt:lpstr>Calibri Light</vt:lpstr>
      <vt:lpstr>CharterBT-Roman</vt:lpstr>
      <vt:lpstr>Dosis</vt:lpstr>
      <vt:lpstr>Fira Sans</vt:lpstr>
      <vt:lpstr>Georgia</vt:lpstr>
      <vt:lpstr>Helvetica</vt:lpstr>
      <vt:lpstr>helvetica neue</vt:lpstr>
      <vt:lpstr>Hind Vadodara</vt:lpstr>
      <vt:lpstr>IBM Plex Sans</vt:lpstr>
      <vt:lpstr>inherit</vt:lpstr>
      <vt:lpstr>Lato</vt:lpstr>
      <vt:lpstr>Merriweather</vt:lpstr>
      <vt:lpstr>Merriweather-Heavy</vt:lpstr>
      <vt:lpstr>Merriweather-Regular</vt:lpstr>
      <vt:lpstr>Montserrat</vt:lpstr>
      <vt:lpstr>Montserrat</vt:lpstr>
      <vt:lpstr>oimparcial</vt:lpstr>
      <vt:lpstr>open sans</vt:lpstr>
      <vt:lpstr>open sans</vt:lpstr>
      <vt:lpstr>open_sansregular</vt:lpstr>
      <vt:lpstr>opensans</vt:lpstr>
      <vt:lpstr>open-sans</vt:lpstr>
      <vt:lpstr>Poly</vt:lpstr>
      <vt:lpstr>PT Serif</vt:lpstr>
      <vt:lpstr>Raleway</vt:lpstr>
      <vt:lpstr>ReithSans</vt:lpstr>
      <vt:lpstr>Roboto</vt:lpstr>
      <vt:lpstr>Titillium Web</vt:lpstr>
      <vt:lpstr>utopiaregular</vt:lpstr>
      <vt:lpstr>var(--font-family-book)</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VEJA QUEM SÃO AS VÍTIMAS DA CHACINA EM FESTA DE RÉVEILLON EM CAMPINAS Homem matou filho, ex-mulher e familiares dela na virada para o ano novo. 12 pessoas foram assassinadas; três estão hospitalizadas Do G1 Campinas e Região.  </vt:lpstr>
      <vt:lpstr>Apresentação do PowerPoint</vt:lpstr>
      <vt:lpstr>Apresentação do PowerPoint</vt:lpstr>
      <vt:lpstr>Apresentação do PowerPoint</vt:lpstr>
      <vt:lpstr>17/05/2017</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Conforme a polícia, Cecília Crispim andava por uma rua com o filho, quando foi abordada pelo ex-marido, que estava armado. Ao perceber a aproximação do homem, a vítima chegou a correr para dentro de uma lanchonete, mas o suspeito foi atrás dela e efetuou os disparos. Após atirar contra a ex-mulher, segundo a polícia, o homem se matou.  A polícia informou que trabalha com a hipótese de crime passional, já que eles estavam em processo de separação. Conforme disse a polícia, a mulher já havia registrado queixa na delegacia da cidade contra o ex-marido, por ameaça. Não há detalhes da data do registro, nem do teor da denúncia. Ainda segundo informações da polícia, a mulher tinha medida protetiva contra o ex-marido. </vt:lpstr>
      <vt:lpstr>Apresentação do PowerPoint</vt:lpstr>
      <vt:lpstr>01/03/2018</vt:lpstr>
      <vt:lpstr>Apresentação do PowerPoint</vt:lpstr>
      <vt:lpstr>20/03/2018</vt:lpstr>
      <vt:lpstr>28/03/2018</vt:lpstr>
      <vt:lpstr>Apresentação do PowerPoint</vt:lpstr>
      <vt:lpstr>17/04/2018</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09/06/2019</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01/10/2019</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07/12/2019</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PATRICIA</dc:creator>
  <cp:lastModifiedBy>Alonso Advogados</cp:lastModifiedBy>
  <cp:revision>339</cp:revision>
  <cp:lastPrinted>2022-06-13T14:34:17Z</cp:lastPrinted>
  <dcterms:created xsi:type="dcterms:W3CDTF">2019-11-08T17:50:56Z</dcterms:created>
  <dcterms:modified xsi:type="dcterms:W3CDTF">2022-06-13T14:55:23Z</dcterms:modified>
</cp:coreProperties>
</file>